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44"/>
  </p:notesMasterIdLst>
  <p:handoutMasterIdLst>
    <p:handoutMasterId r:id="rId145"/>
  </p:handoutMasterIdLst>
  <p:sldIdLst>
    <p:sldId id="1564" r:id="rId2"/>
    <p:sldId id="890" r:id="rId3"/>
    <p:sldId id="597" r:id="rId4"/>
    <p:sldId id="892" r:id="rId5"/>
    <p:sldId id="893" r:id="rId6"/>
    <p:sldId id="895" r:id="rId7"/>
    <p:sldId id="567" r:id="rId8"/>
    <p:sldId id="816" r:id="rId9"/>
    <p:sldId id="568" r:id="rId10"/>
    <p:sldId id="817" r:id="rId11"/>
    <p:sldId id="818" r:id="rId12"/>
    <p:sldId id="819" r:id="rId13"/>
    <p:sldId id="569" r:id="rId14"/>
    <p:sldId id="960" r:id="rId15"/>
    <p:sldId id="612" r:id="rId16"/>
    <p:sldId id="613" r:id="rId17"/>
    <p:sldId id="614" r:id="rId18"/>
    <p:sldId id="615" r:id="rId19"/>
    <p:sldId id="616" r:id="rId20"/>
    <p:sldId id="617" r:id="rId21"/>
    <p:sldId id="618" r:id="rId22"/>
    <p:sldId id="619" r:id="rId23"/>
    <p:sldId id="620" r:id="rId24"/>
    <p:sldId id="911" r:id="rId25"/>
    <p:sldId id="912" r:id="rId26"/>
    <p:sldId id="913" r:id="rId27"/>
    <p:sldId id="622" r:id="rId28"/>
    <p:sldId id="623" r:id="rId29"/>
    <p:sldId id="624" r:id="rId30"/>
    <p:sldId id="625" r:id="rId31"/>
    <p:sldId id="626" r:id="rId32"/>
    <p:sldId id="627" r:id="rId33"/>
    <p:sldId id="629" r:id="rId34"/>
    <p:sldId id="908" r:id="rId35"/>
    <p:sldId id="871" r:id="rId36"/>
    <p:sldId id="630" r:id="rId37"/>
    <p:sldId id="631" r:id="rId38"/>
    <p:sldId id="632" r:id="rId39"/>
    <p:sldId id="633" r:id="rId40"/>
    <p:sldId id="866" r:id="rId41"/>
    <p:sldId id="853" r:id="rId42"/>
    <p:sldId id="870" r:id="rId43"/>
    <p:sldId id="638" r:id="rId44"/>
    <p:sldId id="826" r:id="rId45"/>
    <p:sldId id="827" r:id="rId46"/>
    <p:sldId id="828" r:id="rId47"/>
    <p:sldId id="642" r:id="rId48"/>
    <p:sldId id="909" r:id="rId49"/>
    <p:sldId id="852" r:id="rId50"/>
    <p:sldId id="855" r:id="rId51"/>
    <p:sldId id="644" r:id="rId52"/>
    <p:sldId id="645" r:id="rId53"/>
    <p:sldId id="915" r:id="rId54"/>
    <p:sldId id="914" r:id="rId55"/>
    <p:sldId id="829" r:id="rId56"/>
    <p:sldId id="830" r:id="rId57"/>
    <p:sldId id="831" r:id="rId58"/>
    <p:sldId id="872" r:id="rId59"/>
    <p:sldId id="851" r:id="rId60"/>
    <p:sldId id="873" r:id="rId61"/>
    <p:sldId id="874" r:id="rId62"/>
    <p:sldId id="875" r:id="rId63"/>
    <p:sldId id="876" r:id="rId64"/>
    <p:sldId id="877" r:id="rId65"/>
    <p:sldId id="649" r:id="rId66"/>
    <p:sldId id="1568" r:id="rId67"/>
    <p:sldId id="881" r:id="rId68"/>
    <p:sldId id="879" r:id="rId69"/>
    <p:sldId id="878" r:id="rId70"/>
    <p:sldId id="650" r:id="rId71"/>
    <p:sldId id="651" r:id="rId72"/>
    <p:sldId id="652" r:id="rId73"/>
    <p:sldId id="653" r:id="rId74"/>
    <p:sldId id="654" r:id="rId75"/>
    <p:sldId id="655" r:id="rId76"/>
    <p:sldId id="656" r:id="rId77"/>
    <p:sldId id="657" r:id="rId78"/>
    <p:sldId id="658" r:id="rId79"/>
    <p:sldId id="659" r:id="rId80"/>
    <p:sldId id="660" r:id="rId81"/>
    <p:sldId id="661" r:id="rId82"/>
    <p:sldId id="662" r:id="rId83"/>
    <p:sldId id="663" r:id="rId84"/>
    <p:sldId id="664" r:id="rId85"/>
    <p:sldId id="665" r:id="rId86"/>
    <p:sldId id="666" r:id="rId87"/>
    <p:sldId id="668" r:id="rId88"/>
    <p:sldId id="669" r:id="rId89"/>
    <p:sldId id="670" r:id="rId90"/>
    <p:sldId id="882" r:id="rId91"/>
    <p:sldId id="673" r:id="rId92"/>
    <p:sldId id="674" r:id="rId93"/>
    <p:sldId id="675" r:id="rId94"/>
    <p:sldId id="676" r:id="rId95"/>
    <p:sldId id="677" r:id="rId96"/>
    <p:sldId id="679" r:id="rId97"/>
    <p:sldId id="680" r:id="rId98"/>
    <p:sldId id="681" r:id="rId99"/>
    <p:sldId id="682" r:id="rId100"/>
    <p:sldId id="683" r:id="rId101"/>
    <p:sldId id="684" r:id="rId102"/>
    <p:sldId id="685" r:id="rId103"/>
    <p:sldId id="686" r:id="rId104"/>
    <p:sldId id="687" r:id="rId105"/>
    <p:sldId id="688" r:id="rId106"/>
    <p:sldId id="690" r:id="rId107"/>
    <p:sldId id="691" r:id="rId108"/>
    <p:sldId id="692" r:id="rId109"/>
    <p:sldId id="693" r:id="rId110"/>
    <p:sldId id="694" r:id="rId111"/>
    <p:sldId id="695" r:id="rId112"/>
    <p:sldId id="696" r:id="rId113"/>
    <p:sldId id="697" r:id="rId114"/>
    <p:sldId id="698" r:id="rId115"/>
    <p:sldId id="699" r:id="rId116"/>
    <p:sldId id="700" r:id="rId117"/>
    <p:sldId id="701" r:id="rId118"/>
    <p:sldId id="702" r:id="rId119"/>
    <p:sldId id="703" r:id="rId120"/>
    <p:sldId id="704" r:id="rId121"/>
    <p:sldId id="705" r:id="rId122"/>
    <p:sldId id="706" r:id="rId123"/>
    <p:sldId id="707" r:id="rId124"/>
    <p:sldId id="883" r:id="rId125"/>
    <p:sldId id="921" r:id="rId126"/>
    <p:sldId id="922" r:id="rId127"/>
    <p:sldId id="923" r:id="rId128"/>
    <p:sldId id="924" r:id="rId129"/>
    <p:sldId id="925" r:id="rId130"/>
    <p:sldId id="886" r:id="rId131"/>
    <p:sldId id="838" r:id="rId132"/>
    <p:sldId id="918" r:id="rId133"/>
    <p:sldId id="856" r:id="rId134"/>
    <p:sldId id="850" r:id="rId135"/>
    <p:sldId id="920" r:id="rId136"/>
    <p:sldId id="926" r:id="rId137"/>
    <p:sldId id="857" r:id="rId138"/>
    <p:sldId id="840" r:id="rId139"/>
    <p:sldId id="927" r:id="rId140"/>
    <p:sldId id="833" r:id="rId141"/>
    <p:sldId id="1344" r:id="rId142"/>
    <p:sldId id="1567" r:id="rId143"/>
  </p:sldIdLst>
  <p:sldSz cx="9144000" cy="6858000" type="overhead"/>
  <p:notesSz cx="7026275" cy="9280525"/>
  <p:defaultTextStyle>
    <a:defPPr>
      <a:defRPr lang="en-US"/>
    </a:defPPr>
    <a:lvl1pPr algn="l" rtl="0" eaLnBrk="0" fontAlgn="base" hangingPunct="0">
      <a:spcBef>
        <a:spcPct val="20000"/>
      </a:spcBef>
      <a:spcAft>
        <a:spcPct val="0"/>
      </a:spcAft>
      <a:defRPr sz="2400" b="1" kern="1200">
        <a:solidFill>
          <a:srgbClr val="0000FF"/>
        </a:solidFill>
        <a:latin typeface="Lucida Console" pitchFamily="49" charset="0"/>
        <a:ea typeface="+mn-ea"/>
        <a:cs typeface="+mn-cs"/>
      </a:defRPr>
    </a:lvl1pPr>
    <a:lvl2pPr marL="457200" algn="l" rtl="0" eaLnBrk="0" fontAlgn="base" hangingPunct="0">
      <a:spcBef>
        <a:spcPct val="20000"/>
      </a:spcBef>
      <a:spcAft>
        <a:spcPct val="0"/>
      </a:spcAft>
      <a:defRPr sz="2400" b="1" kern="1200">
        <a:solidFill>
          <a:srgbClr val="0000FF"/>
        </a:solidFill>
        <a:latin typeface="Lucida Console" pitchFamily="49" charset="0"/>
        <a:ea typeface="+mn-ea"/>
        <a:cs typeface="+mn-cs"/>
      </a:defRPr>
    </a:lvl2pPr>
    <a:lvl3pPr marL="914400" algn="l" rtl="0" eaLnBrk="0" fontAlgn="base" hangingPunct="0">
      <a:spcBef>
        <a:spcPct val="20000"/>
      </a:spcBef>
      <a:spcAft>
        <a:spcPct val="0"/>
      </a:spcAft>
      <a:defRPr sz="2400" b="1" kern="1200">
        <a:solidFill>
          <a:srgbClr val="0000FF"/>
        </a:solidFill>
        <a:latin typeface="Lucida Console" pitchFamily="49" charset="0"/>
        <a:ea typeface="+mn-ea"/>
        <a:cs typeface="+mn-cs"/>
      </a:defRPr>
    </a:lvl3pPr>
    <a:lvl4pPr marL="1371600" algn="l" rtl="0" eaLnBrk="0" fontAlgn="base" hangingPunct="0">
      <a:spcBef>
        <a:spcPct val="20000"/>
      </a:spcBef>
      <a:spcAft>
        <a:spcPct val="0"/>
      </a:spcAft>
      <a:defRPr sz="2400" b="1" kern="1200">
        <a:solidFill>
          <a:srgbClr val="0000FF"/>
        </a:solidFill>
        <a:latin typeface="Lucida Console" pitchFamily="49" charset="0"/>
        <a:ea typeface="+mn-ea"/>
        <a:cs typeface="+mn-cs"/>
      </a:defRPr>
    </a:lvl4pPr>
    <a:lvl5pPr marL="1828800" algn="l" rtl="0" eaLnBrk="0" fontAlgn="base" hangingPunct="0">
      <a:spcBef>
        <a:spcPct val="20000"/>
      </a:spcBef>
      <a:spcAft>
        <a:spcPct val="0"/>
      </a:spcAft>
      <a:defRPr sz="2400" b="1" kern="1200">
        <a:solidFill>
          <a:srgbClr val="0000FF"/>
        </a:solidFill>
        <a:latin typeface="Lucida Console" pitchFamily="49" charset="0"/>
        <a:ea typeface="+mn-ea"/>
        <a:cs typeface="+mn-cs"/>
      </a:defRPr>
    </a:lvl5pPr>
    <a:lvl6pPr marL="2286000" algn="l" defTabSz="914400" rtl="0" eaLnBrk="1" latinLnBrk="0" hangingPunct="1">
      <a:defRPr sz="2400" b="1" kern="1200">
        <a:solidFill>
          <a:srgbClr val="0000FF"/>
        </a:solidFill>
        <a:latin typeface="Lucida Console" pitchFamily="49" charset="0"/>
        <a:ea typeface="+mn-ea"/>
        <a:cs typeface="+mn-cs"/>
      </a:defRPr>
    </a:lvl6pPr>
    <a:lvl7pPr marL="2743200" algn="l" defTabSz="914400" rtl="0" eaLnBrk="1" latinLnBrk="0" hangingPunct="1">
      <a:defRPr sz="2400" b="1" kern="1200">
        <a:solidFill>
          <a:srgbClr val="0000FF"/>
        </a:solidFill>
        <a:latin typeface="Lucida Console" pitchFamily="49" charset="0"/>
        <a:ea typeface="+mn-ea"/>
        <a:cs typeface="+mn-cs"/>
      </a:defRPr>
    </a:lvl7pPr>
    <a:lvl8pPr marL="3200400" algn="l" defTabSz="914400" rtl="0" eaLnBrk="1" latinLnBrk="0" hangingPunct="1">
      <a:defRPr sz="2400" b="1" kern="1200">
        <a:solidFill>
          <a:srgbClr val="0000FF"/>
        </a:solidFill>
        <a:latin typeface="Lucida Console" pitchFamily="49" charset="0"/>
        <a:ea typeface="+mn-ea"/>
        <a:cs typeface="+mn-cs"/>
      </a:defRPr>
    </a:lvl8pPr>
    <a:lvl9pPr marL="3657600" algn="l" defTabSz="914400" rtl="0" eaLnBrk="1" latinLnBrk="0" hangingPunct="1">
      <a:defRPr sz="2400" b="1" kern="1200">
        <a:solidFill>
          <a:srgbClr val="0000FF"/>
        </a:solidFill>
        <a:latin typeface="Lucida Console" pitchFamily="49" charset="0"/>
        <a:ea typeface="+mn-ea"/>
        <a:cs typeface="+mn-cs"/>
      </a:defRPr>
    </a:lvl9pPr>
  </p:defaultTextStyle>
  <p:extLst>
    <p:ext uri="{EFAFB233-063F-42B5-8137-9DF3F51BA10A}">
      <p15:sldGuideLst xmlns:p15="http://schemas.microsoft.com/office/powerpoint/2012/main">
        <p15:guide id="1" orient="horz" pos="3360">
          <p15:clr>
            <a:srgbClr val="A4A3A4"/>
          </p15:clr>
        </p15:guide>
        <p15:guide id="2" pos="28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00CC00"/>
    <a:srgbClr val="00FFFF"/>
    <a:srgbClr val="33CC33"/>
    <a:srgbClr val="0000FF"/>
    <a:srgbClr val="FFFF99"/>
    <a:srgbClr val="FF3300"/>
    <a:srgbClr val="FF99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2" autoAdjust="0"/>
    <p:restoredTop sz="78197" autoAdjust="0"/>
  </p:normalViewPr>
  <p:slideViewPr>
    <p:cSldViewPr snapToGrid="0" snapToObjects="1">
      <p:cViewPr varScale="1">
        <p:scale>
          <a:sx n="59" d="100"/>
          <a:sy n="59" d="100"/>
        </p:scale>
        <p:origin x="1466" y="42"/>
      </p:cViewPr>
      <p:guideLst>
        <p:guide orient="horz" pos="3360"/>
        <p:guide pos="28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 Id="rId90" Type="http://schemas.openxmlformats.org/officeDocument/2006/relationships/slide" Target="slides/slide8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044825" cy="463550"/>
          </a:xfrm>
          <a:prstGeom prst="rect">
            <a:avLst/>
          </a:prstGeom>
          <a:noFill/>
          <a:ln w="9525">
            <a:noFill/>
            <a:miter lim="800000"/>
            <a:headEnd/>
            <a:tailEnd/>
          </a:ln>
          <a:effectLst/>
        </p:spPr>
        <p:txBody>
          <a:bodyPr vert="horz" wrap="none" lIns="93177" tIns="46589" rIns="93177" bIns="46589" numCol="1" anchor="ctr" anchorCtr="0" compatLnSpc="1">
            <a:prstTxWarp prst="textNoShape">
              <a:avLst/>
            </a:prstTxWarp>
          </a:bodyPr>
          <a:lstStyle>
            <a:lvl1pPr defTabSz="931863">
              <a:spcBef>
                <a:spcPct val="0"/>
              </a:spcBef>
              <a:defRPr sz="1200" b="0">
                <a:latin typeface="Comic Sans MS" pitchFamily="66" charset="0"/>
              </a:defRPr>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3981450" y="0"/>
            <a:ext cx="3044825" cy="463550"/>
          </a:xfrm>
          <a:prstGeom prst="rect">
            <a:avLst/>
          </a:prstGeom>
          <a:noFill/>
          <a:ln w="9525">
            <a:noFill/>
            <a:miter lim="800000"/>
            <a:headEnd/>
            <a:tailEnd/>
          </a:ln>
          <a:effectLst/>
        </p:spPr>
        <p:txBody>
          <a:bodyPr vert="horz" wrap="none" lIns="93177" tIns="46589" rIns="93177" bIns="46589" numCol="1" anchor="ctr" anchorCtr="0" compatLnSpc="1">
            <a:prstTxWarp prst="textNoShape">
              <a:avLst/>
            </a:prstTxWarp>
          </a:bodyPr>
          <a:lstStyle>
            <a:lvl1pPr algn="r" defTabSz="931863">
              <a:spcBef>
                <a:spcPct val="0"/>
              </a:spcBef>
              <a:defRPr sz="1200" b="0">
                <a:latin typeface="Comic Sans MS" pitchFamily="66" charset="0"/>
              </a:defRPr>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8816975"/>
            <a:ext cx="3044825" cy="463550"/>
          </a:xfrm>
          <a:prstGeom prst="rect">
            <a:avLst/>
          </a:prstGeom>
          <a:noFill/>
          <a:ln w="9525">
            <a:noFill/>
            <a:miter lim="800000"/>
            <a:headEnd/>
            <a:tailEnd/>
          </a:ln>
          <a:effectLst/>
        </p:spPr>
        <p:txBody>
          <a:bodyPr vert="horz" wrap="none" lIns="93177" tIns="46589" rIns="93177" bIns="46589" numCol="1" anchor="b" anchorCtr="0" compatLnSpc="1">
            <a:prstTxWarp prst="textNoShape">
              <a:avLst/>
            </a:prstTxWarp>
          </a:bodyPr>
          <a:lstStyle>
            <a:lvl1pPr defTabSz="931863">
              <a:spcBef>
                <a:spcPct val="0"/>
              </a:spcBef>
              <a:defRPr sz="1200" b="0">
                <a:latin typeface="Comic Sans MS" pitchFamily="66" charset="0"/>
              </a:defRPr>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3981450" y="8816975"/>
            <a:ext cx="3044825" cy="463550"/>
          </a:xfrm>
          <a:prstGeom prst="rect">
            <a:avLst/>
          </a:prstGeom>
          <a:noFill/>
          <a:ln w="9525">
            <a:noFill/>
            <a:miter lim="800000"/>
            <a:headEnd/>
            <a:tailEnd/>
          </a:ln>
          <a:effectLst/>
        </p:spPr>
        <p:txBody>
          <a:bodyPr vert="horz" wrap="none" lIns="93177" tIns="46589" rIns="93177" bIns="46589" numCol="1" anchor="b" anchorCtr="0" compatLnSpc="1">
            <a:prstTxWarp prst="textNoShape">
              <a:avLst/>
            </a:prstTxWarp>
          </a:bodyPr>
          <a:lstStyle>
            <a:lvl1pPr algn="r" defTabSz="931863">
              <a:spcBef>
                <a:spcPct val="0"/>
              </a:spcBef>
              <a:defRPr sz="1200" b="0">
                <a:latin typeface="Comic Sans MS" pitchFamily="66" charset="0"/>
              </a:defRPr>
            </a:lvl1pPr>
          </a:lstStyle>
          <a:p>
            <a:pPr>
              <a:defRPr/>
            </a:pPr>
            <a:fld id="{125C2CBD-2174-4637-96DD-18EC7D2DE80F}" type="slidenum">
              <a:rPr lang="en-US">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2172584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44825" cy="46355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spcBef>
                <a:spcPct val="0"/>
              </a:spcBef>
              <a:defRPr sz="1200" b="0">
                <a:latin typeface="Marlett" pitchFamily="2" charset="2"/>
              </a:defRPr>
            </a:lvl1pPr>
          </a:lstStyle>
          <a:p>
            <a:pPr>
              <a:defRPr/>
            </a:pPr>
            <a:endParaRPr lang="en-US"/>
          </a:p>
        </p:txBody>
      </p:sp>
      <p:sp>
        <p:nvSpPr>
          <p:cNvPr id="6147" name="Rectangle 3"/>
          <p:cNvSpPr>
            <a:spLocks noGrp="1" noChangeArrowheads="1"/>
          </p:cNvSpPr>
          <p:nvPr>
            <p:ph type="dt" idx="1"/>
          </p:nvPr>
        </p:nvSpPr>
        <p:spPr bwMode="auto">
          <a:xfrm>
            <a:off x="3981450" y="0"/>
            <a:ext cx="3044825" cy="46355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spcBef>
                <a:spcPct val="0"/>
              </a:spcBef>
              <a:defRPr sz="1200" b="0">
                <a:latin typeface="Marlett" pitchFamily="2" charset="2"/>
              </a:defRPr>
            </a:lvl1pPr>
          </a:lstStyle>
          <a:p>
            <a:pPr>
              <a:defRPr/>
            </a:pPr>
            <a:endParaRPr lang="en-US"/>
          </a:p>
        </p:txBody>
      </p:sp>
      <p:sp>
        <p:nvSpPr>
          <p:cNvPr id="250884" name="Rectangle 4"/>
          <p:cNvSpPr>
            <a:spLocks noGrp="1" noRot="1" noChangeAspect="1" noChangeArrowheads="1" noTextEdit="1"/>
          </p:cNvSpPr>
          <p:nvPr>
            <p:ph type="sldImg" idx="2"/>
          </p:nvPr>
        </p:nvSpPr>
        <p:spPr bwMode="auto">
          <a:xfrm>
            <a:off x="1192213" y="695325"/>
            <a:ext cx="4641850" cy="3481388"/>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6625" y="4408488"/>
            <a:ext cx="5153025" cy="41767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8816975"/>
            <a:ext cx="3044825" cy="46355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spcBef>
                <a:spcPct val="0"/>
              </a:spcBef>
              <a:defRPr sz="1200" b="0">
                <a:latin typeface="Marlett" pitchFamily="2" charset="2"/>
              </a:defRPr>
            </a:lvl1pPr>
          </a:lstStyle>
          <a:p>
            <a:pPr>
              <a:defRPr/>
            </a:pPr>
            <a:endParaRPr lang="en-US"/>
          </a:p>
        </p:txBody>
      </p:sp>
      <p:sp>
        <p:nvSpPr>
          <p:cNvPr id="6151" name="Rectangle 7"/>
          <p:cNvSpPr>
            <a:spLocks noGrp="1" noChangeArrowheads="1"/>
          </p:cNvSpPr>
          <p:nvPr>
            <p:ph type="sldNum" sz="quarter" idx="5"/>
          </p:nvPr>
        </p:nvSpPr>
        <p:spPr bwMode="auto">
          <a:xfrm>
            <a:off x="3981450" y="8816975"/>
            <a:ext cx="3044825" cy="46355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spcBef>
                <a:spcPct val="0"/>
              </a:spcBef>
              <a:defRPr sz="1200" b="0">
                <a:latin typeface="Marlett" pitchFamily="2" charset="2"/>
              </a:defRPr>
            </a:lvl1pPr>
          </a:lstStyle>
          <a:p>
            <a:pPr>
              <a:defRPr/>
            </a:pPr>
            <a:fld id="{60B379D1-B991-4158-B747-BB4714208830}" type="slidenum">
              <a:rPr lang="en-US"/>
              <a:pPr>
                <a:defRPr/>
              </a:pPr>
              <a:t>‹#›</a:t>
            </a:fld>
            <a:endParaRPr lang="en-US"/>
          </a:p>
        </p:txBody>
      </p:sp>
    </p:spTree>
    <p:extLst>
      <p:ext uri="{BB962C8B-B14F-4D97-AF65-F5344CB8AC3E}">
        <p14:creationId xmlns:p14="http://schemas.microsoft.com/office/powerpoint/2010/main" val="24080228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7"/>
          <p:cNvSpPr txBox="1">
            <a:spLocks noGrp="1" noChangeArrowheads="1"/>
          </p:cNvSpPr>
          <p:nvPr/>
        </p:nvSpPr>
        <p:spPr bwMode="auto">
          <a:xfrm>
            <a:off x="3981450" y="8816975"/>
            <a:ext cx="3044825" cy="463550"/>
          </a:xfrm>
          <a:prstGeom prst="rect">
            <a:avLst/>
          </a:prstGeom>
          <a:noFill/>
          <a:ln w="9525">
            <a:noFill/>
            <a:miter lim="800000"/>
            <a:headEnd/>
            <a:tailEnd/>
          </a:ln>
        </p:spPr>
        <p:txBody>
          <a:bodyPr lIns="93177" tIns="46589" rIns="93177" bIns="46589" anchor="b"/>
          <a:lstStyle/>
          <a:p>
            <a:pPr algn="r" defTabSz="931863">
              <a:spcBef>
                <a:spcPct val="0"/>
              </a:spcBef>
            </a:pPr>
            <a:fld id="{10C29304-386F-4106-AF4A-EAA8DB683943}" type="slidenum">
              <a:rPr lang="en-US" sz="1200" b="0">
                <a:latin typeface="Marlett" pitchFamily="2" charset="2"/>
              </a:rPr>
              <a:pPr algn="r" defTabSz="931863">
                <a:spcBef>
                  <a:spcPct val="0"/>
                </a:spcBef>
              </a:pPr>
              <a:t>2</a:t>
            </a:fld>
            <a:endParaRPr lang="en-US" sz="1200" b="0">
              <a:latin typeface="Marlett" pitchFamily="2" charset="2"/>
            </a:endParaRPr>
          </a:p>
        </p:txBody>
      </p:sp>
      <p:sp>
        <p:nvSpPr>
          <p:cNvPr id="517123" name="Rectangle 2"/>
          <p:cNvSpPr>
            <a:spLocks noGrp="1" noRot="1" noChangeAspect="1" noChangeArrowheads="1" noTextEdit="1"/>
          </p:cNvSpPr>
          <p:nvPr>
            <p:ph type="sldImg"/>
          </p:nvPr>
        </p:nvSpPr>
        <p:spPr>
          <a:ln/>
        </p:spPr>
      </p:sp>
      <p:sp>
        <p:nvSpPr>
          <p:cNvPr id="517124" name="Rectangle 3"/>
          <p:cNvSpPr>
            <a:spLocks noGrp="1" noChangeArrowheads="1"/>
          </p:cNvSpPr>
          <p:nvPr>
            <p:ph type="body" idx="1"/>
          </p:nvPr>
        </p:nvSpPr>
        <p:spPr>
          <a:noFill/>
          <a:ln/>
        </p:spPr>
        <p:txBody>
          <a:bodyPr/>
          <a:lstStyle/>
          <a:p>
            <a:r>
              <a:rPr lang="en-US"/>
              <a:t>A pool is a set of objects. The pool interface provides Put() and Remove() methods that respectively insert and remove items from the pool. Familiar classes such as stacks and queues can be viewed as pools that provide additional ordering guarantees.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4AD4732F-3E01-4A3E-AB64-8F97293C903D}" type="slidenum">
              <a:rPr lang="en-US" smtClean="0"/>
              <a:pPr/>
              <a:t>3</a:t>
            </a:fld>
            <a:endParaRPr lang="en-US"/>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r>
              <a:rPr lang="en-US"/>
              <a:t>One natural way to implement a shared pool is to have each method lock the pool, perhaps by making both Put() and Remove() synchronized methods.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7"/>
          <p:cNvSpPr txBox="1">
            <a:spLocks noGrp="1" noChangeArrowheads="1"/>
          </p:cNvSpPr>
          <p:nvPr/>
        </p:nvSpPr>
        <p:spPr bwMode="auto">
          <a:xfrm>
            <a:off x="3981450" y="8816975"/>
            <a:ext cx="3044825" cy="463550"/>
          </a:xfrm>
          <a:prstGeom prst="rect">
            <a:avLst/>
          </a:prstGeom>
          <a:noFill/>
          <a:ln w="9525">
            <a:noFill/>
            <a:miter lim="800000"/>
            <a:headEnd/>
            <a:tailEnd/>
          </a:ln>
        </p:spPr>
        <p:txBody>
          <a:bodyPr lIns="93177" tIns="46589" rIns="93177" bIns="46589" anchor="b"/>
          <a:lstStyle/>
          <a:p>
            <a:pPr algn="r" defTabSz="931863">
              <a:spcBef>
                <a:spcPct val="0"/>
              </a:spcBef>
            </a:pPr>
            <a:fld id="{D1A83699-AD82-490C-8A2D-3991B0C5D6C3}" type="slidenum">
              <a:rPr lang="en-US" sz="1200" b="0">
                <a:latin typeface="Marlett" pitchFamily="2" charset="2"/>
              </a:rPr>
              <a:pPr algn="r" defTabSz="931863">
                <a:spcBef>
                  <a:spcPct val="0"/>
                </a:spcBef>
              </a:pPr>
              <a:t>4</a:t>
            </a:fld>
            <a:endParaRPr lang="en-US" sz="1200" b="0">
              <a:latin typeface="Marlett" pitchFamily="2" charset="2"/>
            </a:endParaRPr>
          </a:p>
        </p:txBody>
      </p:sp>
      <p:sp>
        <p:nvSpPr>
          <p:cNvPr id="521219" name="Rectangle 2"/>
          <p:cNvSpPr>
            <a:spLocks noGrp="1" noRot="1" noChangeAspect="1" noChangeArrowheads="1" noTextEdit="1"/>
          </p:cNvSpPr>
          <p:nvPr>
            <p:ph type="sldImg"/>
          </p:nvPr>
        </p:nvSpPr>
        <p:spPr>
          <a:ln/>
        </p:spPr>
      </p:sp>
      <p:sp>
        <p:nvSpPr>
          <p:cNvPr id="521220" name="Rectangle 3"/>
          <p:cNvSpPr>
            <a:spLocks noGrp="1" noChangeArrowheads="1"/>
          </p:cNvSpPr>
          <p:nvPr>
            <p:ph type="body" idx="1"/>
          </p:nvPr>
        </p:nvSpPr>
        <p:spPr>
          <a:noFill/>
          <a:ln/>
        </p:spPr>
        <p:txBody>
          <a:bodyPr/>
          <a:lstStyle/>
          <a:p>
            <a:r>
              <a:rPr lang="en-US"/>
              <a:t>The problem, of course, is that such an approach is too heavy-handed, because the lock itself would become a hot-spop. We would prefer an implementation in which Pool methods could work in parallel.</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txBox="1">
            <a:spLocks noGrp="1" noChangeArrowheads="1"/>
          </p:cNvSpPr>
          <p:nvPr/>
        </p:nvSpPr>
        <p:spPr bwMode="auto">
          <a:xfrm>
            <a:off x="3981450" y="8816975"/>
            <a:ext cx="3044825" cy="463550"/>
          </a:xfrm>
          <a:prstGeom prst="rect">
            <a:avLst/>
          </a:prstGeom>
          <a:noFill/>
          <a:ln w="9525">
            <a:noFill/>
            <a:miter lim="800000"/>
            <a:headEnd/>
            <a:tailEnd/>
          </a:ln>
        </p:spPr>
        <p:txBody>
          <a:bodyPr lIns="93177" tIns="46589" rIns="93177" bIns="46589" anchor="b"/>
          <a:lstStyle/>
          <a:p>
            <a:pPr algn="r" defTabSz="931863">
              <a:spcBef>
                <a:spcPct val="0"/>
              </a:spcBef>
            </a:pPr>
            <a:fld id="{6582FD63-F482-4273-974B-6ED846A21A4A}" type="slidenum">
              <a:rPr lang="en-US" sz="1200" b="0">
                <a:latin typeface="Marlett" pitchFamily="2" charset="2"/>
              </a:rPr>
              <a:pPr algn="r" defTabSz="931863">
                <a:spcBef>
                  <a:spcPct val="0"/>
                </a:spcBef>
              </a:pPr>
              <a:t>5</a:t>
            </a:fld>
            <a:endParaRPr lang="en-US" sz="1200" b="0">
              <a:latin typeface="Marlett" pitchFamily="2" charset="2"/>
            </a:endParaRPr>
          </a:p>
        </p:txBody>
      </p:sp>
      <p:sp>
        <p:nvSpPr>
          <p:cNvPr id="523267" name="Rectangle 2"/>
          <p:cNvSpPr>
            <a:spLocks noGrp="1" noRot="1" noChangeAspect="1" noChangeArrowheads="1" noTextEdit="1"/>
          </p:cNvSpPr>
          <p:nvPr>
            <p:ph type="sldImg"/>
          </p:nvPr>
        </p:nvSpPr>
        <p:spPr>
          <a:ln/>
        </p:spPr>
      </p:sp>
      <p:sp>
        <p:nvSpPr>
          <p:cNvPr id="523268" name="Rectangle 3"/>
          <p:cNvSpPr>
            <a:spLocks noGrp="1" noChangeArrowheads="1"/>
          </p:cNvSpPr>
          <p:nvPr>
            <p:ph type="body" idx="1"/>
          </p:nvPr>
        </p:nvSpPr>
        <p:spPr>
          <a:noFill/>
          <a:ln/>
        </p:spPr>
        <p:txBody>
          <a:bodyPr/>
          <a:lstStyle/>
          <a:p>
            <a:r>
              <a:rPr lang="en-US"/>
              <a:t>The problem, of course, is that such an approach is too heavy-handed, because the lock itself would become a hot-spop. We would prefer an implementation in which Pool methods could work in parallel.</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7"/>
          <p:cNvSpPr txBox="1">
            <a:spLocks noGrp="1" noChangeArrowheads="1"/>
          </p:cNvSpPr>
          <p:nvPr/>
        </p:nvSpPr>
        <p:spPr bwMode="auto">
          <a:xfrm>
            <a:off x="3981450" y="8816975"/>
            <a:ext cx="3044825" cy="463550"/>
          </a:xfrm>
          <a:prstGeom prst="rect">
            <a:avLst/>
          </a:prstGeom>
          <a:noFill/>
          <a:ln w="9525">
            <a:noFill/>
            <a:miter lim="800000"/>
            <a:headEnd/>
            <a:tailEnd/>
          </a:ln>
        </p:spPr>
        <p:txBody>
          <a:bodyPr lIns="93177" tIns="46589" rIns="93177" bIns="46589" anchor="b"/>
          <a:lstStyle/>
          <a:p>
            <a:pPr algn="r" defTabSz="931863">
              <a:spcBef>
                <a:spcPct val="0"/>
              </a:spcBef>
            </a:pPr>
            <a:fld id="{0B401DDF-38AD-4BC4-A804-002D68B207BF}" type="slidenum">
              <a:rPr lang="en-US" sz="1200" b="0">
                <a:latin typeface="Marlett" pitchFamily="2" charset="2"/>
              </a:rPr>
              <a:pPr algn="r" defTabSz="931863">
                <a:spcBef>
                  <a:spcPct val="0"/>
                </a:spcBef>
              </a:pPr>
              <a:t>6</a:t>
            </a:fld>
            <a:endParaRPr lang="en-US" sz="1200" b="0">
              <a:latin typeface="Marlett" pitchFamily="2" charset="2"/>
            </a:endParaRPr>
          </a:p>
        </p:txBody>
      </p:sp>
      <p:sp>
        <p:nvSpPr>
          <p:cNvPr id="527363" name="Rectangle 2"/>
          <p:cNvSpPr>
            <a:spLocks noGrp="1" noRot="1" noChangeAspect="1" noChangeArrowheads="1" noTextEdit="1"/>
          </p:cNvSpPr>
          <p:nvPr>
            <p:ph type="sldImg"/>
          </p:nvPr>
        </p:nvSpPr>
        <p:spPr>
          <a:ln/>
        </p:spPr>
      </p:sp>
      <p:sp>
        <p:nvSpPr>
          <p:cNvPr id="527364" name="Rectangle 3"/>
          <p:cNvSpPr>
            <a:spLocks noGrp="1" noChangeArrowheads="1"/>
          </p:cNvSpPr>
          <p:nvPr>
            <p:ph type="body" idx="1"/>
          </p:nvPr>
        </p:nvSpPr>
        <p:spPr>
          <a:noFill/>
          <a:ln/>
        </p:spPr>
        <p:txBody>
          <a:bodyPr/>
          <a:lstStyle/>
          <a:p>
            <a:r>
              <a:rPr lang="en-US"/>
              <a:t>The problem, of course, is that such an approach is too heavy-handed, because the lock itself would become a hot-spop. We would prefer an implementation in which Pool methods could work in parallel.</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5A3E1E70-A8D2-4A52-9E4C-81C17CA52DEE}" type="slidenum">
              <a:rPr lang="en-US" smtClean="0"/>
              <a:pPr/>
              <a:t>7</a:t>
            </a:fld>
            <a:endParaRPr lang="en-US"/>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r>
              <a:rPr lang="en-US"/>
              <a:t>Consider the following alternative. The pool itself is an array of items, where each array element either contains an item, or is \Jnull. We route threads through two GetAndIncrement() counters. Threads calling Put() increment one counter to choose an array index into which the new item should be placed. (If that slot is full, the thread waits until it becomes empty.) Similarly, threads calling Remove() increment another counter to choose an array index from which the new item should be removed. (If that slot is empty, the thread waits until it becomes full.)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8E7B5632-CFAA-4689-996E-BB83D0064E05}" type="slidenum">
              <a:rPr lang="en-US" smtClean="0"/>
              <a:pPr/>
              <a:t>8</a:t>
            </a:fld>
            <a:endParaRPr lang="en-US"/>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r>
              <a:rPr lang="en-US"/>
              <a:t>This approach replaces one bottleneck, the lock, with two, the counters. Naturally, two bottlenecks are better than one (think about that claim for a second). But are shared counters necessarily bottlenecks? Can we implement highly-concurrent shared counters?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F9939B22-C6E2-4B62-915F-C0A17549E58D}" type="slidenum">
              <a:rPr lang="en-US" smtClean="0"/>
              <a:pPr/>
              <a:t>9</a:t>
            </a:fld>
            <a:endParaRPr lang="en-US"/>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r>
              <a:rPr lang="en-US"/>
              <a:t>The problem of building a concurrent pool reduces to the problem of building a concurrent counter. But what do we mean by a couner?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F2CACF5E-7C2B-450B-B478-CD3CE168DE24}" type="slidenum">
              <a:rPr lang="en-US" smtClean="0"/>
              <a:pPr/>
              <a:t>10</a:t>
            </a:fld>
            <a:endParaRPr lang="en-US"/>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r>
              <a:rPr lang="en-US"/>
              <a:t>Well, first, we want to be sure that two threads never take the same value.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ADC18872-553E-4B2C-A004-D1E6953B841B}" type="slidenum">
              <a:rPr lang="en-US" smtClean="0"/>
              <a:pPr/>
              <a:t>11</a:t>
            </a:fld>
            <a:endParaRPr lang="en-US"/>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r>
              <a:rPr lang="en-US"/>
              <a:t>Second, we want to make sure that the threads do not collectively skip a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9781D16E-3E6C-4F28-A056-DF035F8DA33E}" type="slidenum">
              <a:rPr lang="en-US" smtClean="0"/>
              <a:pPr/>
              <a:t>12</a:t>
            </a:fld>
            <a:endParaRPr lang="en-US"/>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r>
              <a:rPr lang="en-US" dirty="0"/>
              <a:t>Finally, we will not insist that counters be </a:t>
            </a:r>
            <a:r>
              <a:rPr lang="en-US" dirty="0" err="1"/>
              <a:t>linarizable</a:t>
            </a:r>
            <a:r>
              <a:rPr lang="en-US" dirty="0"/>
              <a:t>. Later on, we will see that linearizable counters are much more expensive than non-linearizable counters. You get what you pay for, and you pay for what you get.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92CD1348-EEE4-423E-87DE-9131726FA42A}" type="slidenum">
              <a:rPr lang="en-US" smtClean="0"/>
              <a:pPr/>
              <a:t>13</a:t>
            </a:fld>
            <a:endParaRPr lang="en-US"/>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pPr marL="228600" indent="-228600"/>
            <a:r>
              <a:rPr lang="en-US"/>
              <a:t>We face two challenges.</a:t>
            </a:r>
          </a:p>
          <a:p>
            <a:pPr marL="228600" indent="-228600"/>
            <a:endParaRPr lang="en-US"/>
          </a:p>
          <a:p>
            <a:pPr marL="228600" indent="-228600">
              <a:buFontTx/>
              <a:buAutoNum type="arabicPeriod"/>
            </a:pPr>
            <a:r>
              <a:rPr lang="en-US"/>
              <a:t>Can we avoid memory contention, where too many threads try to access the same</a:t>
            </a:r>
          </a:p>
          <a:p>
            <a:pPr marL="228600" indent="-228600">
              <a:buFontTx/>
              <a:buAutoNum type="arabicPeriod"/>
            </a:pPr>
            <a:r>
              <a:rPr lang="en-US"/>
              <a:t>memory location, stressing the underlying communication network and cache</a:t>
            </a:r>
          </a:p>
          <a:p>
            <a:pPr marL="228600" indent="-228600">
              <a:buFontTx/>
              <a:buAutoNum type="arabicPeriod"/>
            </a:pPr>
            <a:r>
              <a:rPr lang="en-US"/>
              <a:t>coherence protocols?  </a:t>
            </a:r>
          </a:p>
          <a:p>
            <a:pPr marL="228600" indent="-228600">
              <a:buFontTx/>
              <a:buAutoNum type="arabicPeriod"/>
            </a:pPr>
            <a:endParaRPr lang="en-US"/>
          </a:p>
          <a:p>
            <a:pPr marL="228600" indent="-228600">
              <a:buFontTx/>
              <a:buAutoNum type="arabicPeriod"/>
            </a:pPr>
            <a:r>
              <a:rPr lang="en-US"/>
              <a:t> Can we achieve real parallelism? Is incrementing a counter an inherently sequential operation, or is it possible for $n$ threads to increment a counter in time less than it takes for one thread to increment a counter $n$ times? </a:t>
            </a:r>
          </a:p>
          <a:p>
            <a:pPr marL="228600" indent="-228600">
              <a:buFontTx/>
              <a:buAutoNum type="arabicPeriod"/>
            </a:pPr>
            <a:endParaRPr lang="en-US"/>
          </a:p>
          <a:p>
            <a:pPr marL="228600" indent="-228600">
              <a:buFontTx/>
              <a:buAutoNum type="arabicPeriod"/>
            </a:pP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C2B1D049-D63A-42B2-A3EA-ABFC6A8A5D3B}" type="slidenum">
              <a:rPr lang="en-US" smtClean="0"/>
              <a:pPr/>
              <a:t>15</a:t>
            </a:fld>
            <a:endParaRPr lang="en-US"/>
          </a:p>
        </p:txBody>
      </p:sp>
      <p:sp>
        <p:nvSpPr>
          <p:cNvPr id="366595" name="Rectangle 2"/>
          <p:cNvSpPr>
            <a:spLocks noGrp="1" noRot="1" noChangeAspect="1" noChangeArrowheads="1" noTextEdit="1"/>
          </p:cNvSpPr>
          <p:nvPr>
            <p:ph type="sldImg"/>
          </p:nvPr>
        </p:nvSpPr>
        <p:spPr>
          <a:xfrm>
            <a:off x="1193800" y="695325"/>
            <a:ext cx="4641850" cy="3481388"/>
          </a:xfrm>
          <a:ln/>
        </p:spPr>
      </p:sp>
      <p:sp>
        <p:nvSpPr>
          <p:cNvPr id="36659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BEFC6241-4645-4E3A-9EF3-68FF4EC7C042}" type="slidenum">
              <a:rPr lang="en-US" smtClean="0"/>
              <a:pPr/>
              <a:t>16</a:t>
            </a:fld>
            <a:endParaRPr lang="en-US"/>
          </a:p>
        </p:txBody>
      </p:sp>
      <p:sp>
        <p:nvSpPr>
          <p:cNvPr id="367619" name="Rectangle 2"/>
          <p:cNvSpPr>
            <a:spLocks noGrp="1" noRot="1" noChangeAspect="1" noChangeArrowheads="1" noTextEdit="1"/>
          </p:cNvSpPr>
          <p:nvPr>
            <p:ph type="sldImg"/>
          </p:nvPr>
        </p:nvSpPr>
        <p:spPr>
          <a:xfrm>
            <a:off x="1193800" y="695325"/>
            <a:ext cx="4641850" cy="3481388"/>
          </a:xfrm>
          <a:ln/>
        </p:spPr>
      </p:sp>
      <p:sp>
        <p:nvSpPr>
          <p:cNvPr id="3676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p:spPr>
        <p:txBody>
          <a:bodyPr/>
          <a:lstStyle/>
          <a:p>
            <a:fld id="{F55D4785-E033-4090-B1B1-89B287EEA454}" type="slidenum">
              <a:rPr lang="en-US" smtClean="0"/>
              <a:pPr/>
              <a:t>17</a:t>
            </a:fld>
            <a:endParaRPr lang="en-US"/>
          </a:p>
        </p:txBody>
      </p:sp>
      <p:sp>
        <p:nvSpPr>
          <p:cNvPr id="368643" name="Rectangle 2"/>
          <p:cNvSpPr>
            <a:spLocks noGrp="1" noRot="1" noChangeAspect="1" noChangeArrowheads="1" noTextEdit="1"/>
          </p:cNvSpPr>
          <p:nvPr>
            <p:ph type="sldImg"/>
          </p:nvPr>
        </p:nvSpPr>
        <p:spPr>
          <a:xfrm>
            <a:off x="1193800" y="695325"/>
            <a:ext cx="4641850" cy="3481388"/>
          </a:xfrm>
          <a:ln/>
        </p:spPr>
      </p:sp>
      <p:sp>
        <p:nvSpPr>
          <p:cNvPr id="36864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p>
            <a:fld id="{ADA84101-96EF-4C67-8818-694661F945A7}" type="slidenum">
              <a:rPr lang="en-US" smtClean="0"/>
              <a:pPr/>
              <a:t>18</a:t>
            </a:fld>
            <a:endParaRPr lang="en-US"/>
          </a:p>
        </p:txBody>
      </p:sp>
      <p:sp>
        <p:nvSpPr>
          <p:cNvPr id="369667" name="Rectangle 2"/>
          <p:cNvSpPr>
            <a:spLocks noGrp="1" noRot="1" noChangeAspect="1" noChangeArrowheads="1" noTextEdit="1"/>
          </p:cNvSpPr>
          <p:nvPr>
            <p:ph type="sldImg"/>
          </p:nvPr>
        </p:nvSpPr>
        <p:spPr>
          <a:xfrm>
            <a:off x="1193800" y="695325"/>
            <a:ext cx="4641850" cy="3481388"/>
          </a:xfrm>
          <a:ln/>
        </p:spPr>
      </p:sp>
      <p:sp>
        <p:nvSpPr>
          <p:cNvPr id="36966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p:spPr>
        <p:txBody>
          <a:bodyPr/>
          <a:lstStyle/>
          <a:p>
            <a:fld id="{8049E025-A661-493F-AB12-6AFA19D92111}" type="slidenum">
              <a:rPr lang="en-US" smtClean="0"/>
              <a:pPr/>
              <a:t>19</a:t>
            </a:fld>
            <a:endParaRPr lang="en-US"/>
          </a:p>
        </p:txBody>
      </p:sp>
      <p:sp>
        <p:nvSpPr>
          <p:cNvPr id="370691" name="Rectangle 2"/>
          <p:cNvSpPr>
            <a:spLocks noGrp="1" noRot="1" noChangeAspect="1" noChangeArrowheads="1" noTextEdit="1"/>
          </p:cNvSpPr>
          <p:nvPr>
            <p:ph type="sldImg"/>
          </p:nvPr>
        </p:nvSpPr>
        <p:spPr>
          <a:xfrm>
            <a:off x="1193800" y="695325"/>
            <a:ext cx="4641850" cy="3481388"/>
          </a:xfrm>
          <a:ln/>
        </p:spPr>
      </p:sp>
      <p:sp>
        <p:nvSpPr>
          <p:cNvPr id="37069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p:spPr>
        <p:txBody>
          <a:bodyPr/>
          <a:lstStyle/>
          <a:p>
            <a:fld id="{29200E16-D455-4E0B-8973-3210580CB9DA}" type="slidenum">
              <a:rPr lang="en-US" smtClean="0"/>
              <a:pPr/>
              <a:t>20</a:t>
            </a:fld>
            <a:endParaRPr lang="en-US"/>
          </a:p>
        </p:txBody>
      </p:sp>
      <p:sp>
        <p:nvSpPr>
          <p:cNvPr id="371715" name="Rectangle 2"/>
          <p:cNvSpPr>
            <a:spLocks noGrp="1" noRot="1" noChangeAspect="1" noChangeArrowheads="1" noTextEdit="1"/>
          </p:cNvSpPr>
          <p:nvPr>
            <p:ph type="sldImg"/>
          </p:nvPr>
        </p:nvSpPr>
        <p:spPr>
          <a:xfrm>
            <a:off x="1193800" y="695325"/>
            <a:ext cx="4641850" cy="3481388"/>
          </a:xfrm>
          <a:ln/>
        </p:spPr>
      </p:sp>
      <p:sp>
        <p:nvSpPr>
          <p:cNvPr id="3717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p:spPr>
        <p:txBody>
          <a:bodyPr/>
          <a:lstStyle/>
          <a:p>
            <a:fld id="{31BB53F5-1AA1-439D-9666-7A794AB8D4BD}" type="slidenum">
              <a:rPr lang="en-US" smtClean="0"/>
              <a:pPr/>
              <a:t>21</a:t>
            </a:fld>
            <a:endParaRPr lang="en-US"/>
          </a:p>
        </p:txBody>
      </p:sp>
      <p:sp>
        <p:nvSpPr>
          <p:cNvPr id="372739" name="Rectangle 2"/>
          <p:cNvSpPr>
            <a:spLocks noGrp="1" noRot="1" noChangeAspect="1" noChangeArrowheads="1" noTextEdit="1"/>
          </p:cNvSpPr>
          <p:nvPr>
            <p:ph type="sldImg"/>
          </p:nvPr>
        </p:nvSpPr>
        <p:spPr>
          <a:xfrm>
            <a:off x="1193800" y="695325"/>
            <a:ext cx="4641850" cy="3481388"/>
          </a:xfrm>
          <a:ln/>
        </p:spPr>
      </p:sp>
      <p:sp>
        <p:nvSpPr>
          <p:cNvPr id="3727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p:spPr>
        <p:txBody>
          <a:bodyPr/>
          <a:lstStyle/>
          <a:p>
            <a:fld id="{CB01B4A5-5E1E-431A-8ABD-5E3468E26EFC}" type="slidenum">
              <a:rPr lang="en-US" smtClean="0"/>
              <a:pPr/>
              <a:t>22</a:t>
            </a:fld>
            <a:endParaRPr lang="en-US"/>
          </a:p>
        </p:txBody>
      </p:sp>
      <p:sp>
        <p:nvSpPr>
          <p:cNvPr id="373763" name="Rectangle 2"/>
          <p:cNvSpPr>
            <a:spLocks noGrp="1" noRot="1" noChangeAspect="1" noChangeArrowheads="1" noTextEdit="1"/>
          </p:cNvSpPr>
          <p:nvPr>
            <p:ph type="sldImg"/>
          </p:nvPr>
        </p:nvSpPr>
        <p:spPr>
          <a:xfrm>
            <a:off x="1193800" y="695325"/>
            <a:ext cx="4641850" cy="3481388"/>
          </a:xfrm>
          <a:ln/>
        </p:spPr>
      </p:sp>
      <p:sp>
        <p:nvSpPr>
          <p:cNvPr id="3737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0699E920-3A7C-4EBD-92F7-0488F46385F6}" type="slidenum">
              <a:rPr lang="en-US" smtClean="0"/>
              <a:pPr/>
              <a:t>23</a:t>
            </a:fld>
            <a:endParaRPr lang="en-US"/>
          </a:p>
        </p:txBody>
      </p:sp>
      <p:sp>
        <p:nvSpPr>
          <p:cNvPr id="374787" name="Rectangle 2"/>
          <p:cNvSpPr>
            <a:spLocks noGrp="1" noRot="1" noChangeAspect="1" noChangeArrowheads="1" noTextEdit="1"/>
          </p:cNvSpPr>
          <p:nvPr>
            <p:ph type="sldImg"/>
          </p:nvPr>
        </p:nvSpPr>
        <p:spPr>
          <a:xfrm>
            <a:off x="1193800" y="695325"/>
            <a:ext cx="4641850" cy="3481388"/>
          </a:xfrm>
          <a:ln/>
        </p:spPr>
      </p:sp>
      <p:sp>
        <p:nvSpPr>
          <p:cNvPr id="3747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p:spPr>
        <p:txBody>
          <a:bodyPr/>
          <a:lstStyle/>
          <a:p>
            <a:fld id="{608A0D3F-C412-46E7-9726-97A3271E2D26}" type="slidenum">
              <a:rPr lang="en-US" smtClean="0"/>
              <a:pPr/>
              <a:t>24</a:t>
            </a:fld>
            <a:endParaRPr lang="en-US"/>
          </a:p>
        </p:txBody>
      </p:sp>
      <p:sp>
        <p:nvSpPr>
          <p:cNvPr id="381955" name="Rectangle 2"/>
          <p:cNvSpPr>
            <a:spLocks noGrp="1" noRot="1" noChangeAspect="1" noChangeArrowheads="1" noTextEdit="1"/>
          </p:cNvSpPr>
          <p:nvPr>
            <p:ph type="sldImg"/>
          </p:nvPr>
        </p:nvSpPr>
        <p:spPr>
          <a:xfrm>
            <a:off x="1193800" y="695325"/>
            <a:ext cx="4641850" cy="3481388"/>
          </a:xfrm>
          <a:ln/>
        </p:spPr>
      </p:sp>
      <p:sp>
        <p:nvSpPr>
          <p:cNvPr id="3819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p:spPr>
        <p:txBody>
          <a:bodyPr/>
          <a:lstStyle/>
          <a:p>
            <a:fld id="{24AD378D-48DB-4932-AB8A-06D83FBF7F43}" type="slidenum">
              <a:rPr lang="en-US" smtClean="0"/>
              <a:pPr/>
              <a:t>25</a:t>
            </a:fld>
            <a:endParaRPr lang="en-US"/>
          </a:p>
        </p:txBody>
      </p:sp>
      <p:sp>
        <p:nvSpPr>
          <p:cNvPr id="382979" name="Rectangle 2"/>
          <p:cNvSpPr>
            <a:spLocks noGrp="1" noRot="1" noChangeAspect="1" noChangeArrowheads="1" noTextEdit="1"/>
          </p:cNvSpPr>
          <p:nvPr>
            <p:ph type="sldImg"/>
          </p:nvPr>
        </p:nvSpPr>
        <p:spPr>
          <a:xfrm>
            <a:off x="1193800" y="695325"/>
            <a:ext cx="4641850" cy="3481388"/>
          </a:xfrm>
          <a:ln/>
        </p:spPr>
      </p:sp>
      <p:sp>
        <p:nvSpPr>
          <p:cNvPr id="3829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p:spPr>
        <p:txBody>
          <a:bodyPr/>
          <a:lstStyle/>
          <a:p>
            <a:fld id="{5DC53C62-8C27-425D-BF99-B5BCDCE8D0B6}" type="slidenum">
              <a:rPr lang="en-US" smtClean="0"/>
              <a:pPr/>
              <a:t>26</a:t>
            </a:fld>
            <a:endParaRPr lang="en-US"/>
          </a:p>
        </p:txBody>
      </p:sp>
      <p:sp>
        <p:nvSpPr>
          <p:cNvPr id="384003" name="Rectangle 2"/>
          <p:cNvSpPr>
            <a:spLocks noGrp="1" noRot="1" noChangeAspect="1" noChangeArrowheads="1" noTextEdit="1"/>
          </p:cNvSpPr>
          <p:nvPr>
            <p:ph type="sldImg"/>
          </p:nvPr>
        </p:nvSpPr>
        <p:spPr>
          <a:xfrm>
            <a:off x="1193800" y="695325"/>
            <a:ext cx="4641850" cy="3481388"/>
          </a:xfrm>
          <a:ln/>
        </p:spPr>
      </p:sp>
      <p:sp>
        <p:nvSpPr>
          <p:cNvPr id="3840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p:spPr>
        <p:txBody>
          <a:bodyPr/>
          <a:lstStyle/>
          <a:p>
            <a:fld id="{ACB9D1A5-007F-4690-8DD0-4C59C35368AD}" type="slidenum">
              <a:rPr lang="en-US" smtClean="0"/>
              <a:pPr/>
              <a:t>27</a:t>
            </a:fld>
            <a:endParaRPr lang="en-US"/>
          </a:p>
        </p:txBody>
      </p:sp>
      <p:sp>
        <p:nvSpPr>
          <p:cNvPr id="375811" name="Rectangle 2"/>
          <p:cNvSpPr>
            <a:spLocks noGrp="1" noRot="1" noChangeAspect="1" noChangeArrowheads="1" noTextEdit="1"/>
          </p:cNvSpPr>
          <p:nvPr>
            <p:ph type="sldImg"/>
          </p:nvPr>
        </p:nvSpPr>
        <p:spPr>
          <a:xfrm>
            <a:off x="1193800" y="695325"/>
            <a:ext cx="4641850" cy="3481388"/>
          </a:xfrm>
          <a:ln/>
        </p:spPr>
      </p:sp>
      <p:sp>
        <p:nvSpPr>
          <p:cNvPr id="375812" name="Rectangle 3"/>
          <p:cNvSpPr>
            <a:spLocks noGrp="1" noChangeArrowheads="1"/>
          </p:cNvSpPr>
          <p:nvPr>
            <p:ph type="body" idx="1"/>
          </p:nvPr>
        </p:nvSpPr>
        <p:spPr>
          <a:noFill/>
          <a:ln/>
        </p:spPr>
        <p:txBody>
          <a:bodyPr/>
          <a:lstStyle/>
          <a:p>
            <a:r>
              <a:rPr lang="en-US"/>
              <a:t>Here is a specific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p:spPr>
        <p:txBody>
          <a:bodyPr/>
          <a:lstStyle/>
          <a:p>
            <a:fld id="{47B8659B-A390-459E-A18B-EE169AC26BF4}" type="slidenum">
              <a:rPr lang="en-US" smtClean="0"/>
              <a:pPr/>
              <a:t>28</a:t>
            </a:fld>
            <a:endParaRPr lang="en-US"/>
          </a:p>
        </p:txBody>
      </p:sp>
      <p:sp>
        <p:nvSpPr>
          <p:cNvPr id="376835" name="Rectangle 2"/>
          <p:cNvSpPr>
            <a:spLocks noGrp="1" noRot="1" noChangeAspect="1" noChangeArrowheads="1" noTextEdit="1"/>
          </p:cNvSpPr>
          <p:nvPr>
            <p:ph type="sldImg"/>
          </p:nvPr>
        </p:nvSpPr>
        <p:spPr>
          <a:xfrm>
            <a:off x="1193800" y="695325"/>
            <a:ext cx="4641850" cy="3481388"/>
          </a:xfrm>
          <a:ln/>
        </p:spPr>
      </p:sp>
      <p:sp>
        <p:nvSpPr>
          <p:cNvPr id="37683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p:spPr>
        <p:txBody>
          <a:bodyPr/>
          <a:lstStyle/>
          <a:p>
            <a:fld id="{04C415D8-3346-48A2-AB5C-6BA731B8B7B8}" type="slidenum">
              <a:rPr lang="en-US" smtClean="0"/>
              <a:pPr/>
              <a:t>29</a:t>
            </a:fld>
            <a:endParaRPr lang="en-US"/>
          </a:p>
        </p:txBody>
      </p:sp>
      <p:sp>
        <p:nvSpPr>
          <p:cNvPr id="377859" name="Rectangle 2"/>
          <p:cNvSpPr>
            <a:spLocks noGrp="1" noRot="1" noChangeAspect="1" noChangeArrowheads="1" noTextEdit="1"/>
          </p:cNvSpPr>
          <p:nvPr>
            <p:ph type="sldImg"/>
          </p:nvPr>
        </p:nvSpPr>
        <p:spPr>
          <a:xfrm>
            <a:off x="1193800" y="695325"/>
            <a:ext cx="4641850" cy="3481388"/>
          </a:xfrm>
          <a:ln/>
        </p:spPr>
      </p:sp>
      <p:sp>
        <p:nvSpPr>
          <p:cNvPr id="3778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p:spPr>
        <p:txBody>
          <a:bodyPr/>
          <a:lstStyle/>
          <a:p>
            <a:fld id="{151F934D-CC47-4CE1-A685-BEA6A7F68026}" type="slidenum">
              <a:rPr lang="en-US" smtClean="0"/>
              <a:pPr/>
              <a:t>30</a:t>
            </a:fld>
            <a:endParaRPr lang="en-US"/>
          </a:p>
        </p:txBody>
      </p:sp>
      <p:sp>
        <p:nvSpPr>
          <p:cNvPr id="378883" name="Rectangle 2"/>
          <p:cNvSpPr>
            <a:spLocks noGrp="1" noRot="1" noChangeAspect="1" noChangeArrowheads="1" noTextEdit="1"/>
          </p:cNvSpPr>
          <p:nvPr>
            <p:ph type="sldImg"/>
          </p:nvPr>
        </p:nvSpPr>
        <p:spPr>
          <a:xfrm>
            <a:off x="1193800" y="695325"/>
            <a:ext cx="4641850" cy="3481388"/>
          </a:xfrm>
          <a:ln/>
        </p:spPr>
      </p:sp>
      <p:sp>
        <p:nvSpPr>
          <p:cNvPr id="3788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p>
            <a:fld id="{A5E2A446-C3E7-469D-B172-12DA27B2B197}" type="slidenum">
              <a:rPr lang="en-US" smtClean="0"/>
              <a:pPr/>
              <a:t>31</a:t>
            </a:fld>
            <a:endParaRPr lang="en-US"/>
          </a:p>
        </p:txBody>
      </p:sp>
      <p:sp>
        <p:nvSpPr>
          <p:cNvPr id="379907" name="Rectangle 2"/>
          <p:cNvSpPr>
            <a:spLocks noGrp="1" noRot="1" noChangeAspect="1" noChangeArrowheads="1" noTextEdit="1"/>
          </p:cNvSpPr>
          <p:nvPr>
            <p:ph type="sldImg"/>
          </p:nvPr>
        </p:nvSpPr>
        <p:spPr>
          <a:xfrm>
            <a:off x="1193800" y="695325"/>
            <a:ext cx="4641850" cy="3481388"/>
          </a:xfrm>
          <a:ln/>
        </p:spPr>
      </p:sp>
      <p:sp>
        <p:nvSpPr>
          <p:cNvPr id="3799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p:spPr>
        <p:txBody>
          <a:bodyPr/>
          <a:lstStyle/>
          <a:p>
            <a:fld id="{77E9CAC0-57A2-4964-A429-72A0D054ADCA}" type="slidenum">
              <a:rPr lang="en-US" smtClean="0"/>
              <a:pPr/>
              <a:t>32</a:t>
            </a:fld>
            <a:endParaRPr lang="en-US"/>
          </a:p>
        </p:txBody>
      </p:sp>
      <p:sp>
        <p:nvSpPr>
          <p:cNvPr id="380931" name="Rectangle 2"/>
          <p:cNvSpPr>
            <a:spLocks noGrp="1" noRot="1" noChangeAspect="1" noChangeArrowheads="1" noTextEdit="1"/>
          </p:cNvSpPr>
          <p:nvPr>
            <p:ph type="sldImg"/>
          </p:nvPr>
        </p:nvSpPr>
        <p:spPr>
          <a:xfrm>
            <a:off x="1193800" y="695325"/>
            <a:ext cx="4641850" cy="3481388"/>
          </a:xfrm>
          <a:ln/>
        </p:spPr>
      </p:sp>
      <p:sp>
        <p:nvSpPr>
          <p:cNvPr id="3809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p:spPr>
        <p:txBody>
          <a:bodyPr/>
          <a:lstStyle/>
          <a:p>
            <a:fld id="{FF528418-5096-47A8-97EB-21C62FA7F921}" type="slidenum">
              <a:rPr lang="en-US" smtClean="0"/>
              <a:pPr/>
              <a:t>33</a:t>
            </a:fld>
            <a:endParaRPr lang="en-US"/>
          </a:p>
        </p:txBody>
      </p:sp>
      <p:sp>
        <p:nvSpPr>
          <p:cNvPr id="385027" name="Rectangle 2"/>
          <p:cNvSpPr>
            <a:spLocks noGrp="1" noRot="1" noChangeAspect="1" noChangeArrowheads="1" noTextEdit="1"/>
          </p:cNvSpPr>
          <p:nvPr>
            <p:ph type="sldImg"/>
          </p:nvPr>
        </p:nvSpPr>
        <p:spPr>
          <a:xfrm>
            <a:off x="1193800" y="695325"/>
            <a:ext cx="4641850" cy="3481388"/>
          </a:xfrm>
          <a:ln/>
        </p:spPr>
      </p:sp>
      <p:sp>
        <p:nvSpPr>
          <p:cNvPr id="3850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7"/>
          <p:cNvSpPr txBox="1">
            <a:spLocks noGrp="1" noChangeArrowheads="1"/>
          </p:cNvSpPr>
          <p:nvPr/>
        </p:nvSpPr>
        <p:spPr bwMode="auto">
          <a:xfrm>
            <a:off x="3981450" y="8816975"/>
            <a:ext cx="3044825" cy="463550"/>
          </a:xfrm>
          <a:prstGeom prst="rect">
            <a:avLst/>
          </a:prstGeom>
          <a:noFill/>
          <a:ln w="9525">
            <a:noFill/>
            <a:miter lim="800000"/>
            <a:headEnd/>
            <a:tailEnd/>
          </a:ln>
        </p:spPr>
        <p:txBody>
          <a:bodyPr lIns="93177" tIns="46589" rIns="93177" bIns="46589" anchor="b"/>
          <a:lstStyle/>
          <a:p>
            <a:pPr algn="r" defTabSz="931863">
              <a:spcBef>
                <a:spcPct val="0"/>
              </a:spcBef>
            </a:pPr>
            <a:fld id="{1C63CE56-2F7F-4011-BBD3-44E545E43659}" type="slidenum">
              <a:rPr lang="en-US" sz="1200" b="0">
                <a:latin typeface="Marlett" pitchFamily="2" charset="2"/>
              </a:rPr>
              <a:pPr algn="r" defTabSz="931863">
                <a:spcBef>
                  <a:spcPct val="0"/>
                </a:spcBef>
              </a:pPr>
              <a:t>34</a:t>
            </a:fld>
            <a:endParaRPr lang="en-US" sz="1200" b="0">
              <a:latin typeface="Marlett" pitchFamily="2" charset="2"/>
            </a:endParaRPr>
          </a:p>
        </p:txBody>
      </p:sp>
      <p:sp>
        <p:nvSpPr>
          <p:cNvPr id="563203" name="Rectangle 2"/>
          <p:cNvSpPr>
            <a:spLocks noGrp="1" noRot="1" noChangeAspect="1" noChangeArrowheads="1" noTextEdit="1"/>
          </p:cNvSpPr>
          <p:nvPr>
            <p:ph type="sldImg"/>
          </p:nvPr>
        </p:nvSpPr>
        <p:spPr>
          <a:xfrm>
            <a:off x="1193800" y="695325"/>
            <a:ext cx="4641850" cy="3481388"/>
          </a:xfrm>
          <a:ln/>
        </p:spPr>
      </p:sp>
      <p:sp>
        <p:nvSpPr>
          <p:cNvPr id="5632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p:spPr>
        <p:txBody>
          <a:bodyPr/>
          <a:lstStyle/>
          <a:p>
            <a:fld id="{C8594BBB-1463-4D3D-AB64-5C95B11ED772}" type="slidenum">
              <a:rPr lang="en-US" smtClean="0"/>
              <a:pPr/>
              <a:t>35</a:t>
            </a:fld>
            <a:endParaRPr lang="en-US"/>
          </a:p>
        </p:txBody>
      </p:sp>
      <p:sp>
        <p:nvSpPr>
          <p:cNvPr id="386051" name="Rectangle 2"/>
          <p:cNvSpPr>
            <a:spLocks noGrp="1" noRot="1" noChangeAspect="1" noChangeArrowheads="1" noTextEdit="1"/>
          </p:cNvSpPr>
          <p:nvPr>
            <p:ph type="sldImg"/>
          </p:nvPr>
        </p:nvSpPr>
        <p:spPr>
          <a:xfrm>
            <a:off x="1193800" y="695325"/>
            <a:ext cx="4641850" cy="3481388"/>
          </a:xfrm>
          <a:ln/>
        </p:spPr>
      </p:sp>
      <p:sp>
        <p:nvSpPr>
          <p:cNvPr id="3860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p:spPr>
        <p:txBody>
          <a:bodyPr/>
          <a:lstStyle/>
          <a:p>
            <a:fld id="{8983EFB1-34D4-4FAC-A640-52E2966898BE}" type="slidenum">
              <a:rPr lang="en-US" smtClean="0"/>
              <a:pPr/>
              <a:t>36</a:t>
            </a:fld>
            <a:endParaRPr lang="en-US"/>
          </a:p>
        </p:txBody>
      </p:sp>
      <p:sp>
        <p:nvSpPr>
          <p:cNvPr id="387075" name="Rectangle 2"/>
          <p:cNvSpPr>
            <a:spLocks noGrp="1" noRot="1" noChangeAspect="1" noChangeArrowheads="1" noTextEdit="1"/>
          </p:cNvSpPr>
          <p:nvPr>
            <p:ph type="sldImg"/>
          </p:nvPr>
        </p:nvSpPr>
        <p:spPr>
          <a:xfrm>
            <a:off x="1193800" y="695325"/>
            <a:ext cx="4641850" cy="3481388"/>
          </a:xfrm>
          <a:ln/>
        </p:spPr>
      </p:sp>
      <p:sp>
        <p:nvSpPr>
          <p:cNvPr id="3870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p:spPr>
        <p:txBody>
          <a:bodyPr/>
          <a:lstStyle/>
          <a:p>
            <a:fld id="{CEA75502-07E4-43E0-93EF-E48F5DC5BECB}" type="slidenum">
              <a:rPr lang="en-US" smtClean="0"/>
              <a:pPr/>
              <a:t>37</a:t>
            </a:fld>
            <a:endParaRPr lang="en-US"/>
          </a:p>
        </p:txBody>
      </p:sp>
      <p:sp>
        <p:nvSpPr>
          <p:cNvPr id="388099" name="Rectangle 2"/>
          <p:cNvSpPr>
            <a:spLocks noGrp="1" noRot="1" noChangeAspect="1" noChangeArrowheads="1" noTextEdit="1"/>
          </p:cNvSpPr>
          <p:nvPr>
            <p:ph type="sldImg"/>
          </p:nvPr>
        </p:nvSpPr>
        <p:spPr>
          <a:xfrm>
            <a:off x="1193800" y="695325"/>
            <a:ext cx="4641850" cy="3481388"/>
          </a:xfrm>
          <a:ln/>
        </p:spPr>
      </p:sp>
      <p:sp>
        <p:nvSpPr>
          <p:cNvPr id="38810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9F490544-8D55-4DDF-9B18-2AE2FDE78181}" type="slidenum">
              <a:rPr lang="en-US" smtClean="0"/>
              <a:pPr/>
              <a:t>38</a:t>
            </a:fld>
            <a:endParaRPr lang="en-US"/>
          </a:p>
        </p:txBody>
      </p:sp>
      <p:sp>
        <p:nvSpPr>
          <p:cNvPr id="389123" name="Rectangle 2"/>
          <p:cNvSpPr>
            <a:spLocks noGrp="1" noRot="1" noChangeAspect="1" noChangeArrowheads="1" noTextEdit="1"/>
          </p:cNvSpPr>
          <p:nvPr>
            <p:ph type="sldImg"/>
          </p:nvPr>
        </p:nvSpPr>
        <p:spPr>
          <a:xfrm>
            <a:off x="1193800" y="695325"/>
            <a:ext cx="4641850" cy="3481388"/>
          </a:xfrm>
          <a:ln/>
        </p:spPr>
      </p:sp>
      <p:sp>
        <p:nvSpPr>
          <p:cNvPr id="3891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p>
            <a:fld id="{FAAEE788-0A67-439F-AF1B-45C144B1F474}" type="slidenum">
              <a:rPr lang="en-US" smtClean="0"/>
              <a:pPr/>
              <a:t>39</a:t>
            </a:fld>
            <a:endParaRPr lang="en-US"/>
          </a:p>
        </p:txBody>
      </p:sp>
      <p:sp>
        <p:nvSpPr>
          <p:cNvPr id="390147" name="Rectangle 2"/>
          <p:cNvSpPr>
            <a:spLocks noGrp="1" noRot="1" noChangeAspect="1" noChangeArrowheads="1" noTextEdit="1"/>
          </p:cNvSpPr>
          <p:nvPr>
            <p:ph type="sldImg"/>
          </p:nvPr>
        </p:nvSpPr>
        <p:spPr>
          <a:xfrm>
            <a:off x="1193800" y="695325"/>
            <a:ext cx="4641850" cy="3481388"/>
          </a:xfrm>
          <a:ln/>
        </p:spPr>
      </p:sp>
      <p:sp>
        <p:nvSpPr>
          <p:cNvPr id="3901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noFill/>
        </p:spPr>
        <p:txBody>
          <a:bodyPr/>
          <a:lstStyle/>
          <a:p>
            <a:fld id="{3B9E1EFD-1C95-440C-B515-2CF6B57FC9B1}" type="slidenum">
              <a:rPr lang="en-US" smtClean="0"/>
              <a:pPr/>
              <a:t>40</a:t>
            </a:fld>
            <a:endParaRPr lang="en-US"/>
          </a:p>
        </p:txBody>
      </p:sp>
      <p:sp>
        <p:nvSpPr>
          <p:cNvPr id="391171" name="Rectangle 2"/>
          <p:cNvSpPr>
            <a:spLocks noGrp="1" noRot="1" noChangeAspect="1" noChangeArrowheads="1" noTextEdit="1"/>
          </p:cNvSpPr>
          <p:nvPr>
            <p:ph type="sldImg"/>
          </p:nvPr>
        </p:nvSpPr>
        <p:spPr>
          <a:xfrm>
            <a:off x="1193800" y="695325"/>
            <a:ext cx="4641850" cy="3481388"/>
          </a:xfrm>
          <a:ln/>
        </p:spPr>
      </p:sp>
      <p:sp>
        <p:nvSpPr>
          <p:cNvPr id="3911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noFill/>
        </p:spPr>
        <p:txBody>
          <a:bodyPr/>
          <a:lstStyle/>
          <a:p>
            <a:fld id="{19A2A2AD-0F75-429B-AD99-C544F51CD1C3}" type="slidenum">
              <a:rPr lang="en-US" smtClean="0"/>
              <a:pPr/>
              <a:t>41</a:t>
            </a:fld>
            <a:endParaRPr lang="en-US"/>
          </a:p>
        </p:txBody>
      </p:sp>
      <p:sp>
        <p:nvSpPr>
          <p:cNvPr id="401411" name="Rectangle 2"/>
          <p:cNvSpPr>
            <a:spLocks noGrp="1" noRot="1" noChangeAspect="1" noChangeArrowheads="1" noTextEdit="1"/>
          </p:cNvSpPr>
          <p:nvPr>
            <p:ph type="sldImg"/>
          </p:nvPr>
        </p:nvSpPr>
        <p:spPr>
          <a:ln/>
        </p:spPr>
      </p:sp>
      <p:sp>
        <p:nvSpPr>
          <p:cNvPr id="4014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p:spPr>
        <p:txBody>
          <a:bodyPr/>
          <a:lstStyle/>
          <a:p>
            <a:fld id="{4B5F4A53-C943-4FC9-AAA9-F32363A1668B}" type="slidenum">
              <a:rPr lang="en-US" smtClean="0"/>
              <a:pPr/>
              <a:t>42</a:t>
            </a:fld>
            <a:endParaRPr lang="en-US"/>
          </a:p>
        </p:txBody>
      </p:sp>
      <p:sp>
        <p:nvSpPr>
          <p:cNvPr id="402435" name="Rectangle 2"/>
          <p:cNvSpPr>
            <a:spLocks noGrp="1" noRot="1" noChangeAspect="1" noChangeArrowheads="1" noTextEdit="1"/>
          </p:cNvSpPr>
          <p:nvPr>
            <p:ph type="sldImg"/>
          </p:nvPr>
        </p:nvSpPr>
        <p:spPr>
          <a:xfrm>
            <a:off x="1193800" y="695325"/>
            <a:ext cx="4641850" cy="3481388"/>
          </a:xfrm>
          <a:ln/>
        </p:spPr>
      </p:sp>
      <p:sp>
        <p:nvSpPr>
          <p:cNvPr id="402436" name="Rectangle 3"/>
          <p:cNvSpPr>
            <a:spLocks noGrp="1" noChangeArrowheads="1"/>
          </p:cNvSpPr>
          <p:nvPr>
            <p:ph type="body" idx="1"/>
          </p:nvPr>
        </p:nvSpPr>
        <p:spPr>
          <a:noFill/>
          <a:ln/>
        </p:spPr>
        <p:txBody>
          <a:bodyPr/>
          <a:lstStyle/>
          <a:p>
            <a:r>
              <a:rPr lang="en-US" dirty="0"/>
              <a:t>Here is the inductive structure of the </a:t>
            </a:r>
            <a:r>
              <a:rPr lang="en-US" dirty="0" err="1"/>
              <a:t>Bitonic</a:t>
            </a:r>
            <a:r>
              <a:rPr lang="en-US" dirty="0"/>
              <a:t>[4] counting network</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p:spPr>
        <p:txBody>
          <a:bodyPr/>
          <a:lstStyle/>
          <a:p>
            <a:fld id="{14D6B602-00B0-4BBA-8A66-E3FBA7DC9726}" type="slidenum">
              <a:rPr lang="en-US" smtClean="0"/>
              <a:pPr/>
              <a:t>43</a:t>
            </a:fld>
            <a:endParaRPr lang="en-US"/>
          </a:p>
        </p:txBody>
      </p:sp>
      <p:sp>
        <p:nvSpPr>
          <p:cNvPr id="403459" name="Rectangle 2"/>
          <p:cNvSpPr>
            <a:spLocks noGrp="1" noRot="1" noChangeAspect="1" noChangeArrowheads="1" noTextEdit="1"/>
          </p:cNvSpPr>
          <p:nvPr>
            <p:ph type="sldImg"/>
          </p:nvPr>
        </p:nvSpPr>
        <p:spPr>
          <a:ln/>
        </p:spPr>
      </p:sp>
      <p:sp>
        <p:nvSpPr>
          <p:cNvPr id="4034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p:spPr>
        <p:txBody>
          <a:bodyPr/>
          <a:lstStyle/>
          <a:p>
            <a:fld id="{599B4216-46F7-434D-A93C-879C301BFDA2}" type="slidenum">
              <a:rPr lang="en-US" smtClean="0"/>
              <a:pPr/>
              <a:t>44</a:t>
            </a:fld>
            <a:endParaRPr lang="en-US"/>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noFill/>
        </p:spPr>
        <p:txBody>
          <a:bodyPr/>
          <a:lstStyle/>
          <a:p>
            <a:fld id="{802E767D-DBF0-4B3E-9560-9CB0C68A9E2F}" type="slidenum">
              <a:rPr lang="en-US" smtClean="0"/>
              <a:pPr/>
              <a:t>45</a:t>
            </a:fld>
            <a:endParaRPr lang="en-US"/>
          </a:p>
        </p:txBody>
      </p:sp>
      <p:sp>
        <p:nvSpPr>
          <p:cNvPr id="405507" name="Rectangle 2"/>
          <p:cNvSpPr>
            <a:spLocks noGrp="1" noRot="1" noChangeAspect="1" noChangeArrowheads="1" noTextEdit="1"/>
          </p:cNvSpPr>
          <p:nvPr>
            <p:ph type="sldImg"/>
          </p:nvPr>
        </p:nvSpPr>
        <p:spPr>
          <a:ln/>
        </p:spPr>
      </p:sp>
      <p:sp>
        <p:nvSpPr>
          <p:cNvPr id="4055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p:spPr>
        <p:txBody>
          <a:bodyPr/>
          <a:lstStyle/>
          <a:p>
            <a:fld id="{4635BA18-4FE2-4E16-AD85-356103F3D6C6}" type="slidenum">
              <a:rPr lang="en-US" smtClean="0"/>
              <a:pPr/>
              <a:t>46</a:t>
            </a:fld>
            <a:endParaRPr lang="en-US"/>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a:spLocks noGrp="1" noChangeArrowheads="1"/>
          </p:cNvSpPr>
          <p:nvPr>
            <p:ph type="sldNum" sz="quarter" idx="5"/>
          </p:nvPr>
        </p:nvSpPr>
        <p:spPr>
          <a:noFill/>
        </p:spPr>
        <p:txBody>
          <a:bodyPr/>
          <a:lstStyle/>
          <a:p>
            <a:fld id="{94D2E5B6-FEBF-4374-A746-294DEA12A907}" type="slidenum">
              <a:rPr lang="en-US" smtClean="0"/>
              <a:pPr/>
              <a:t>47</a:t>
            </a:fld>
            <a:endParaRPr lang="en-US"/>
          </a:p>
        </p:txBody>
      </p:sp>
      <p:sp>
        <p:nvSpPr>
          <p:cNvPr id="407555" name="Rectangle 2"/>
          <p:cNvSpPr>
            <a:spLocks noGrp="1" noRot="1" noChangeAspect="1" noChangeArrowheads="1" noTextEdit="1"/>
          </p:cNvSpPr>
          <p:nvPr>
            <p:ph type="sldImg"/>
          </p:nvPr>
        </p:nvSpPr>
        <p:spPr>
          <a:ln/>
        </p:spPr>
      </p:sp>
      <p:sp>
        <p:nvSpPr>
          <p:cNvPr id="4075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Rot="1" noChangeAspect="1" noChangeArrowheads="1" noTextEdit="1"/>
          </p:cNvSpPr>
          <p:nvPr>
            <p:ph type="sldImg"/>
          </p:nvPr>
        </p:nvSpPr>
        <p:spPr>
          <a:ln/>
        </p:spPr>
      </p:sp>
      <p:sp>
        <p:nvSpPr>
          <p:cNvPr id="565251"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p:spPr>
        <p:txBody>
          <a:bodyPr/>
          <a:lstStyle/>
          <a:p>
            <a:fld id="{9473A291-693F-4453-AD5F-AB8A20F4B8FF}" type="slidenum">
              <a:rPr lang="en-US" smtClean="0"/>
              <a:pPr/>
              <a:t>49</a:t>
            </a:fld>
            <a:endParaRPr lang="en-US"/>
          </a:p>
        </p:txBody>
      </p:sp>
      <p:sp>
        <p:nvSpPr>
          <p:cNvPr id="409603" name="Rectangle 2"/>
          <p:cNvSpPr>
            <a:spLocks noGrp="1" noRot="1" noChangeAspect="1" noChangeArrowheads="1" noTextEdit="1"/>
          </p:cNvSpPr>
          <p:nvPr>
            <p:ph type="sldImg"/>
          </p:nvPr>
        </p:nvSpPr>
        <p:spPr>
          <a:ln/>
        </p:spPr>
      </p:sp>
      <p:sp>
        <p:nvSpPr>
          <p:cNvPr id="4096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p:spPr>
        <p:txBody>
          <a:bodyPr/>
          <a:lstStyle/>
          <a:p>
            <a:fld id="{A3489328-5430-4BC1-A616-0200B556A509}" type="slidenum">
              <a:rPr lang="en-US" smtClean="0"/>
              <a:pPr/>
              <a:t>50</a:t>
            </a:fld>
            <a:endParaRPr lang="en-US"/>
          </a:p>
        </p:txBody>
      </p:sp>
      <p:sp>
        <p:nvSpPr>
          <p:cNvPr id="410627" name="Rectangle 2"/>
          <p:cNvSpPr>
            <a:spLocks noGrp="1" noRot="1" noChangeAspect="1" noChangeArrowheads="1" noTextEdit="1"/>
          </p:cNvSpPr>
          <p:nvPr>
            <p:ph type="sldImg"/>
          </p:nvPr>
        </p:nvSpPr>
        <p:spPr>
          <a:ln/>
        </p:spPr>
      </p:sp>
      <p:sp>
        <p:nvSpPr>
          <p:cNvPr id="410628" name="Rectangle 3"/>
          <p:cNvSpPr>
            <a:spLocks noGrp="1" noChangeArrowheads="1"/>
          </p:cNvSpPr>
          <p:nvPr>
            <p:ph type="body" idx="1"/>
          </p:nvPr>
        </p:nvSpPr>
        <p:spPr>
          <a:noFill/>
          <a:ln/>
        </p:spPr>
        <p:txBody>
          <a:bodyPr/>
          <a:lstStyle/>
          <a:p>
            <a:r>
              <a:rPr lang="en-US"/>
              <a:t>By induction hypothesis step property holds for inputs to Merger[2k].</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noFill/>
        </p:spPr>
        <p:txBody>
          <a:bodyPr/>
          <a:lstStyle/>
          <a:p>
            <a:fld id="{B5AB24BC-F814-4C20-BB42-03F2D30929DC}" type="slidenum">
              <a:rPr lang="en-US" smtClean="0"/>
              <a:pPr/>
              <a:t>51</a:t>
            </a:fld>
            <a:endParaRPr lang="en-US"/>
          </a:p>
        </p:txBody>
      </p:sp>
      <p:sp>
        <p:nvSpPr>
          <p:cNvPr id="411651" name="Rectangle 2"/>
          <p:cNvSpPr>
            <a:spLocks noGrp="1" noRot="1" noChangeAspect="1" noChangeArrowheads="1" noTextEdit="1"/>
          </p:cNvSpPr>
          <p:nvPr>
            <p:ph type="sldImg"/>
          </p:nvPr>
        </p:nvSpPr>
        <p:spPr>
          <a:ln/>
        </p:spPr>
      </p:sp>
      <p:sp>
        <p:nvSpPr>
          <p:cNvPr id="4116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7"/>
          <p:cNvSpPr>
            <a:spLocks noGrp="1" noChangeArrowheads="1"/>
          </p:cNvSpPr>
          <p:nvPr>
            <p:ph type="sldNum" sz="quarter" idx="5"/>
          </p:nvPr>
        </p:nvSpPr>
        <p:spPr>
          <a:noFill/>
        </p:spPr>
        <p:txBody>
          <a:bodyPr/>
          <a:lstStyle/>
          <a:p>
            <a:fld id="{43D38A9E-5474-46C1-BD17-FC5A4F4BF86B}" type="slidenum">
              <a:rPr lang="en-US" smtClean="0"/>
              <a:pPr/>
              <a:t>52</a:t>
            </a:fld>
            <a:endParaRPr lang="en-US"/>
          </a:p>
        </p:txBody>
      </p:sp>
      <p:sp>
        <p:nvSpPr>
          <p:cNvPr id="412675" name="Rectangle 2"/>
          <p:cNvSpPr>
            <a:spLocks noGrp="1" noRot="1" noChangeAspect="1" noChangeArrowheads="1" noTextEdit="1"/>
          </p:cNvSpPr>
          <p:nvPr>
            <p:ph type="sldImg"/>
          </p:nvPr>
        </p:nvSpPr>
        <p:spPr>
          <a:ln/>
        </p:spPr>
      </p:sp>
      <p:sp>
        <p:nvSpPr>
          <p:cNvPr id="4126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Rot="1" noChangeAspect="1" noChangeArrowheads="1" noTextEdit="1"/>
          </p:cNvSpPr>
          <p:nvPr>
            <p:ph type="sldImg"/>
          </p:nvPr>
        </p:nvSpPr>
        <p:spPr>
          <a:ln/>
        </p:spPr>
      </p:sp>
      <p:sp>
        <p:nvSpPr>
          <p:cNvPr id="565251"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p:spPr>
        <p:txBody>
          <a:bodyPr/>
          <a:lstStyle/>
          <a:p>
            <a:fld id="{A3489328-5430-4BC1-A616-0200B556A509}" type="slidenum">
              <a:rPr lang="en-US" smtClean="0"/>
              <a:pPr/>
              <a:t>54</a:t>
            </a:fld>
            <a:endParaRPr lang="en-US"/>
          </a:p>
        </p:txBody>
      </p:sp>
      <p:sp>
        <p:nvSpPr>
          <p:cNvPr id="410627" name="Rectangle 2"/>
          <p:cNvSpPr>
            <a:spLocks noGrp="1" noRot="1" noChangeAspect="1" noChangeArrowheads="1" noTextEdit="1"/>
          </p:cNvSpPr>
          <p:nvPr>
            <p:ph type="sldImg"/>
          </p:nvPr>
        </p:nvSpPr>
        <p:spPr>
          <a:ln/>
        </p:spPr>
      </p:sp>
      <p:sp>
        <p:nvSpPr>
          <p:cNvPr id="410628" name="Rectangle 3"/>
          <p:cNvSpPr>
            <a:spLocks noGrp="1" noChangeArrowheads="1"/>
          </p:cNvSpPr>
          <p:nvPr>
            <p:ph type="body" idx="1"/>
          </p:nvPr>
        </p:nvSpPr>
        <p:spPr>
          <a:noFill/>
          <a:ln/>
        </p:spPr>
        <p:txBody>
          <a:bodyPr/>
          <a:lstStyle/>
          <a:p>
            <a:r>
              <a:rPr lang="en-US"/>
              <a:t>By induction hypothesis step property holds for inputs to Merger[2k].</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p:spPr>
        <p:txBody>
          <a:bodyPr/>
          <a:lstStyle/>
          <a:p>
            <a:fld id="{A9DCF2DA-5042-4093-88BA-F98E89FDD202}" type="slidenum">
              <a:rPr lang="en-US" smtClean="0"/>
              <a:pPr/>
              <a:t>55</a:t>
            </a:fld>
            <a:endParaRPr lang="en-US"/>
          </a:p>
        </p:txBody>
      </p:sp>
      <p:sp>
        <p:nvSpPr>
          <p:cNvPr id="413699" name="Rectangle 2"/>
          <p:cNvSpPr>
            <a:spLocks noGrp="1" noRot="1" noChangeAspect="1" noChangeArrowheads="1" noTextEdit="1"/>
          </p:cNvSpPr>
          <p:nvPr>
            <p:ph type="sldImg"/>
          </p:nvPr>
        </p:nvSpPr>
        <p:spPr>
          <a:ln/>
        </p:spPr>
      </p:sp>
      <p:sp>
        <p:nvSpPr>
          <p:cNvPr id="41370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7"/>
          <p:cNvSpPr>
            <a:spLocks noGrp="1" noChangeArrowheads="1"/>
          </p:cNvSpPr>
          <p:nvPr>
            <p:ph type="sldNum" sz="quarter" idx="5"/>
          </p:nvPr>
        </p:nvSpPr>
        <p:spPr>
          <a:noFill/>
        </p:spPr>
        <p:txBody>
          <a:bodyPr/>
          <a:lstStyle/>
          <a:p>
            <a:fld id="{7B4A3EBA-2A6F-4963-96D1-ED28EE90ACD8}" type="slidenum">
              <a:rPr lang="en-US" smtClean="0"/>
              <a:pPr/>
              <a:t>56</a:t>
            </a:fld>
            <a:endParaRPr lang="en-US"/>
          </a:p>
        </p:txBody>
      </p:sp>
      <p:sp>
        <p:nvSpPr>
          <p:cNvPr id="414723" name="Rectangle 2"/>
          <p:cNvSpPr>
            <a:spLocks noGrp="1" noRot="1" noChangeAspect="1" noChangeArrowheads="1" noTextEdit="1"/>
          </p:cNvSpPr>
          <p:nvPr>
            <p:ph type="sldImg"/>
          </p:nvPr>
        </p:nvSpPr>
        <p:spPr>
          <a:ln/>
        </p:spPr>
      </p:sp>
      <p:sp>
        <p:nvSpPr>
          <p:cNvPr id="4147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7"/>
          <p:cNvSpPr>
            <a:spLocks noGrp="1" noChangeArrowheads="1"/>
          </p:cNvSpPr>
          <p:nvPr>
            <p:ph type="sldNum" sz="quarter" idx="5"/>
          </p:nvPr>
        </p:nvSpPr>
        <p:spPr>
          <a:noFill/>
        </p:spPr>
        <p:txBody>
          <a:bodyPr/>
          <a:lstStyle/>
          <a:p>
            <a:fld id="{9A9EC4A5-199A-4B70-AC79-30EFC3220F7F}" type="slidenum">
              <a:rPr lang="en-US" smtClean="0"/>
              <a:pPr/>
              <a:t>57</a:t>
            </a:fld>
            <a:endParaRPr lang="en-US"/>
          </a:p>
        </p:txBody>
      </p:sp>
      <p:sp>
        <p:nvSpPr>
          <p:cNvPr id="415747" name="Rectangle 2"/>
          <p:cNvSpPr>
            <a:spLocks noGrp="1" noRot="1" noChangeAspect="1" noChangeArrowheads="1" noTextEdit="1"/>
          </p:cNvSpPr>
          <p:nvPr>
            <p:ph type="sldImg"/>
          </p:nvPr>
        </p:nvSpPr>
        <p:spPr>
          <a:ln/>
        </p:spPr>
      </p:sp>
      <p:sp>
        <p:nvSpPr>
          <p:cNvPr id="4157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7"/>
          <p:cNvSpPr>
            <a:spLocks noGrp="1" noChangeArrowheads="1"/>
          </p:cNvSpPr>
          <p:nvPr>
            <p:ph type="sldNum" sz="quarter" idx="5"/>
          </p:nvPr>
        </p:nvSpPr>
        <p:spPr>
          <a:noFill/>
        </p:spPr>
        <p:txBody>
          <a:bodyPr/>
          <a:lstStyle/>
          <a:p>
            <a:fld id="{25553DA8-C7A2-4B6E-B97F-5F5345F6B31C}" type="slidenum">
              <a:rPr lang="en-US" smtClean="0"/>
              <a:pPr/>
              <a:t>58</a:t>
            </a:fld>
            <a:endParaRPr lang="en-US"/>
          </a:p>
        </p:txBody>
      </p:sp>
      <p:sp>
        <p:nvSpPr>
          <p:cNvPr id="416771" name="Rectangle 2"/>
          <p:cNvSpPr>
            <a:spLocks noGrp="1" noRot="1" noChangeAspect="1" noChangeArrowheads="1" noTextEdit="1"/>
          </p:cNvSpPr>
          <p:nvPr>
            <p:ph type="sldImg"/>
          </p:nvPr>
        </p:nvSpPr>
        <p:spPr>
          <a:ln/>
        </p:spPr>
      </p:sp>
      <p:sp>
        <p:nvSpPr>
          <p:cNvPr id="416772" name="Rectangle 3"/>
          <p:cNvSpPr>
            <a:spLocks noGrp="1" noChangeArrowheads="1"/>
          </p:cNvSpPr>
          <p:nvPr>
            <p:ph type="body" idx="1"/>
          </p:nvPr>
        </p:nvSpPr>
        <p:spPr>
          <a:noFill/>
          <a:ln/>
        </p:spPr>
        <p:txBody>
          <a:bodyPr/>
          <a:lstStyle/>
          <a:p>
            <a:r>
              <a:rPr lang="en-US"/>
              <a:t>Take two sequences and look at the sum of odss and even, the diff is at most 1.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7"/>
          <p:cNvSpPr>
            <a:spLocks noGrp="1" noChangeArrowheads="1"/>
          </p:cNvSpPr>
          <p:nvPr>
            <p:ph type="sldNum" sz="quarter" idx="5"/>
          </p:nvPr>
        </p:nvSpPr>
        <p:spPr>
          <a:noFill/>
        </p:spPr>
        <p:txBody>
          <a:bodyPr/>
          <a:lstStyle/>
          <a:p>
            <a:fld id="{CBE43E28-50E2-4BD0-A114-71465DB59179}" type="slidenum">
              <a:rPr lang="en-US" smtClean="0"/>
              <a:pPr/>
              <a:t>59</a:t>
            </a:fld>
            <a:endParaRPr lang="en-US"/>
          </a:p>
        </p:txBody>
      </p:sp>
      <p:sp>
        <p:nvSpPr>
          <p:cNvPr id="417795" name="Rectangle 2"/>
          <p:cNvSpPr>
            <a:spLocks noGrp="1" noRot="1" noChangeAspect="1" noChangeArrowheads="1" noTextEdit="1"/>
          </p:cNvSpPr>
          <p:nvPr>
            <p:ph type="sldImg"/>
          </p:nvPr>
        </p:nvSpPr>
        <p:spPr>
          <a:ln/>
        </p:spPr>
      </p:sp>
      <p:sp>
        <p:nvSpPr>
          <p:cNvPr id="41779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7"/>
          <p:cNvSpPr>
            <a:spLocks noGrp="1" noChangeArrowheads="1"/>
          </p:cNvSpPr>
          <p:nvPr>
            <p:ph type="sldNum" sz="quarter" idx="5"/>
          </p:nvPr>
        </p:nvSpPr>
        <p:spPr>
          <a:noFill/>
        </p:spPr>
        <p:txBody>
          <a:bodyPr/>
          <a:lstStyle/>
          <a:p>
            <a:fld id="{B67A319F-C8DD-4CC5-99E8-23C1FB4D876E}" type="slidenum">
              <a:rPr lang="en-US" smtClean="0"/>
              <a:pPr/>
              <a:t>60</a:t>
            </a:fld>
            <a:endParaRPr lang="en-US"/>
          </a:p>
        </p:txBody>
      </p:sp>
      <p:sp>
        <p:nvSpPr>
          <p:cNvPr id="418819" name="Rectangle 2"/>
          <p:cNvSpPr>
            <a:spLocks noGrp="1" noRot="1" noChangeAspect="1" noChangeArrowheads="1" noTextEdit="1"/>
          </p:cNvSpPr>
          <p:nvPr>
            <p:ph type="sldImg"/>
          </p:nvPr>
        </p:nvSpPr>
        <p:spPr>
          <a:ln/>
        </p:spPr>
      </p:sp>
      <p:sp>
        <p:nvSpPr>
          <p:cNvPr id="4188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p:spPr>
        <p:txBody>
          <a:bodyPr/>
          <a:lstStyle/>
          <a:p>
            <a:fld id="{89C40A60-9B4B-4C6A-94B8-C19911D2C566}" type="slidenum">
              <a:rPr lang="en-US" smtClean="0"/>
              <a:pPr/>
              <a:t>61</a:t>
            </a:fld>
            <a:endParaRPr lang="en-US"/>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7"/>
          <p:cNvSpPr>
            <a:spLocks noGrp="1" noChangeArrowheads="1"/>
          </p:cNvSpPr>
          <p:nvPr>
            <p:ph type="sldNum" sz="quarter" idx="5"/>
          </p:nvPr>
        </p:nvSpPr>
        <p:spPr>
          <a:noFill/>
        </p:spPr>
        <p:txBody>
          <a:bodyPr/>
          <a:lstStyle/>
          <a:p>
            <a:fld id="{0A8C0F87-A2C4-4466-8A3D-967EE90114A7}" type="slidenum">
              <a:rPr lang="en-US" smtClean="0"/>
              <a:pPr/>
              <a:t>62</a:t>
            </a:fld>
            <a:endParaRPr lang="en-US"/>
          </a:p>
        </p:txBody>
      </p:sp>
      <p:sp>
        <p:nvSpPr>
          <p:cNvPr id="420867" name="Rectangle 2"/>
          <p:cNvSpPr>
            <a:spLocks noGrp="1" noRot="1" noChangeAspect="1" noChangeArrowheads="1" noTextEdit="1"/>
          </p:cNvSpPr>
          <p:nvPr>
            <p:ph type="sldImg"/>
          </p:nvPr>
        </p:nvSpPr>
        <p:spPr>
          <a:ln/>
        </p:spPr>
      </p:sp>
      <p:sp>
        <p:nvSpPr>
          <p:cNvPr id="42086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p:cNvSpPr>
            <a:spLocks noGrp="1" noChangeArrowheads="1"/>
          </p:cNvSpPr>
          <p:nvPr>
            <p:ph type="sldNum" sz="quarter" idx="5"/>
          </p:nvPr>
        </p:nvSpPr>
        <p:spPr>
          <a:noFill/>
        </p:spPr>
        <p:txBody>
          <a:bodyPr/>
          <a:lstStyle/>
          <a:p>
            <a:fld id="{A97420AA-D611-41BF-9B9E-ACA16F76CAE4}" type="slidenum">
              <a:rPr lang="en-US" smtClean="0"/>
              <a:pPr/>
              <a:t>63</a:t>
            </a:fld>
            <a:endParaRPr lang="en-US"/>
          </a:p>
        </p:txBody>
      </p:sp>
      <p:sp>
        <p:nvSpPr>
          <p:cNvPr id="421891" name="Rectangle 2"/>
          <p:cNvSpPr>
            <a:spLocks noGrp="1" noRot="1" noChangeAspect="1" noChangeArrowheads="1" noTextEdit="1"/>
          </p:cNvSpPr>
          <p:nvPr>
            <p:ph type="sldImg"/>
          </p:nvPr>
        </p:nvSpPr>
        <p:spPr>
          <a:ln/>
        </p:spPr>
      </p:sp>
      <p:sp>
        <p:nvSpPr>
          <p:cNvPr id="42189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7"/>
          <p:cNvSpPr>
            <a:spLocks noGrp="1" noChangeArrowheads="1"/>
          </p:cNvSpPr>
          <p:nvPr>
            <p:ph type="sldNum" sz="quarter" idx="5"/>
          </p:nvPr>
        </p:nvSpPr>
        <p:spPr>
          <a:noFill/>
        </p:spPr>
        <p:txBody>
          <a:bodyPr/>
          <a:lstStyle/>
          <a:p>
            <a:fld id="{33672FA8-2A27-4D5A-BC53-8C502556D307}" type="slidenum">
              <a:rPr lang="en-US" smtClean="0"/>
              <a:pPr/>
              <a:t>64</a:t>
            </a:fld>
            <a:endParaRPr lang="en-US"/>
          </a:p>
        </p:txBody>
      </p:sp>
      <p:sp>
        <p:nvSpPr>
          <p:cNvPr id="422915" name="Rectangle 2"/>
          <p:cNvSpPr>
            <a:spLocks noGrp="1" noRot="1" noChangeAspect="1" noChangeArrowheads="1" noTextEdit="1"/>
          </p:cNvSpPr>
          <p:nvPr>
            <p:ph type="sldImg"/>
          </p:nvPr>
        </p:nvSpPr>
        <p:spPr>
          <a:ln/>
        </p:spPr>
      </p:sp>
      <p:sp>
        <p:nvSpPr>
          <p:cNvPr id="4229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noFill/>
        </p:spPr>
        <p:txBody>
          <a:bodyPr/>
          <a:lstStyle/>
          <a:p>
            <a:fld id="{D3FEDEC6-FE53-4265-B2DF-BD116F6164F6}" type="slidenum">
              <a:rPr lang="en-US" smtClean="0"/>
              <a:pPr/>
              <a:t>65</a:t>
            </a:fld>
            <a:endParaRPr lang="en-US"/>
          </a:p>
        </p:txBody>
      </p:sp>
      <p:sp>
        <p:nvSpPr>
          <p:cNvPr id="423939" name="Rectangle 2"/>
          <p:cNvSpPr>
            <a:spLocks noGrp="1" noRot="1" noChangeAspect="1" noChangeArrowheads="1" noTextEdit="1"/>
          </p:cNvSpPr>
          <p:nvPr>
            <p:ph type="sldImg"/>
          </p:nvPr>
        </p:nvSpPr>
        <p:spPr>
          <a:ln/>
        </p:spPr>
      </p:sp>
      <p:sp>
        <p:nvSpPr>
          <p:cNvPr id="4239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noFill/>
        </p:spPr>
        <p:txBody>
          <a:bodyPr/>
          <a:lstStyle/>
          <a:p>
            <a:fld id="{D3FEDEC6-FE53-4265-B2DF-BD116F6164F6}" type="slidenum">
              <a:rPr lang="en-US" smtClean="0"/>
              <a:pPr/>
              <a:t>66</a:t>
            </a:fld>
            <a:endParaRPr lang="en-US"/>
          </a:p>
        </p:txBody>
      </p:sp>
      <p:sp>
        <p:nvSpPr>
          <p:cNvPr id="423939" name="Rectangle 2"/>
          <p:cNvSpPr>
            <a:spLocks noGrp="1" noRot="1" noChangeAspect="1" noChangeArrowheads="1" noTextEdit="1"/>
          </p:cNvSpPr>
          <p:nvPr>
            <p:ph type="sldImg"/>
          </p:nvPr>
        </p:nvSpPr>
        <p:spPr>
          <a:ln/>
        </p:spPr>
      </p:sp>
      <p:sp>
        <p:nvSpPr>
          <p:cNvPr id="42394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1444083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7"/>
          <p:cNvSpPr>
            <a:spLocks noGrp="1" noChangeArrowheads="1"/>
          </p:cNvSpPr>
          <p:nvPr>
            <p:ph type="sldNum" sz="quarter" idx="5"/>
          </p:nvPr>
        </p:nvSpPr>
        <p:spPr>
          <a:noFill/>
        </p:spPr>
        <p:txBody>
          <a:bodyPr/>
          <a:lstStyle/>
          <a:p>
            <a:fld id="{E2C77AC4-2EFC-4B69-BA1D-45DE91E2CABB}" type="slidenum">
              <a:rPr lang="en-US" smtClean="0"/>
              <a:pPr/>
              <a:t>67</a:t>
            </a:fld>
            <a:endParaRPr lang="en-US"/>
          </a:p>
        </p:txBody>
      </p:sp>
      <p:sp>
        <p:nvSpPr>
          <p:cNvPr id="425987" name="Rectangle 2"/>
          <p:cNvSpPr>
            <a:spLocks noGrp="1" noRot="1" noChangeAspect="1" noChangeArrowheads="1" noTextEdit="1"/>
          </p:cNvSpPr>
          <p:nvPr>
            <p:ph type="sldImg"/>
          </p:nvPr>
        </p:nvSpPr>
        <p:spPr>
          <a:ln/>
        </p:spPr>
      </p:sp>
      <p:sp>
        <p:nvSpPr>
          <p:cNvPr id="4259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7"/>
          <p:cNvSpPr>
            <a:spLocks noGrp="1" noChangeArrowheads="1"/>
          </p:cNvSpPr>
          <p:nvPr>
            <p:ph type="sldNum" sz="quarter" idx="5"/>
          </p:nvPr>
        </p:nvSpPr>
        <p:spPr>
          <a:noFill/>
        </p:spPr>
        <p:txBody>
          <a:bodyPr/>
          <a:lstStyle/>
          <a:p>
            <a:fld id="{31BDE81F-E393-4389-BC8C-8286D4F50DD9}" type="slidenum">
              <a:rPr lang="en-US" smtClean="0"/>
              <a:pPr/>
              <a:t>68</a:t>
            </a:fld>
            <a:endParaRPr lang="en-US"/>
          </a:p>
        </p:txBody>
      </p:sp>
      <p:sp>
        <p:nvSpPr>
          <p:cNvPr id="427011" name="Rectangle 2"/>
          <p:cNvSpPr>
            <a:spLocks noGrp="1" noRot="1" noChangeAspect="1" noChangeArrowheads="1" noTextEdit="1"/>
          </p:cNvSpPr>
          <p:nvPr>
            <p:ph type="sldImg"/>
          </p:nvPr>
        </p:nvSpPr>
        <p:spPr>
          <a:ln/>
        </p:spPr>
      </p:sp>
      <p:sp>
        <p:nvSpPr>
          <p:cNvPr id="4270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7"/>
          <p:cNvSpPr>
            <a:spLocks noGrp="1" noChangeArrowheads="1"/>
          </p:cNvSpPr>
          <p:nvPr>
            <p:ph type="sldNum" sz="quarter" idx="5"/>
          </p:nvPr>
        </p:nvSpPr>
        <p:spPr>
          <a:noFill/>
        </p:spPr>
        <p:txBody>
          <a:bodyPr/>
          <a:lstStyle/>
          <a:p>
            <a:fld id="{21609215-B4C2-4EA6-BA32-F0F91DD5BDE2}" type="slidenum">
              <a:rPr lang="en-US" smtClean="0"/>
              <a:pPr/>
              <a:t>69</a:t>
            </a:fld>
            <a:endParaRPr lang="en-US"/>
          </a:p>
        </p:txBody>
      </p:sp>
      <p:sp>
        <p:nvSpPr>
          <p:cNvPr id="428035" name="Rectangle 2"/>
          <p:cNvSpPr>
            <a:spLocks noGrp="1" noRot="1" noChangeAspect="1" noChangeArrowheads="1" noTextEdit="1"/>
          </p:cNvSpPr>
          <p:nvPr>
            <p:ph type="sldImg"/>
          </p:nvPr>
        </p:nvSpPr>
        <p:spPr>
          <a:ln/>
        </p:spPr>
      </p:sp>
      <p:sp>
        <p:nvSpPr>
          <p:cNvPr id="4280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7"/>
          <p:cNvSpPr>
            <a:spLocks noGrp="1" noChangeArrowheads="1"/>
          </p:cNvSpPr>
          <p:nvPr>
            <p:ph type="sldNum" sz="quarter" idx="5"/>
          </p:nvPr>
        </p:nvSpPr>
        <p:spPr>
          <a:noFill/>
        </p:spPr>
        <p:txBody>
          <a:bodyPr/>
          <a:lstStyle/>
          <a:p>
            <a:fld id="{F444DA95-D9AF-4313-8B90-C05DBC6059DF}" type="slidenum">
              <a:rPr lang="en-US" smtClean="0"/>
              <a:pPr/>
              <a:t>70</a:t>
            </a:fld>
            <a:endParaRPr lang="en-US"/>
          </a:p>
        </p:txBody>
      </p:sp>
      <p:sp>
        <p:nvSpPr>
          <p:cNvPr id="429059" name="Rectangle 2"/>
          <p:cNvSpPr>
            <a:spLocks noGrp="1" noRot="1" noChangeAspect="1" noChangeArrowheads="1" noTextEdit="1"/>
          </p:cNvSpPr>
          <p:nvPr>
            <p:ph type="sldImg"/>
          </p:nvPr>
        </p:nvSpPr>
        <p:spPr>
          <a:ln/>
        </p:spPr>
      </p:sp>
      <p:sp>
        <p:nvSpPr>
          <p:cNvPr id="429060" name="Rectangle 3"/>
          <p:cNvSpPr>
            <a:spLocks noGrp="1" noChangeArrowheads="1"/>
          </p:cNvSpPr>
          <p:nvPr>
            <p:ph type="body" idx="1"/>
          </p:nvPr>
        </p:nvSpPr>
        <p:spPr>
          <a:noFill/>
          <a:ln/>
        </p:spPr>
        <p:txBody>
          <a:bodyPr/>
          <a:lstStyle/>
          <a:p>
            <a:r>
              <a:rPr lang="en-US"/>
              <a:t>Not only Bitonic…</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7"/>
          <p:cNvSpPr>
            <a:spLocks noGrp="1" noChangeArrowheads="1"/>
          </p:cNvSpPr>
          <p:nvPr>
            <p:ph type="sldNum" sz="quarter" idx="5"/>
          </p:nvPr>
        </p:nvSpPr>
        <p:spPr>
          <a:noFill/>
        </p:spPr>
        <p:txBody>
          <a:bodyPr/>
          <a:lstStyle/>
          <a:p>
            <a:fld id="{38562824-4216-48AB-A507-D2A533936071}" type="slidenum">
              <a:rPr lang="en-US" smtClean="0"/>
              <a:pPr/>
              <a:t>71</a:t>
            </a:fld>
            <a:endParaRPr lang="en-US"/>
          </a:p>
        </p:txBody>
      </p:sp>
      <p:sp>
        <p:nvSpPr>
          <p:cNvPr id="430083" name="Rectangle 2"/>
          <p:cNvSpPr>
            <a:spLocks noGrp="1" noRot="1" noChangeAspect="1" noChangeArrowheads="1" noTextEdit="1"/>
          </p:cNvSpPr>
          <p:nvPr>
            <p:ph type="sldImg"/>
          </p:nvPr>
        </p:nvSpPr>
        <p:spPr>
          <a:ln/>
        </p:spPr>
      </p:sp>
      <p:sp>
        <p:nvSpPr>
          <p:cNvPr id="4300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7"/>
          <p:cNvSpPr>
            <a:spLocks noGrp="1" noChangeArrowheads="1"/>
          </p:cNvSpPr>
          <p:nvPr>
            <p:ph type="sldNum" sz="quarter" idx="5"/>
          </p:nvPr>
        </p:nvSpPr>
        <p:spPr>
          <a:noFill/>
        </p:spPr>
        <p:txBody>
          <a:bodyPr/>
          <a:lstStyle/>
          <a:p>
            <a:fld id="{D07F91E7-AD5A-4306-9096-142FF3350797}" type="slidenum">
              <a:rPr lang="en-US" smtClean="0"/>
              <a:pPr/>
              <a:t>72</a:t>
            </a:fld>
            <a:endParaRPr lang="en-US"/>
          </a:p>
        </p:txBody>
      </p:sp>
      <p:sp>
        <p:nvSpPr>
          <p:cNvPr id="431107" name="Rectangle 2"/>
          <p:cNvSpPr>
            <a:spLocks noGrp="1" noRot="1" noChangeAspect="1" noChangeArrowheads="1" noTextEdit="1"/>
          </p:cNvSpPr>
          <p:nvPr>
            <p:ph type="sldImg"/>
          </p:nvPr>
        </p:nvSpPr>
        <p:spPr>
          <a:ln/>
        </p:spPr>
      </p:sp>
      <p:sp>
        <p:nvSpPr>
          <p:cNvPr id="4311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7"/>
          <p:cNvSpPr>
            <a:spLocks noGrp="1" noChangeArrowheads="1"/>
          </p:cNvSpPr>
          <p:nvPr>
            <p:ph type="sldNum" sz="quarter" idx="5"/>
          </p:nvPr>
        </p:nvSpPr>
        <p:spPr>
          <a:noFill/>
        </p:spPr>
        <p:txBody>
          <a:bodyPr/>
          <a:lstStyle/>
          <a:p>
            <a:fld id="{34FB5438-4F44-4DBD-8F13-7D37E7A02CCA}" type="slidenum">
              <a:rPr lang="en-US" smtClean="0"/>
              <a:pPr/>
              <a:t>73</a:t>
            </a:fld>
            <a:endParaRPr lang="en-US"/>
          </a:p>
        </p:txBody>
      </p:sp>
      <p:sp>
        <p:nvSpPr>
          <p:cNvPr id="432131" name="Rectangle 2"/>
          <p:cNvSpPr>
            <a:spLocks noGrp="1" noRot="1" noChangeAspect="1" noChangeArrowheads="1" noTextEdit="1"/>
          </p:cNvSpPr>
          <p:nvPr>
            <p:ph type="sldImg"/>
          </p:nvPr>
        </p:nvSpPr>
        <p:spPr>
          <a:ln/>
        </p:spPr>
      </p:sp>
      <p:sp>
        <p:nvSpPr>
          <p:cNvPr id="4321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7"/>
          <p:cNvSpPr>
            <a:spLocks noGrp="1" noChangeArrowheads="1"/>
          </p:cNvSpPr>
          <p:nvPr>
            <p:ph type="sldNum" sz="quarter" idx="5"/>
          </p:nvPr>
        </p:nvSpPr>
        <p:spPr>
          <a:noFill/>
        </p:spPr>
        <p:txBody>
          <a:bodyPr/>
          <a:lstStyle/>
          <a:p>
            <a:fld id="{75355EE3-DDC8-4966-A0D8-D3F40E55442C}" type="slidenum">
              <a:rPr lang="en-US" smtClean="0"/>
              <a:pPr/>
              <a:t>74</a:t>
            </a:fld>
            <a:endParaRPr lang="en-US"/>
          </a:p>
        </p:txBody>
      </p:sp>
      <p:sp>
        <p:nvSpPr>
          <p:cNvPr id="433155" name="Rectangle 2"/>
          <p:cNvSpPr>
            <a:spLocks noGrp="1" noRot="1" noChangeAspect="1" noChangeArrowheads="1" noTextEdit="1"/>
          </p:cNvSpPr>
          <p:nvPr>
            <p:ph type="sldImg"/>
          </p:nvPr>
        </p:nvSpPr>
        <p:spPr>
          <a:ln/>
        </p:spPr>
      </p:sp>
      <p:sp>
        <p:nvSpPr>
          <p:cNvPr id="4331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7"/>
          <p:cNvSpPr>
            <a:spLocks noGrp="1" noChangeArrowheads="1"/>
          </p:cNvSpPr>
          <p:nvPr>
            <p:ph type="sldNum" sz="quarter" idx="5"/>
          </p:nvPr>
        </p:nvSpPr>
        <p:spPr>
          <a:noFill/>
        </p:spPr>
        <p:txBody>
          <a:bodyPr/>
          <a:lstStyle/>
          <a:p>
            <a:fld id="{92D910AF-1DED-4C58-B7D7-06B1E121041A}" type="slidenum">
              <a:rPr lang="en-US" smtClean="0"/>
              <a:pPr/>
              <a:t>75</a:t>
            </a:fld>
            <a:endParaRPr lang="en-US"/>
          </a:p>
        </p:txBody>
      </p:sp>
      <p:sp>
        <p:nvSpPr>
          <p:cNvPr id="434179" name="Rectangle 2"/>
          <p:cNvSpPr>
            <a:spLocks noGrp="1" noRot="1" noChangeAspect="1" noChangeArrowheads="1" noTextEdit="1"/>
          </p:cNvSpPr>
          <p:nvPr>
            <p:ph type="sldImg"/>
          </p:nvPr>
        </p:nvSpPr>
        <p:spPr>
          <a:ln/>
        </p:spPr>
      </p:sp>
      <p:sp>
        <p:nvSpPr>
          <p:cNvPr id="4341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7"/>
          <p:cNvSpPr>
            <a:spLocks noGrp="1" noChangeArrowheads="1"/>
          </p:cNvSpPr>
          <p:nvPr>
            <p:ph type="sldNum" sz="quarter" idx="5"/>
          </p:nvPr>
        </p:nvSpPr>
        <p:spPr>
          <a:noFill/>
        </p:spPr>
        <p:txBody>
          <a:bodyPr/>
          <a:lstStyle/>
          <a:p>
            <a:fld id="{8F6125D3-B94A-4028-B08F-70490067CA5E}" type="slidenum">
              <a:rPr lang="en-US" smtClean="0"/>
              <a:pPr/>
              <a:t>76</a:t>
            </a:fld>
            <a:endParaRPr lang="en-US"/>
          </a:p>
        </p:txBody>
      </p:sp>
      <p:sp>
        <p:nvSpPr>
          <p:cNvPr id="435203" name="Rectangle 2"/>
          <p:cNvSpPr>
            <a:spLocks noGrp="1" noRot="1" noChangeAspect="1" noChangeArrowheads="1" noTextEdit="1"/>
          </p:cNvSpPr>
          <p:nvPr>
            <p:ph type="sldImg"/>
          </p:nvPr>
        </p:nvSpPr>
        <p:spPr>
          <a:ln/>
        </p:spPr>
      </p:sp>
      <p:sp>
        <p:nvSpPr>
          <p:cNvPr id="4352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a:noFill/>
        </p:spPr>
        <p:txBody>
          <a:bodyPr/>
          <a:lstStyle/>
          <a:p>
            <a:fld id="{F077CA2F-6DBB-4817-BDEF-F3DF8A818B42}" type="slidenum">
              <a:rPr lang="en-US" smtClean="0"/>
              <a:pPr/>
              <a:t>77</a:t>
            </a:fld>
            <a:endParaRPr lang="en-US"/>
          </a:p>
        </p:txBody>
      </p:sp>
      <p:sp>
        <p:nvSpPr>
          <p:cNvPr id="436227" name="Rectangle 2"/>
          <p:cNvSpPr>
            <a:spLocks noGrp="1" noRot="1" noChangeAspect="1" noChangeArrowheads="1" noTextEdit="1"/>
          </p:cNvSpPr>
          <p:nvPr>
            <p:ph type="sldImg"/>
          </p:nvPr>
        </p:nvSpPr>
        <p:spPr>
          <a:ln/>
        </p:spPr>
      </p:sp>
      <p:sp>
        <p:nvSpPr>
          <p:cNvPr id="4362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7"/>
          <p:cNvSpPr>
            <a:spLocks noGrp="1" noChangeArrowheads="1"/>
          </p:cNvSpPr>
          <p:nvPr>
            <p:ph type="sldNum" sz="quarter" idx="5"/>
          </p:nvPr>
        </p:nvSpPr>
        <p:spPr>
          <a:noFill/>
        </p:spPr>
        <p:txBody>
          <a:bodyPr/>
          <a:lstStyle/>
          <a:p>
            <a:fld id="{2B4BFE07-03F7-4932-864E-0E0E7F5D7E36}" type="slidenum">
              <a:rPr lang="en-US" smtClean="0"/>
              <a:pPr/>
              <a:t>78</a:t>
            </a:fld>
            <a:endParaRPr lang="en-US"/>
          </a:p>
        </p:txBody>
      </p:sp>
      <p:sp>
        <p:nvSpPr>
          <p:cNvPr id="437251" name="Rectangle 2"/>
          <p:cNvSpPr>
            <a:spLocks noGrp="1" noRot="1" noChangeAspect="1" noChangeArrowheads="1" noTextEdit="1"/>
          </p:cNvSpPr>
          <p:nvPr>
            <p:ph type="sldImg"/>
          </p:nvPr>
        </p:nvSpPr>
        <p:spPr>
          <a:xfrm>
            <a:off x="1192213" y="693738"/>
            <a:ext cx="4643437" cy="3482975"/>
          </a:xfrm>
          <a:ln/>
        </p:spPr>
      </p:sp>
      <p:sp>
        <p:nvSpPr>
          <p:cNvPr id="437252" name="Rectangle 3"/>
          <p:cNvSpPr>
            <a:spLocks noGrp="1" noChangeArrowheads="1"/>
          </p:cNvSpPr>
          <p:nvPr>
            <p:ph type="body" idx="1"/>
          </p:nvPr>
        </p:nvSpPr>
        <p:spPr>
          <a:xfrm>
            <a:off x="936625" y="4408488"/>
            <a:ext cx="5153025" cy="4178300"/>
          </a:xfrm>
          <a:noFill/>
          <a:ln/>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7"/>
          <p:cNvSpPr>
            <a:spLocks noGrp="1" noChangeArrowheads="1"/>
          </p:cNvSpPr>
          <p:nvPr>
            <p:ph type="sldNum" sz="quarter" idx="5"/>
          </p:nvPr>
        </p:nvSpPr>
        <p:spPr>
          <a:noFill/>
        </p:spPr>
        <p:txBody>
          <a:bodyPr/>
          <a:lstStyle/>
          <a:p>
            <a:fld id="{E8E67BCA-46E6-480D-B3C2-66718BF11E5B}" type="slidenum">
              <a:rPr lang="en-US" smtClean="0"/>
              <a:pPr/>
              <a:t>79</a:t>
            </a:fld>
            <a:endParaRPr lang="en-US"/>
          </a:p>
        </p:txBody>
      </p:sp>
      <p:sp>
        <p:nvSpPr>
          <p:cNvPr id="438275" name="Rectangle 2"/>
          <p:cNvSpPr>
            <a:spLocks noGrp="1" noRot="1" noChangeAspect="1" noChangeArrowheads="1" noTextEdit="1"/>
          </p:cNvSpPr>
          <p:nvPr>
            <p:ph type="sldImg"/>
          </p:nvPr>
        </p:nvSpPr>
        <p:spPr>
          <a:ln/>
        </p:spPr>
      </p:sp>
      <p:sp>
        <p:nvSpPr>
          <p:cNvPr id="4382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noFill/>
        </p:spPr>
        <p:txBody>
          <a:bodyPr/>
          <a:lstStyle/>
          <a:p>
            <a:fld id="{C5D96326-94E6-43A3-B99E-7F538C9C8860}" type="slidenum">
              <a:rPr lang="en-US" smtClean="0"/>
              <a:pPr/>
              <a:t>80</a:t>
            </a:fld>
            <a:endParaRPr lang="en-US"/>
          </a:p>
        </p:txBody>
      </p:sp>
      <p:sp>
        <p:nvSpPr>
          <p:cNvPr id="439299" name="Rectangle 2"/>
          <p:cNvSpPr>
            <a:spLocks noGrp="1" noRot="1" noChangeAspect="1" noChangeArrowheads="1" noTextEdit="1"/>
          </p:cNvSpPr>
          <p:nvPr>
            <p:ph type="sldImg"/>
          </p:nvPr>
        </p:nvSpPr>
        <p:spPr>
          <a:xfrm>
            <a:off x="1193800" y="695325"/>
            <a:ext cx="4641850" cy="3481388"/>
          </a:xfrm>
          <a:ln/>
        </p:spPr>
      </p:sp>
      <p:sp>
        <p:nvSpPr>
          <p:cNvPr id="43930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noFill/>
        </p:spPr>
        <p:txBody>
          <a:bodyPr/>
          <a:lstStyle/>
          <a:p>
            <a:fld id="{816D8B11-5216-4130-8B7A-3C3BB02AD2B1}" type="slidenum">
              <a:rPr lang="en-US" smtClean="0"/>
              <a:pPr/>
              <a:t>81</a:t>
            </a:fld>
            <a:endParaRPr lang="en-US"/>
          </a:p>
        </p:txBody>
      </p:sp>
      <p:sp>
        <p:nvSpPr>
          <p:cNvPr id="440323" name="Rectangle 2"/>
          <p:cNvSpPr>
            <a:spLocks noGrp="1" noRot="1" noChangeAspect="1" noChangeArrowheads="1" noTextEdit="1"/>
          </p:cNvSpPr>
          <p:nvPr>
            <p:ph type="sldImg"/>
          </p:nvPr>
        </p:nvSpPr>
        <p:spPr>
          <a:xfrm>
            <a:off x="1193800" y="695325"/>
            <a:ext cx="4641850" cy="3481388"/>
          </a:xfrm>
          <a:ln/>
        </p:spPr>
      </p:sp>
      <p:sp>
        <p:nvSpPr>
          <p:cNvPr id="4403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7"/>
          <p:cNvSpPr>
            <a:spLocks noGrp="1" noChangeArrowheads="1"/>
          </p:cNvSpPr>
          <p:nvPr>
            <p:ph type="sldNum" sz="quarter" idx="5"/>
          </p:nvPr>
        </p:nvSpPr>
        <p:spPr>
          <a:noFill/>
        </p:spPr>
        <p:txBody>
          <a:bodyPr/>
          <a:lstStyle/>
          <a:p>
            <a:fld id="{1DB11B3F-2AC8-4015-9A52-428D59C15E49}" type="slidenum">
              <a:rPr lang="en-US" smtClean="0"/>
              <a:pPr/>
              <a:t>82</a:t>
            </a:fld>
            <a:endParaRPr lang="en-US"/>
          </a:p>
        </p:txBody>
      </p:sp>
      <p:sp>
        <p:nvSpPr>
          <p:cNvPr id="441347" name="Rectangle 2"/>
          <p:cNvSpPr>
            <a:spLocks noGrp="1" noRot="1" noChangeAspect="1" noChangeArrowheads="1" noTextEdit="1"/>
          </p:cNvSpPr>
          <p:nvPr>
            <p:ph type="sldImg"/>
          </p:nvPr>
        </p:nvSpPr>
        <p:spPr>
          <a:xfrm>
            <a:off x="1193800" y="695325"/>
            <a:ext cx="4641850" cy="3481388"/>
          </a:xfrm>
          <a:ln/>
        </p:spPr>
      </p:sp>
      <p:sp>
        <p:nvSpPr>
          <p:cNvPr id="4413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7"/>
          <p:cNvSpPr>
            <a:spLocks noGrp="1" noChangeArrowheads="1"/>
          </p:cNvSpPr>
          <p:nvPr>
            <p:ph type="sldNum" sz="quarter" idx="5"/>
          </p:nvPr>
        </p:nvSpPr>
        <p:spPr>
          <a:noFill/>
        </p:spPr>
        <p:txBody>
          <a:bodyPr/>
          <a:lstStyle/>
          <a:p>
            <a:fld id="{530DEB24-54EA-4574-B83A-3D25B5408D27}" type="slidenum">
              <a:rPr lang="en-US" smtClean="0"/>
              <a:pPr/>
              <a:t>83</a:t>
            </a:fld>
            <a:endParaRPr lang="en-US"/>
          </a:p>
        </p:txBody>
      </p:sp>
      <p:sp>
        <p:nvSpPr>
          <p:cNvPr id="442371" name="Rectangle 2"/>
          <p:cNvSpPr>
            <a:spLocks noGrp="1" noRot="1" noChangeAspect="1" noChangeArrowheads="1" noTextEdit="1"/>
          </p:cNvSpPr>
          <p:nvPr>
            <p:ph type="sldImg"/>
          </p:nvPr>
        </p:nvSpPr>
        <p:spPr>
          <a:xfrm>
            <a:off x="1193800" y="695325"/>
            <a:ext cx="4641850" cy="3481388"/>
          </a:xfrm>
          <a:ln/>
        </p:spPr>
      </p:sp>
      <p:sp>
        <p:nvSpPr>
          <p:cNvPr id="4423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p:spPr>
        <p:txBody>
          <a:bodyPr/>
          <a:lstStyle/>
          <a:p>
            <a:fld id="{A908BF1A-DCDB-498E-82A7-C3FC36EF482D}" type="slidenum">
              <a:rPr lang="en-US" smtClean="0"/>
              <a:pPr/>
              <a:t>84</a:t>
            </a:fld>
            <a:endParaRPr lang="en-US"/>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noFill/>
        </p:spPr>
        <p:txBody>
          <a:bodyPr/>
          <a:lstStyle/>
          <a:p>
            <a:fld id="{98CCA6B2-FDD3-4007-86E9-8DCA6C319DB6}" type="slidenum">
              <a:rPr lang="en-US" smtClean="0"/>
              <a:pPr/>
              <a:t>85</a:t>
            </a:fld>
            <a:endParaRPr lang="en-US"/>
          </a:p>
        </p:txBody>
      </p:sp>
      <p:sp>
        <p:nvSpPr>
          <p:cNvPr id="444419" name="Rectangle 2"/>
          <p:cNvSpPr>
            <a:spLocks noGrp="1" noRot="1" noChangeAspect="1" noChangeArrowheads="1" noTextEdit="1"/>
          </p:cNvSpPr>
          <p:nvPr>
            <p:ph type="sldImg"/>
          </p:nvPr>
        </p:nvSpPr>
        <p:spPr>
          <a:xfrm>
            <a:off x="1192213" y="693738"/>
            <a:ext cx="4643437" cy="3482975"/>
          </a:xfrm>
          <a:ln/>
        </p:spPr>
      </p:sp>
      <p:sp>
        <p:nvSpPr>
          <p:cNvPr id="444420" name="Rectangle 3"/>
          <p:cNvSpPr>
            <a:spLocks noGrp="1" noChangeArrowheads="1"/>
          </p:cNvSpPr>
          <p:nvPr>
            <p:ph type="body" idx="1"/>
          </p:nvPr>
        </p:nvSpPr>
        <p:spPr>
          <a:xfrm>
            <a:off x="936625" y="4408488"/>
            <a:ext cx="5153025" cy="4178300"/>
          </a:xfrm>
          <a:noFill/>
          <a:ln/>
        </p:spPr>
        <p:txBody>
          <a:bodyPr/>
          <a:lstStyle/>
          <a:p>
            <a:pPr marL="228600" indent="-228600"/>
            <a:r>
              <a:rPr lang="en-US"/>
              <a:t>Counting benchmark: Ignore startup and winddown times</a:t>
            </a:r>
            <a:endParaRPr lang="en-AU">
              <a:cs typeface="Times New Roman" pitchFamily="18" charset="0"/>
            </a:endParaRPr>
          </a:p>
          <a:p>
            <a:pPr marL="228600" indent="-228600">
              <a:buFontTx/>
              <a:buAutoNum type="arabicPeriod"/>
            </a:pPr>
            <a:r>
              <a:rPr lang="en-AU">
                <a:cs typeface="Times New Roman" pitchFamily="18" charset="0"/>
              </a:rPr>
              <a:t>Spin lock is best at low concurrenncy, drops off rapidly</a:t>
            </a:r>
          </a:p>
          <a:p>
            <a:pPr marL="228600" indent="-228600">
              <a:buFontTx/>
              <a:buAutoNum type="arabicPeriod"/>
            </a:pPr>
            <a:endParaRPr lang="en-AU">
              <a:cs typeface="Times New Roman" pitchFamily="18"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p:spPr>
        <p:txBody>
          <a:bodyPr/>
          <a:lstStyle/>
          <a:p>
            <a:fld id="{2E493E31-8160-4D8D-AA41-1B7596AFDB77}" type="slidenum">
              <a:rPr lang="en-US" smtClean="0"/>
              <a:pPr/>
              <a:t>86</a:t>
            </a:fld>
            <a:endParaRPr lang="en-US"/>
          </a:p>
        </p:txBody>
      </p:sp>
      <p:sp>
        <p:nvSpPr>
          <p:cNvPr id="445443" name="Rectangle 2"/>
          <p:cNvSpPr>
            <a:spLocks noGrp="1" noRot="1" noChangeAspect="1" noChangeArrowheads="1" noTextEdit="1"/>
          </p:cNvSpPr>
          <p:nvPr>
            <p:ph type="sldImg"/>
          </p:nvPr>
        </p:nvSpPr>
        <p:spPr>
          <a:xfrm>
            <a:off x="1192213" y="693738"/>
            <a:ext cx="4643437" cy="3482975"/>
          </a:xfrm>
          <a:ln/>
        </p:spPr>
      </p:sp>
      <p:sp>
        <p:nvSpPr>
          <p:cNvPr id="445444" name="Rectangle 3"/>
          <p:cNvSpPr>
            <a:spLocks noGrp="1" noChangeArrowheads="1"/>
          </p:cNvSpPr>
          <p:nvPr>
            <p:ph type="body" idx="1"/>
          </p:nvPr>
        </p:nvSpPr>
        <p:spPr>
          <a:xfrm>
            <a:off x="936625" y="4408488"/>
            <a:ext cx="5153025" cy="4178300"/>
          </a:xfrm>
          <a:noFill/>
          <a:ln/>
        </p:spPr>
        <p:txBody>
          <a:bodyPr/>
          <a:lstStyle/>
          <a:p>
            <a:pPr marL="228600" indent="-228600"/>
            <a:r>
              <a:rPr lang="en-US"/>
              <a:t>Counting benchmark: Ignore startup and winddown times</a:t>
            </a:r>
            <a:endParaRPr lang="en-AU">
              <a:cs typeface="Times New Roman" pitchFamily="18" charset="0"/>
            </a:endParaRPr>
          </a:p>
          <a:p>
            <a:pPr marL="228600" indent="-228600">
              <a:buFontTx/>
              <a:buAutoNum type="arabicPeriod"/>
            </a:pPr>
            <a:r>
              <a:rPr lang="en-AU">
                <a:cs typeface="Times New Roman" pitchFamily="18" charset="0"/>
              </a:rPr>
              <a:t>Spin lock is best at low concurrenncy, drops off rapidly</a:t>
            </a:r>
          </a:p>
          <a:p>
            <a:pPr marL="228600" indent="-228600">
              <a:buFontTx/>
              <a:buAutoNum type="arabicPeriod"/>
            </a:pPr>
            <a:endParaRPr lang="en-AU">
              <a:cs typeface="Times New Roman" pitchFamily="18"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noFill/>
        </p:spPr>
        <p:txBody>
          <a:bodyPr/>
          <a:lstStyle/>
          <a:p>
            <a:fld id="{099AD1A3-A1B6-4A96-9935-47C12F417E88}" type="slidenum">
              <a:rPr lang="en-US" smtClean="0"/>
              <a:pPr/>
              <a:t>87</a:t>
            </a:fld>
            <a:endParaRPr lang="en-US"/>
          </a:p>
        </p:txBody>
      </p:sp>
      <p:sp>
        <p:nvSpPr>
          <p:cNvPr id="447491" name="Rectangle 2"/>
          <p:cNvSpPr>
            <a:spLocks noGrp="1" noRot="1" noChangeAspect="1" noChangeArrowheads="1" noTextEdit="1"/>
          </p:cNvSpPr>
          <p:nvPr>
            <p:ph type="sldImg"/>
          </p:nvPr>
        </p:nvSpPr>
        <p:spPr>
          <a:xfrm>
            <a:off x="1192213" y="693738"/>
            <a:ext cx="4643437" cy="3482975"/>
          </a:xfrm>
          <a:ln/>
        </p:spPr>
      </p:sp>
      <p:sp>
        <p:nvSpPr>
          <p:cNvPr id="447492" name="Rectangle 3"/>
          <p:cNvSpPr>
            <a:spLocks noGrp="1" noChangeArrowheads="1"/>
          </p:cNvSpPr>
          <p:nvPr>
            <p:ph type="body" idx="1"/>
          </p:nvPr>
        </p:nvSpPr>
        <p:spPr>
          <a:xfrm>
            <a:off x="936625" y="4408488"/>
            <a:ext cx="5153025" cy="4178300"/>
          </a:xfrm>
          <a:noFill/>
          <a:ln/>
        </p:spPr>
        <p:txBody>
          <a:bodyPr/>
          <a:lstStyle/>
          <a:p>
            <a:pPr marL="228600" indent="-228600"/>
            <a:r>
              <a:rPr lang="en-US"/>
              <a:t>Counting benchmark: Ignore startup and winddown times</a:t>
            </a:r>
            <a:endParaRPr lang="en-AU">
              <a:cs typeface="Times New Roman" pitchFamily="18" charset="0"/>
            </a:endParaRPr>
          </a:p>
          <a:p>
            <a:pPr marL="228600" indent="-228600">
              <a:buFontTx/>
              <a:buAutoNum type="arabicPeriod"/>
            </a:pPr>
            <a:r>
              <a:rPr lang="en-AU">
                <a:cs typeface="Times New Roman" pitchFamily="18" charset="0"/>
              </a:rPr>
              <a:t>Spin lock is best at low concurrenncy, drops off rapidly</a:t>
            </a:r>
          </a:p>
          <a:p>
            <a:pPr marL="228600" indent="-228600">
              <a:buFontTx/>
              <a:buAutoNum type="arabicPeriod"/>
            </a:pPr>
            <a:endParaRPr lang="en-AU">
              <a:cs typeface="Times New Roman" pitchFamily="18"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noFill/>
        </p:spPr>
        <p:txBody>
          <a:bodyPr/>
          <a:lstStyle/>
          <a:p>
            <a:fld id="{3680A9C5-315A-4B64-82A9-07A62F7E71CD}" type="slidenum">
              <a:rPr lang="en-US" smtClean="0"/>
              <a:pPr/>
              <a:t>88</a:t>
            </a:fld>
            <a:endParaRPr lang="en-US"/>
          </a:p>
        </p:txBody>
      </p:sp>
      <p:sp>
        <p:nvSpPr>
          <p:cNvPr id="448515" name="Rectangle 2"/>
          <p:cNvSpPr>
            <a:spLocks noGrp="1" noRot="1" noChangeAspect="1" noChangeArrowheads="1" noTextEdit="1"/>
          </p:cNvSpPr>
          <p:nvPr>
            <p:ph type="sldImg"/>
          </p:nvPr>
        </p:nvSpPr>
        <p:spPr>
          <a:ln/>
        </p:spPr>
      </p:sp>
      <p:sp>
        <p:nvSpPr>
          <p:cNvPr id="4485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noFill/>
        </p:spPr>
        <p:txBody>
          <a:bodyPr/>
          <a:lstStyle/>
          <a:p>
            <a:fld id="{82511889-BA85-4862-BB35-888807936844}" type="slidenum">
              <a:rPr lang="en-US" smtClean="0"/>
              <a:pPr/>
              <a:t>89</a:t>
            </a:fld>
            <a:endParaRPr lang="en-US"/>
          </a:p>
        </p:txBody>
      </p:sp>
      <p:sp>
        <p:nvSpPr>
          <p:cNvPr id="449539" name="Rectangle 2"/>
          <p:cNvSpPr>
            <a:spLocks noGrp="1" noRot="1" noChangeAspect="1" noChangeArrowheads="1" noTextEdit="1"/>
          </p:cNvSpPr>
          <p:nvPr>
            <p:ph type="sldImg"/>
          </p:nvPr>
        </p:nvSpPr>
        <p:spPr>
          <a:xfrm>
            <a:off x="1192213" y="693738"/>
            <a:ext cx="4643437" cy="3482975"/>
          </a:xfrm>
          <a:ln/>
        </p:spPr>
      </p:sp>
      <p:sp>
        <p:nvSpPr>
          <p:cNvPr id="449540" name="Rectangle 3"/>
          <p:cNvSpPr>
            <a:spLocks noGrp="1" noChangeArrowheads="1"/>
          </p:cNvSpPr>
          <p:nvPr>
            <p:ph type="body" idx="1"/>
          </p:nvPr>
        </p:nvSpPr>
        <p:spPr>
          <a:xfrm>
            <a:off x="936625" y="4408488"/>
            <a:ext cx="5153025" cy="4178300"/>
          </a:xfrm>
          <a:noFill/>
          <a:ln/>
        </p:spPr>
        <p:txBody>
          <a:bodyPr/>
          <a:lstStyle/>
          <a:p>
            <a:r>
              <a:rPr lang="en-US"/>
              <a:t>The simulation was extended to 80 processors, one balancer per processor in </a:t>
            </a:r>
          </a:p>
          <a:p>
            <a:r>
              <a:rPr lang="en-US"/>
              <a:t>The 16 wide network, and as can be seen the counting network scales…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noFill/>
        </p:spPr>
        <p:txBody>
          <a:bodyPr/>
          <a:lstStyle/>
          <a:p>
            <a:fld id="{79EFED8D-34FF-47FF-9F50-9CA4003F8079}" type="slidenum">
              <a:rPr lang="en-US" smtClean="0"/>
              <a:pPr/>
              <a:t>90</a:t>
            </a:fld>
            <a:endParaRPr lang="en-US"/>
          </a:p>
        </p:txBody>
      </p:sp>
      <p:sp>
        <p:nvSpPr>
          <p:cNvPr id="450563" name="Rectangle 2"/>
          <p:cNvSpPr>
            <a:spLocks noGrp="1" noRot="1" noChangeAspect="1" noChangeArrowheads="1" noTextEdit="1"/>
          </p:cNvSpPr>
          <p:nvPr>
            <p:ph type="sldImg"/>
          </p:nvPr>
        </p:nvSpPr>
        <p:spPr>
          <a:ln/>
        </p:spPr>
      </p:sp>
      <p:sp>
        <p:nvSpPr>
          <p:cNvPr id="450564" name="Rectangle 3"/>
          <p:cNvSpPr>
            <a:spLocks noGrp="1" noChangeArrowheads="1"/>
          </p:cNvSpPr>
          <p:nvPr>
            <p:ph type="body" idx="1"/>
          </p:nvPr>
        </p:nvSpPr>
        <p:spPr>
          <a:noFill/>
          <a:ln/>
        </p:spPr>
        <p:txBody>
          <a:bodyPr/>
          <a:lstStyle/>
          <a:p>
            <a:r>
              <a:rPr lang="en-US"/>
              <a:t>Consider the following alternative. The pool itself is an array of items, where each array element either contains an item, or is \Jnull. We route threads through two GetAndIncrement() counters. Threads calling Put() increment one counter to choose an array index into which the new item should be placed. (If that slot is full, the thread waits until it becomes empty.) Similarly, threads calling Remove() increment another counter to choose an array index from which the new item should be removed. (If that slot is empty, the thread waits until it becomes full.)</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7"/>
          <p:cNvSpPr>
            <a:spLocks noGrp="1" noChangeArrowheads="1"/>
          </p:cNvSpPr>
          <p:nvPr>
            <p:ph type="sldNum" sz="quarter" idx="5"/>
          </p:nvPr>
        </p:nvSpPr>
        <p:spPr>
          <a:noFill/>
        </p:spPr>
        <p:txBody>
          <a:bodyPr/>
          <a:lstStyle/>
          <a:p>
            <a:fld id="{EAC63FE9-DB0F-4670-B193-50EB626CB714}" type="slidenum">
              <a:rPr lang="en-US" smtClean="0"/>
              <a:pPr/>
              <a:t>91</a:t>
            </a:fld>
            <a:endParaRPr lang="en-US"/>
          </a:p>
        </p:txBody>
      </p:sp>
      <p:sp>
        <p:nvSpPr>
          <p:cNvPr id="451587" name="Rectangle 2"/>
          <p:cNvSpPr>
            <a:spLocks noGrp="1" noRot="1" noChangeAspect="1" noChangeArrowheads="1" noTextEdit="1"/>
          </p:cNvSpPr>
          <p:nvPr>
            <p:ph type="sldImg"/>
          </p:nvPr>
        </p:nvSpPr>
        <p:spPr>
          <a:ln/>
        </p:spPr>
      </p:sp>
      <p:sp>
        <p:nvSpPr>
          <p:cNvPr id="4515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7"/>
          <p:cNvSpPr>
            <a:spLocks noGrp="1" noChangeArrowheads="1"/>
          </p:cNvSpPr>
          <p:nvPr>
            <p:ph type="sldNum" sz="quarter" idx="5"/>
          </p:nvPr>
        </p:nvSpPr>
        <p:spPr>
          <a:noFill/>
        </p:spPr>
        <p:txBody>
          <a:bodyPr/>
          <a:lstStyle/>
          <a:p>
            <a:fld id="{E1F8AFAE-8788-46EC-94EB-9C7AACA443F6}" type="slidenum">
              <a:rPr lang="en-US" smtClean="0"/>
              <a:pPr/>
              <a:t>92</a:t>
            </a:fld>
            <a:endParaRPr lang="en-US"/>
          </a:p>
        </p:txBody>
      </p:sp>
      <p:sp>
        <p:nvSpPr>
          <p:cNvPr id="452611" name="Rectangle 2"/>
          <p:cNvSpPr>
            <a:spLocks noGrp="1" noRot="1" noChangeAspect="1" noChangeArrowheads="1" noTextEdit="1"/>
          </p:cNvSpPr>
          <p:nvPr>
            <p:ph type="sldImg"/>
          </p:nvPr>
        </p:nvSpPr>
        <p:spPr>
          <a:ln/>
        </p:spPr>
      </p:sp>
      <p:sp>
        <p:nvSpPr>
          <p:cNvPr id="4526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7"/>
          <p:cNvSpPr>
            <a:spLocks noGrp="1" noChangeArrowheads="1"/>
          </p:cNvSpPr>
          <p:nvPr>
            <p:ph type="sldNum" sz="quarter" idx="5"/>
          </p:nvPr>
        </p:nvSpPr>
        <p:spPr>
          <a:noFill/>
        </p:spPr>
        <p:txBody>
          <a:bodyPr/>
          <a:lstStyle/>
          <a:p>
            <a:fld id="{613CDFB5-26DC-483E-A732-D47291696431}" type="slidenum">
              <a:rPr lang="en-US" smtClean="0"/>
              <a:pPr/>
              <a:t>93</a:t>
            </a:fld>
            <a:endParaRPr lang="en-US"/>
          </a:p>
        </p:txBody>
      </p:sp>
      <p:sp>
        <p:nvSpPr>
          <p:cNvPr id="453635" name="Rectangle 2"/>
          <p:cNvSpPr>
            <a:spLocks noGrp="1" noRot="1" noChangeAspect="1" noChangeArrowheads="1" noTextEdit="1"/>
          </p:cNvSpPr>
          <p:nvPr>
            <p:ph type="sldImg"/>
          </p:nvPr>
        </p:nvSpPr>
        <p:spPr>
          <a:xfrm>
            <a:off x="1193800" y="695325"/>
            <a:ext cx="4641850" cy="3481388"/>
          </a:xfrm>
          <a:ln/>
        </p:spPr>
      </p:sp>
      <p:sp>
        <p:nvSpPr>
          <p:cNvPr id="45363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7"/>
          <p:cNvSpPr>
            <a:spLocks noGrp="1" noChangeArrowheads="1"/>
          </p:cNvSpPr>
          <p:nvPr>
            <p:ph type="sldNum" sz="quarter" idx="5"/>
          </p:nvPr>
        </p:nvSpPr>
        <p:spPr>
          <a:noFill/>
        </p:spPr>
        <p:txBody>
          <a:bodyPr/>
          <a:lstStyle/>
          <a:p>
            <a:fld id="{C7BB4B96-B791-498D-8122-AB909A50B7CF}" type="slidenum">
              <a:rPr lang="en-US" smtClean="0"/>
              <a:pPr/>
              <a:t>94</a:t>
            </a:fld>
            <a:endParaRPr lang="en-US"/>
          </a:p>
        </p:txBody>
      </p:sp>
      <p:sp>
        <p:nvSpPr>
          <p:cNvPr id="454659" name="Rectangle 2"/>
          <p:cNvSpPr>
            <a:spLocks noGrp="1" noRot="1" noChangeAspect="1" noChangeArrowheads="1" noTextEdit="1"/>
          </p:cNvSpPr>
          <p:nvPr>
            <p:ph type="sldImg"/>
          </p:nvPr>
        </p:nvSpPr>
        <p:spPr>
          <a:xfrm>
            <a:off x="1193800" y="695325"/>
            <a:ext cx="4641850" cy="3481388"/>
          </a:xfrm>
          <a:ln/>
        </p:spPr>
      </p:sp>
      <p:sp>
        <p:nvSpPr>
          <p:cNvPr id="4546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7"/>
          <p:cNvSpPr>
            <a:spLocks noGrp="1" noChangeArrowheads="1"/>
          </p:cNvSpPr>
          <p:nvPr>
            <p:ph type="sldNum" sz="quarter" idx="5"/>
          </p:nvPr>
        </p:nvSpPr>
        <p:spPr>
          <a:noFill/>
        </p:spPr>
        <p:txBody>
          <a:bodyPr/>
          <a:lstStyle/>
          <a:p>
            <a:fld id="{A7AD7325-A5EC-4A38-A34B-F3CB5461D522}" type="slidenum">
              <a:rPr lang="en-US" smtClean="0"/>
              <a:pPr/>
              <a:t>95</a:t>
            </a:fld>
            <a:endParaRPr lang="en-US"/>
          </a:p>
        </p:txBody>
      </p:sp>
      <p:sp>
        <p:nvSpPr>
          <p:cNvPr id="455683" name="Rectangle 2"/>
          <p:cNvSpPr>
            <a:spLocks noGrp="1" noRot="1" noChangeAspect="1" noChangeArrowheads="1" noTextEdit="1"/>
          </p:cNvSpPr>
          <p:nvPr>
            <p:ph type="sldImg"/>
          </p:nvPr>
        </p:nvSpPr>
        <p:spPr>
          <a:xfrm>
            <a:off x="1193800" y="695325"/>
            <a:ext cx="4641850" cy="3481388"/>
          </a:xfrm>
          <a:ln/>
        </p:spPr>
      </p:sp>
      <p:sp>
        <p:nvSpPr>
          <p:cNvPr id="4556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7"/>
          <p:cNvSpPr>
            <a:spLocks noGrp="1" noChangeArrowheads="1"/>
          </p:cNvSpPr>
          <p:nvPr>
            <p:ph type="sldNum" sz="quarter" idx="5"/>
          </p:nvPr>
        </p:nvSpPr>
        <p:spPr>
          <a:noFill/>
        </p:spPr>
        <p:txBody>
          <a:bodyPr/>
          <a:lstStyle/>
          <a:p>
            <a:fld id="{37825B80-47FD-41DE-8B3D-BE7D32CA8FA6}" type="slidenum">
              <a:rPr lang="en-US" smtClean="0"/>
              <a:pPr/>
              <a:t>96</a:t>
            </a:fld>
            <a:endParaRPr lang="en-US"/>
          </a:p>
        </p:txBody>
      </p:sp>
      <p:sp>
        <p:nvSpPr>
          <p:cNvPr id="456707" name="Rectangle 2"/>
          <p:cNvSpPr>
            <a:spLocks noGrp="1" noRot="1" noChangeAspect="1" noChangeArrowheads="1" noTextEdit="1"/>
          </p:cNvSpPr>
          <p:nvPr>
            <p:ph type="sldImg"/>
          </p:nvPr>
        </p:nvSpPr>
        <p:spPr>
          <a:xfrm>
            <a:off x="1193800" y="695325"/>
            <a:ext cx="4641850" cy="3481388"/>
          </a:xfrm>
          <a:ln/>
        </p:spPr>
      </p:sp>
      <p:sp>
        <p:nvSpPr>
          <p:cNvPr id="4567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p:spPr>
        <p:txBody>
          <a:bodyPr/>
          <a:lstStyle/>
          <a:p>
            <a:fld id="{3F7ACBBC-D3A1-4CBC-A790-B556BC0779BC}" type="slidenum">
              <a:rPr lang="en-US" smtClean="0"/>
              <a:pPr/>
              <a:t>97</a:t>
            </a:fld>
            <a:endParaRPr lang="en-US"/>
          </a:p>
        </p:txBody>
      </p:sp>
      <p:sp>
        <p:nvSpPr>
          <p:cNvPr id="457731" name="Rectangle 2"/>
          <p:cNvSpPr>
            <a:spLocks noGrp="1" noRot="1" noChangeAspect="1" noChangeArrowheads="1" noTextEdit="1"/>
          </p:cNvSpPr>
          <p:nvPr>
            <p:ph type="sldImg"/>
          </p:nvPr>
        </p:nvSpPr>
        <p:spPr>
          <a:xfrm>
            <a:off x="1193800" y="695325"/>
            <a:ext cx="4641850" cy="3481388"/>
          </a:xfrm>
          <a:ln/>
        </p:spPr>
      </p:sp>
      <p:sp>
        <p:nvSpPr>
          <p:cNvPr id="4577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noFill/>
        </p:spPr>
        <p:txBody>
          <a:bodyPr/>
          <a:lstStyle/>
          <a:p>
            <a:fld id="{AFAD8BE2-D195-4C08-8BA6-CCA422A6B30B}" type="slidenum">
              <a:rPr lang="en-US" smtClean="0"/>
              <a:pPr/>
              <a:t>98</a:t>
            </a:fld>
            <a:endParaRPr lang="en-US"/>
          </a:p>
        </p:txBody>
      </p:sp>
      <p:sp>
        <p:nvSpPr>
          <p:cNvPr id="458755" name="Rectangle 2"/>
          <p:cNvSpPr>
            <a:spLocks noGrp="1" noRot="1" noChangeAspect="1" noChangeArrowheads="1" noTextEdit="1"/>
          </p:cNvSpPr>
          <p:nvPr>
            <p:ph type="sldImg"/>
          </p:nvPr>
        </p:nvSpPr>
        <p:spPr>
          <a:xfrm>
            <a:off x="1193800" y="695325"/>
            <a:ext cx="4641850" cy="3481388"/>
          </a:xfrm>
          <a:ln/>
        </p:spPr>
      </p:sp>
      <p:sp>
        <p:nvSpPr>
          <p:cNvPr id="4587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p:spPr>
        <p:txBody>
          <a:bodyPr/>
          <a:lstStyle/>
          <a:p>
            <a:fld id="{6F8A9646-275D-43B9-A356-9A1C74BE012F}" type="slidenum">
              <a:rPr lang="en-US" smtClean="0"/>
              <a:pPr/>
              <a:t>99</a:t>
            </a:fld>
            <a:endParaRPr lang="en-US"/>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3EBDFE7F-0842-4A4D-B381-040DE65075B6}" type="slidenum">
              <a:rPr lang="en-US" smtClean="0"/>
              <a:pPr/>
              <a:t>100</a:t>
            </a:fld>
            <a:endParaRPr lang="en-US"/>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noFill/>
        </p:spPr>
        <p:txBody>
          <a:bodyPr/>
          <a:lstStyle/>
          <a:p>
            <a:fld id="{39A16325-F7DF-4691-948E-CD661A1159E0}" type="slidenum">
              <a:rPr lang="en-US" smtClean="0"/>
              <a:pPr/>
              <a:t>101</a:t>
            </a:fld>
            <a:endParaRPr lang="en-US"/>
          </a:p>
        </p:txBody>
      </p:sp>
      <p:sp>
        <p:nvSpPr>
          <p:cNvPr id="461827" name="Rectangle 2"/>
          <p:cNvSpPr>
            <a:spLocks noGrp="1" noRot="1" noChangeAspect="1" noChangeArrowheads="1" noTextEdit="1"/>
          </p:cNvSpPr>
          <p:nvPr>
            <p:ph type="sldImg"/>
          </p:nvPr>
        </p:nvSpPr>
        <p:spPr>
          <a:ln/>
        </p:spPr>
      </p:sp>
      <p:sp>
        <p:nvSpPr>
          <p:cNvPr id="4618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p:spPr>
        <p:txBody>
          <a:bodyPr/>
          <a:lstStyle/>
          <a:p>
            <a:fld id="{B0CD3FFD-73B3-4F22-8C91-E129DFEF86B5}" type="slidenum">
              <a:rPr lang="en-US" smtClean="0"/>
              <a:pPr/>
              <a:t>102</a:t>
            </a:fld>
            <a:endParaRPr lang="en-US"/>
          </a:p>
        </p:txBody>
      </p:sp>
      <p:sp>
        <p:nvSpPr>
          <p:cNvPr id="462851" name="Rectangle 2"/>
          <p:cNvSpPr>
            <a:spLocks noGrp="1" noRot="1" noChangeAspect="1" noChangeArrowheads="1" noTextEdit="1"/>
          </p:cNvSpPr>
          <p:nvPr>
            <p:ph type="sldImg"/>
          </p:nvPr>
        </p:nvSpPr>
        <p:spPr>
          <a:ln/>
        </p:spPr>
      </p:sp>
      <p:sp>
        <p:nvSpPr>
          <p:cNvPr id="4628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noFill/>
        </p:spPr>
        <p:txBody>
          <a:bodyPr/>
          <a:lstStyle/>
          <a:p>
            <a:fld id="{232DB620-7729-4CAF-8585-BC0439E50813}" type="slidenum">
              <a:rPr lang="en-US" smtClean="0"/>
              <a:pPr/>
              <a:t>103</a:t>
            </a:fld>
            <a:endParaRPr lang="en-US"/>
          </a:p>
        </p:txBody>
      </p:sp>
      <p:sp>
        <p:nvSpPr>
          <p:cNvPr id="463875" name="Rectangle 2"/>
          <p:cNvSpPr>
            <a:spLocks noGrp="1" noRot="1" noChangeAspect="1" noChangeArrowheads="1" noTextEdit="1"/>
          </p:cNvSpPr>
          <p:nvPr>
            <p:ph type="sldImg"/>
          </p:nvPr>
        </p:nvSpPr>
        <p:spPr>
          <a:ln/>
        </p:spPr>
      </p:sp>
      <p:sp>
        <p:nvSpPr>
          <p:cNvPr id="4638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p:spPr>
        <p:txBody>
          <a:bodyPr/>
          <a:lstStyle/>
          <a:p>
            <a:fld id="{22BE73A2-6823-4168-AF8F-0A2FAB16EC52}" type="slidenum">
              <a:rPr lang="en-US" smtClean="0"/>
              <a:pPr/>
              <a:t>104</a:t>
            </a:fld>
            <a:endParaRPr lang="en-US"/>
          </a:p>
        </p:txBody>
      </p:sp>
      <p:sp>
        <p:nvSpPr>
          <p:cNvPr id="464899" name="Rectangle 2"/>
          <p:cNvSpPr>
            <a:spLocks noGrp="1" noRot="1" noChangeAspect="1" noChangeArrowheads="1" noTextEdit="1"/>
          </p:cNvSpPr>
          <p:nvPr>
            <p:ph type="sldImg"/>
          </p:nvPr>
        </p:nvSpPr>
        <p:spPr>
          <a:ln/>
        </p:spPr>
      </p:sp>
      <p:sp>
        <p:nvSpPr>
          <p:cNvPr id="46490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p:spPr>
        <p:txBody>
          <a:bodyPr/>
          <a:lstStyle/>
          <a:p>
            <a:fld id="{653980AF-8DD2-42F6-821F-4F3853254BF3}" type="slidenum">
              <a:rPr lang="en-US" smtClean="0"/>
              <a:pPr/>
              <a:t>105</a:t>
            </a:fld>
            <a:endParaRPr lang="en-US"/>
          </a:p>
        </p:txBody>
      </p:sp>
      <p:sp>
        <p:nvSpPr>
          <p:cNvPr id="465923" name="Rectangle 2"/>
          <p:cNvSpPr>
            <a:spLocks noGrp="1" noRot="1" noChangeAspect="1" noChangeArrowheads="1" noTextEdit="1"/>
          </p:cNvSpPr>
          <p:nvPr>
            <p:ph type="sldImg"/>
          </p:nvPr>
        </p:nvSpPr>
        <p:spPr>
          <a:ln/>
        </p:spPr>
      </p:sp>
      <p:sp>
        <p:nvSpPr>
          <p:cNvPr id="4659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noFill/>
        </p:spPr>
        <p:txBody>
          <a:bodyPr/>
          <a:lstStyle/>
          <a:p>
            <a:fld id="{E5CDC64E-32B0-4EC2-BB19-028D0DAD04CE}" type="slidenum">
              <a:rPr lang="en-US" smtClean="0"/>
              <a:pPr/>
              <a:t>106</a:t>
            </a:fld>
            <a:endParaRPr lang="en-US"/>
          </a:p>
        </p:txBody>
      </p:sp>
      <p:sp>
        <p:nvSpPr>
          <p:cNvPr id="467971" name="Rectangle 2"/>
          <p:cNvSpPr>
            <a:spLocks noGrp="1" noRot="1" noChangeAspect="1" noChangeArrowheads="1" noTextEdit="1"/>
          </p:cNvSpPr>
          <p:nvPr>
            <p:ph type="sldImg"/>
          </p:nvPr>
        </p:nvSpPr>
        <p:spPr>
          <a:ln/>
        </p:spPr>
      </p:sp>
      <p:sp>
        <p:nvSpPr>
          <p:cNvPr id="4679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p:spPr>
        <p:txBody>
          <a:bodyPr/>
          <a:lstStyle/>
          <a:p>
            <a:fld id="{836714DF-3588-4E0D-8E8F-DCA376D6811C}" type="slidenum">
              <a:rPr lang="en-US" smtClean="0"/>
              <a:pPr/>
              <a:t>107</a:t>
            </a:fld>
            <a:endParaRPr lang="en-US"/>
          </a:p>
        </p:txBody>
      </p:sp>
      <p:sp>
        <p:nvSpPr>
          <p:cNvPr id="468995" name="Rectangle 2"/>
          <p:cNvSpPr>
            <a:spLocks noGrp="1" noRot="1" noChangeAspect="1" noChangeArrowheads="1" noTextEdit="1"/>
          </p:cNvSpPr>
          <p:nvPr>
            <p:ph type="sldImg"/>
          </p:nvPr>
        </p:nvSpPr>
        <p:spPr>
          <a:ln/>
        </p:spPr>
      </p:sp>
      <p:sp>
        <p:nvSpPr>
          <p:cNvPr id="46899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noFill/>
        </p:spPr>
        <p:txBody>
          <a:bodyPr/>
          <a:lstStyle/>
          <a:p>
            <a:fld id="{166621F9-8625-4575-983D-DB7B260F2771}" type="slidenum">
              <a:rPr lang="en-US" smtClean="0"/>
              <a:pPr/>
              <a:t>108</a:t>
            </a:fld>
            <a:endParaRPr lang="en-US"/>
          </a:p>
        </p:txBody>
      </p:sp>
      <p:sp>
        <p:nvSpPr>
          <p:cNvPr id="470019" name="Rectangle 2"/>
          <p:cNvSpPr>
            <a:spLocks noGrp="1" noRot="1" noChangeAspect="1" noChangeArrowheads="1" noTextEdit="1"/>
          </p:cNvSpPr>
          <p:nvPr>
            <p:ph type="sldImg"/>
          </p:nvPr>
        </p:nvSpPr>
        <p:spPr>
          <a:ln/>
        </p:spPr>
      </p:sp>
      <p:sp>
        <p:nvSpPr>
          <p:cNvPr id="4700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p:spPr>
        <p:txBody>
          <a:bodyPr/>
          <a:lstStyle/>
          <a:p>
            <a:fld id="{88BE046F-856D-4432-87FC-34CCC8C5D2AE}" type="slidenum">
              <a:rPr lang="en-US" smtClean="0"/>
              <a:pPr/>
              <a:t>109</a:t>
            </a:fld>
            <a:endParaRPr lang="en-US"/>
          </a:p>
        </p:txBody>
      </p:sp>
      <p:sp>
        <p:nvSpPr>
          <p:cNvPr id="471043" name="Rectangle 2"/>
          <p:cNvSpPr>
            <a:spLocks noGrp="1" noRot="1" noChangeAspect="1" noChangeArrowheads="1" noTextEdit="1"/>
          </p:cNvSpPr>
          <p:nvPr>
            <p:ph type="sldImg"/>
          </p:nvPr>
        </p:nvSpPr>
        <p:spPr>
          <a:ln/>
        </p:spPr>
      </p:sp>
      <p:sp>
        <p:nvSpPr>
          <p:cNvPr id="47104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p:spPr>
        <p:txBody>
          <a:bodyPr/>
          <a:lstStyle/>
          <a:p>
            <a:fld id="{D24F745A-C039-4C31-AB1D-6359DCFD564D}" type="slidenum">
              <a:rPr lang="en-US" smtClean="0"/>
              <a:pPr/>
              <a:t>110</a:t>
            </a:fld>
            <a:endParaRPr lang="en-US"/>
          </a:p>
        </p:txBody>
      </p:sp>
      <p:sp>
        <p:nvSpPr>
          <p:cNvPr id="472067" name="Rectangle 2"/>
          <p:cNvSpPr>
            <a:spLocks noGrp="1" noRot="1" noChangeAspect="1" noChangeArrowheads="1" noTextEdit="1"/>
          </p:cNvSpPr>
          <p:nvPr>
            <p:ph type="sldImg"/>
          </p:nvPr>
        </p:nvSpPr>
        <p:spPr>
          <a:ln/>
        </p:spPr>
      </p:sp>
      <p:sp>
        <p:nvSpPr>
          <p:cNvPr id="47206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p:spPr>
        <p:txBody>
          <a:bodyPr/>
          <a:lstStyle/>
          <a:p>
            <a:fld id="{46EFE63B-7430-4A8B-90E4-07B08FFF3F7C}" type="slidenum">
              <a:rPr lang="en-US" smtClean="0"/>
              <a:pPr/>
              <a:t>111</a:t>
            </a:fld>
            <a:endParaRPr lang="en-US"/>
          </a:p>
        </p:txBody>
      </p:sp>
      <p:sp>
        <p:nvSpPr>
          <p:cNvPr id="473091" name="Rectangle 2"/>
          <p:cNvSpPr>
            <a:spLocks noGrp="1" noRot="1" noChangeAspect="1" noChangeArrowheads="1" noTextEdit="1"/>
          </p:cNvSpPr>
          <p:nvPr>
            <p:ph type="sldImg"/>
          </p:nvPr>
        </p:nvSpPr>
        <p:spPr>
          <a:ln/>
        </p:spPr>
      </p:sp>
      <p:sp>
        <p:nvSpPr>
          <p:cNvPr id="47309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a:spLocks noGrp="1" noChangeArrowheads="1"/>
          </p:cNvSpPr>
          <p:nvPr>
            <p:ph type="sldNum" sz="quarter" idx="5"/>
          </p:nvPr>
        </p:nvSpPr>
        <p:spPr>
          <a:noFill/>
        </p:spPr>
        <p:txBody>
          <a:bodyPr/>
          <a:lstStyle/>
          <a:p>
            <a:fld id="{0FD28410-6B08-4892-923F-8801BD9E9A4B}" type="slidenum">
              <a:rPr lang="en-US" smtClean="0"/>
              <a:pPr/>
              <a:t>112</a:t>
            </a:fld>
            <a:endParaRPr lang="en-US"/>
          </a:p>
        </p:txBody>
      </p:sp>
      <p:sp>
        <p:nvSpPr>
          <p:cNvPr id="474115" name="Rectangle 2"/>
          <p:cNvSpPr>
            <a:spLocks noGrp="1" noRot="1" noChangeAspect="1" noChangeArrowheads="1" noTextEdit="1"/>
          </p:cNvSpPr>
          <p:nvPr>
            <p:ph type="sldImg"/>
          </p:nvPr>
        </p:nvSpPr>
        <p:spPr>
          <a:ln/>
        </p:spPr>
      </p:sp>
      <p:sp>
        <p:nvSpPr>
          <p:cNvPr id="4741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7"/>
          <p:cNvSpPr>
            <a:spLocks noGrp="1" noChangeArrowheads="1"/>
          </p:cNvSpPr>
          <p:nvPr>
            <p:ph type="sldNum" sz="quarter" idx="5"/>
          </p:nvPr>
        </p:nvSpPr>
        <p:spPr>
          <a:noFill/>
        </p:spPr>
        <p:txBody>
          <a:bodyPr/>
          <a:lstStyle/>
          <a:p>
            <a:fld id="{901A326C-1464-4493-BD91-6EBD05C893C2}" type="slidenum">
              <a:rPr lang="en-US" smtClean="0"/>
              <a:pPr/>
              <a:t>113</a:t>
            </a:fld>
            <a:endParaRPr lang="en-US"/>
          </a:p>
        </p:txBody>
      </p:sp>
      <p:sp>
        <p:nvSpPr>
          <p:cNvPr id="475139" name="Rectangle 2"/>
          <p:cNvSpPr>
            <a:spLocks noGrp="1" noRot="1" noChangeAspect="1" noChangeArrowheads="1" noTextEdit="1"/>
          </p:cNvSpPr>
          <p:nvPr>
            <p:ph type="sldImg"/>
          </p:nvPr>
        </p:nvSpPr>
        <p:spPr>
          <a:ln/>
        </p:spPr>
      </p:sp>
      <p:sp>
        <p:nvSpPr>
          <p:cNvPr id="4751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7"/>
          <p:cNvSpPr>
            <a:spLocks noGrp="1" noChangeArrowheads="1"/>
          </p:cNvSpPr>
          <p:nvPr>
            <p:ph type="sldNum" sz="quarter" idx="5"/>
          </p:nvPr>
        </p:nvSpPr>
        <p:spPr>
          <a:noFill/>
        </p:spPr>
        <p:txBody>
          <a:bodyPr/>
          <a:lstStyle/>
          <a:p>
            <a:fld id="{68847319-9419-4314-B5D8-B95B9E287110}" type="slidenum">
              <a:rPr lang="en-US" smtClean="0"/>
              <a:pPr/>
              <a:t>114</a:t>
            </a:fld>
            <a:endParaRPr lang="en-US"/>
          </a:p>
        </p:txBody>
      </p:sp>
      <p:sp>
        <p:nvSpPr>
          <p:cNvPr id="476163" name="Rectangle 2"/>
          <p:cNvSpPr>
            <a:spLocks noGrp="1" noRot="1" noChangeAspect="1" noChangeArrowheads="1" noTextEdit="1"/>
          </p:cNvSpPr>
          <p:nvPr>
            <p:ph type="sldImg"/>
          </p:nvPr>
        </p:nvSpPr>
        <p:spPr>
          <a:ln/>
        </p:spPr>
      </p:sp>
      <p:sp>
        <p:nvSpPr>
          <p:cNvPr id="4761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7"/>
          <p:cNvSpPr>
            <a:spLocks noGrp="1" noChangeArrowheads="1"/>
          </p:cNvSpPr>
          <p:nvPr>
            <p:ph type="sldNum" sz="quarter" idx="5"/>
          </p:nvPr>
        </p:nvSpPr>
        <p:spPr>
          <a:noFill/>
        </p:spPr>
        <p:txBody>
          <a:bodyPr/>
          <a:lstStyle/>
          <a:p>
            <a:fld id="{6731BDA8-402C-4C9E-8E8B-D72C02BD147C}" type="slidenum">
              <a:rPr lang="en-US" smtClean="0"/>
              <a:pPr/>
              <a:t>115</a:t>
            </a:fld>
            <a:endParaRPr lang="en-US"/>
          </a:p>
        </p:txBody>
      </p:sp>
      <p:sp>
        <p:nvSpPr>
          <p:cNvPr id="477187" name="Rectangle 2"/>
          <p:cNvSpPr>
            <a:spLocks noGrp="1" noRot="1" noChangeAspect="1" noChangeArrowheads="1" noTextEdit="1"/>
          </p:cNvSpPr>
          <p:nvPr>
            <p:ph type="sldImg"/>
          </p:nvPr>
        </p:nvSpPr>
        <p:spPr>
          <a:ln/>
        </p:spPr>
      </p:sp>
      <p:sp>
        <p:nvSpPr>
          <p:cNvPr id="4771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7"/>
          <p:cNvSpPr>
            <a:spLocks noGrp="1" noChangeArrowheads="1"/>
          </p:cNvSpPr>
          <p:nvPr>
            <p:ph type="sldNum" sz="quarter" idx="5"/>
          </p:nvPr>
        </p:nvSpPr>
        <p:spPr>
          <a:noFill/>
        </p:spPr>
        <p:txBody>
          <a:bodyPr/>
          <a:lstStyle/>
          <a:p>
            <a:fld id="{5D3028CE-E114-48D5-895F-50A1AA7AA12D}" type="slidenum">
              <a:rPr lang="en-US" smtClean="0"/>
              <a:pPr/>
              <a:t>116</a:t>
            </a:fld>
            <a:endParaRPr lang="en-US"/>
          </a:p>
        </p:txBody>
      </p:sp>
      <p:sp>
        <p:nvSpPr>
          <p:cNvPr id="478211" name="Rectangle 2"/>
          <p:cNvSpPr>
            <a:spLocks noGrp="1" noRot="1" noChangeAspect="1" noChangeArrowheads="1" noTextEdit="1"/>
          </p:cNvSpPr>
          <p:nvPr>
            <p:ph type="sldImg"/>
          </p:nvPr>
        </p:nvSpPr>
        <p:spPr>
          <a:ln/>
        </p:spPr>
      </p:sp>
      <p:sp>
        <p:nvSpPr>
          <p:cNvPr id="4782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noFill/>
        </p:spPr>
        <p:txBody>
          <a:bodyPr/>
          <a:lstStyle/>
          <a:p>
            <a:fld id="{CEA5E470-98FC-4CC5-95AC-8179231B48A1}" type="slidenum">
              <a:rPr lang="en-US" smtClean="0"/>
              <a:pPr/>
              <a:t>117</a:t>
            </a:fld>
            <a:endParaRPr lang="en-US"/>
          </a:p>
        </p:txBody>
      </p:sp>
      <p:sp>
        <p:nvSpPr>
          <p:cNvPr id="479235" name="Rectangle 2"/>
          <p:cNvSpPr>
            <a:spLocks noGrp="1" noRot="1" noChangeAspect="1" noChangeArrowheads="1" noTextEdit="1"/>
          </p:cNvSpPr>
          <p:nvPr>
            <p:ph type="sldImg"/>
          </p:nvPr>
        </p:nvSpPr>
        <p:spPr>
          <a:ln/>
        </p:spPr>
      </p:sp>
      <p:sp>
        <p:nvSpPr>
          <p:cNvPr id="47923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7"/>
          <p:cNvSpPr>
            <a:spLocks noGrp="1" noChangeArrowheads="1"/>
          </p:cNvSpPr>
          <p:nvPr>
            <p:ph type="sldNum" sz="quarter" idx="5"/>
          </p:nvPr>
        </p:nvSpPr>
        <p:spPr>
          <a:noFill/>
        </p:spPr>
        <p:txBody>
          <a:bodyPr/>
          <a:lstStyle/>
          <a:p>
            <a:fld id="{BF33F190-4718-4218-A95C-2C26AF14AA4A}" type="slidenum">
              <a:rPr lang="en-US" smtClean="0"/>
              <a:pPr/>
              <a:t>118</a:t>
            </a:fld>
            <a:endParaRPr lang="en-US"/>
          </a:p>
        </p:txBody>
      </p:sp>
      <p:sp>
        <p:nvSpPr>
          <p:cNvPr id="480259" name="Rectangle 2"/>
          <p:cNvSpPr>
            <a:spLocks noGrp="1" noRot="1" noChangeAspect="1" noChangeArrowheads="1" noTextEdit="1"/>
          </p:cNvSpPr>
          <p:nvPr>
            <p:ph type="sldImg"/>
          </p:nvPr>
        </p:nvSpPr>
        <p:spPr>
          <a:ln/>
        </p:spPr>
      </p:sp>
      <p:sp>
        <p:nvSpPr>
          <p:cNvPr id="4802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58BBC81C-4E44-4C49-A356-334ABF6879CA}" type="slidenum">
              <a:rPr lang="en-US" smtClean="0"/>
              <a:pPr/>
              <a:t>119</a:t>
            </a:fld>
            <a:endParaRPr lang="en-US"/>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7"/>
          <p:cNvSpPr>
            <a:spLocks noGrp="1" noChangeArrowheads="1"/>
          </p:cNvSpPr>
          <p:nvPr>
            <p:ph type="sldNum" sz="quarter" idx="5"/>
          </p:nvPr>
        </p:nvSpPr>
        <p:spPr>
          <a:noFill/>
        </p:spPr>
        <p:txBody>
          <a:bodyPr/>
          <a:lstStyle/>
          <a:p>
            <a:fld id="{200ED1D8-702D-4969-B319-35BFA432C614}" type="slidenum">
              <a:rPr lang="en-US" smtClean="0"/>
              <a:pPr/>
              <a:t>120</a:t>
            </a:fld>
            <a:endParaRPr lang="en-US"/>
          </a:p>
        </p:txBody>
      </p:sp>
      <p:sp>
        <p:nvSpPr>
          <p:cNvPr id="482307" name="Rectangle 2"/>
          <p:cNvSpPr>
            <a:spLocks noGrp="1" noRot="1" noChangeAspect="1" noChangeArrowheads="1" noTextEdit="1"/>
          </p:cNvSpPr>
          <p:nvPr>
            <p:ph type="sldImg"/>
          </p:nvPr>
        </p:nvSpPr>
        <p:spPr>
          <a:ln/>
        </p:spPr>
      </p:sp>
      <p:sp>
        <p:nvSpPr>
          <p:cNvPr id="4823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7"/>
          <p:cNvSpPr>
            <a:spLocks noGrp="1" noChangeArrowheads="1"/>
          </p:cNvSpPr>
          <p:nvPr>
            <p:ph type="sldNum" sz="quarter" idx="5"/>
          </p:nvPr>
        </p:nvSpPr>
        <p:spPr>
          <a:noFill/>
        </p:spPr>
        <p:txBody>
          <a:bodyPr/>
          <a:lstStyle/>
          <a:p>
            <a:fld id="{2A8AE99A-6EF6-4ABB-B768-395A42306AEC}" type="slidenum">
              <a:rPr lang="en-US" smtClean="0"/>
              <a:pPr/>
              <a:t>121</a:t>
            </a:fld>
            <a:endParaRPr lang="en-US"/>
          </a:p>
        </p:txBody>
      </p:sp>
      <p:sp>
        <p:nvSpPr>
          <p:cNvPr id="483331" name="Rectangle 2"/>
          <p:cNvSpPr>
            <a:spLocks noGrp="1" noRot="1" noChangeAspect="1" noChangeArrowheads="1" noTextEdit="1"/>
          </p:cNvSpPr>
          <p:nvPr>
            <p:ph type="sldImg"/>
          </p:nvPr>
        </p:nvSpPr>
        <p:spPr>
          <a:ln/>
        </p:spPr>
      </p:sp>
      <p:sp>
        <p:nvSpPr>
          <p:cNvPr id="4833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7"/>
          <p:cNvSpPr>
            <a:spLocks noGrp="1" noChangeArrowheads="1"/>
          </p:cNvSpPr>
          <p:nvPr>
            <p:ph type="sldNum" sz="quarter" idx="5"/>
          </p:nvPr>
        </p:nvSpPr>
        <p:spPr>
          <a:noFill/>
        </p:spPr>
        <p:txBody>
          <a:bodyPr/>
          <a:lstStyle/>
          <a:p>
            <a:fld id="{09C6FCC0-C88B-4377-9403-8951AA287F84}" type="slidenum">
              <a:rPr lang="en-US" smtClean="0"/>
              <a:pPr/>
              <a:t>122</a:t>
            </a:fld>
            <a:endParaRPr lang="en-US"/>
          </a:p>
        </p:txBody>
      </p:sp>
      <p:sp>
        <p:nvSpPr>
          <p:cNvPr id="484355" name="Rectangle 2"/>
          <p:cNvSpPr>
            <a:spLocks noGrp="1" noRot="1" noChangeAspect="1" noChangeArrowheads="1" noTextEdit="1"/>
          </p:cNvSpPr>
          <p:nvPr>
            <p:ph type="sldImg"/>
          </p:nvPr>
        </p:nvSpPr>
        <p:spPr>
          <a:ln/>
        </p:spPr>
      </p:sp>
      <p:sp>
        <p:nvSpPr>
          <p:cNvPr id="4843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7"/>
          <p:cNvSpPr>
            <a:spLocks noGrp="1" noChangeArrowheads="1"/>
          </p:cNvSpPr>
          <p:nvPr>
            <p:ph type="sldNum" sz="quarter" idx="5"/>
          </p:nvPr>
        </p:nvSpPr>
        <p:spPr>
          <a:noFill/>
        </p:spPr>
        <p:txBody>
          <a:bodyPr/>
          <a:lstStyle/>
          <a:p>
            <a:fld id="{7F43ED87-D215-44A9-A515-77BC1BECE402}" type="slidenum">
              <a:rPr lang="en-US" smtClean="0"/>
              <a:pPr/>
              <a:t>123</a:t>
            </a:fld>
            <a:endParaRPr lang="en-US"/>
          </a:p>
        </p:txBody>
      </p:sp>
      <p:sp>
        <p:nvSpPr>
          <p:cNvPr id="485379" name="Rectangle 2"/>
          <p:cNvSpPr>
            <a:spLocks noGrp="1" noRot="1" noChangeAspect="1" noChangeArrowheads="1" noTextEdit="1"/>
          </p:cNvSpPr>
          <p:nvPr>
            <p:ph type="sldImg"/>
          </p:nvPr>
        </p:nvSpPr>
        <p:spPr>
          <a:ln/>
        </p:spPr>
      </p:sp>
      <p:sp>
        <p:nvSpPr>
          <p:cNvPr id="4853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noFill/>
        </p:spPr>
        <p:txBody>
          <a:bodyPr/>
          <a:lstStyle/>
          <a:p>
            <a:fld id="{F7AB8413-7968-4008-961E-5837640A830D}" type="slidenum">
              <a:rPr lang="en-US" smtClean="0"/>
              <a:pPr/>
              <a:t>124</a:t>
            </a:fld>
            <a:endParaRPr lang="en-US"/>
          </a:p>
        </p:txBody>
      </p:sp>
      <p:sp>
        <p:nvSpPr>
          <p:cNvPr id="486403" name="Rectangle 2"/>
          <p:cNvSpPr>
            <a:spLocks noGrp="1" noRot="1" noChangeAspect="1" noChangeArrowheads="1" noTextEdit="1"/>
          </p:cNvSpPr>
          <p:nvPr>
            <p:ph type="sldImg"/>
          </p:nvPr>
        </p:nvSpPr>
        <p:spPr>
          <a:ln/>
        </p:spPr>
      </p:sp>
      <p:sp>
        <p:nvSpPr>
          <p:cNvPr id="4864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BEFC6241-4645-4E3A-9EF3-68FF4EC7C042}" type="slidenum">
              <a:rPr lang="en-US" smtClean="0"/>
              <a:pPr/>
              <a:t>125</a:t>
            </a:fld>
            <a:endParaRPr lang="en-US"/>
          </a:p>
        </p:txBody>
      </p:sp>
      <p:sp>
        <p:nvSpPr>
          <p:cNvPr id="367619" name="Rectangle 2"/>
          <p:cNvSpPr>
            <a:spLocks noGrp="1" noRot="1" noChangeAspect="1" noChangeArrowheads="1" noTextEdit="1"/>
          </p:cNvSpPr>
          <p:nvPr>
            <p:ph type="sldImg"/>
          </p:nvPr>
        </p:nvSpPr>
        <p:spPr>
          <a:xfrm>
            <a:off x="1193800" y="695325"/>
            <a:ext cx="4641850" cy="3481388"/>
          </a:xfrm>
          <a:ln/>
        </p:spPr>
      </p:sp>
      <p:sp>
        <p:nvSpPr>
          <p:cNvPr id="3676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p:spPr>
        <p:txBody>
          <a:bodyPr/>
          <a:lstStyle/>
          <a:p>
            <a:fld id="{F55D4785-E033-4090-B1B1-89B287EEA454}" type="slidenum">
              <a:rPr lang="en-US" smtClean="0"/>
              <a:pPr/>
              <a:t>126</a:t>
            </a:fld>
            <a:endParaRPr lang="en-US"/>
          </a:p>
        </p:txBody>
      </p:sp>
      <p:sp>
        <p:nvSpPr>
          <p:cNvPr id="368643" name="Rectangle 2"/>
          <p:cNvSpPr>
            <a:spLocks noGrp="1" noRot="1" noChangeAspect="1" noChangeArrowheads="1" noTextEdit="1"/>
          </p:cNvSpPr>
          <p:nvPr>
            <p:ph type="sldImg"/>
          </p:nvPr>
        </p:nvSpPr>
        <p:spPr>
          <a:xfrm>
            <a:off x="1193800" y="695325"/>
            <a:ext cx="4641850" cy="3481388"/>
          </a:xfrm>
          <a:ln/>
        </p:spPr>
      </p:sp>
      <p:sp>
        <p:nvSpPr>
          <p:cNvPr id="36864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p>
            <a:fld id="{ADA84101-96EF-4C67-8818-694661F945A7}" type="slidenum">
              <a:rPr lang="en-US" smtClean="0"/>
              <a:pPr/>
              <a:t>127</a:t>
            </a:fld>
            <a:endParaRPr lang="en-US"/>
          </a:p>
        </p:txBody>
      </p:sp>
      <p:sp>
        <p:nvSpPr>
          <p:cNvPr id="369667" name="Rectangle 2"/>
          <p:cNvSpPr>
            <a:spLocks noGrp="1" noRot="1" noChangeAspect="1" noChangeArrowheads="1" noTextEdit="1"/>
          </p:cNvSpPr>
          <p:nvPr>
            <p:ph type="sldImg"/>
          </p:nvPr>
        </p:nvSpPr>
        <p:spPr>
          <a:xfrm>
            <a:off x="1193800" y="695325"/>
            <a:ext cx="4641850" cy="3481388"/>
          </a:xfrm>
          <a:ln/>
        </p:spPr>
      </p:sp>
      <p:sp>
        <p:nvSpPr>
          <p:cNvPr id="36966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p:spPr>
        <p:txBody>
          <a:bodyPr/>
          <a:lstStyle/>
          <a:p>
            <a:fld id="{8049E025-A661-493F-AB12-6AFA19D92111}" type="slidenum">
              <a:rPr lang="en-US" smtClean="0"/>
              <a:pPr/>
              <a:t>128</a:t>
            </a:fld>
            <a:endParaRPr lang="en-US"/>
          </a:p>
        </p:txBody>
      </p:sp>
      <p:sp>
        <p:nvSpPr>
          <p:cNvPr id="370691" name="Rectangle 2"/>
          <p:cNvSpPr>
            <a:spLocks noGrp="1" noRot="1" noChangeAspect="1" noChangeArrowheads="1" noTextEdit="1"/>
          </p:cNvSpPr>
          <p:nvPr>
            <p:ph type="sldImg"/>
          </p:nvPr>
        </p:nvSpPr>
        <p:spPr>
          <a:xfrm>
            <a:off x="1193800" y="695325"/>
            <a:ext cx="4641850" cy="3481388"/>
          </a:xfrm>
          <a:ln/>
        </p:spPr>
      </p:sp>
      <p:sp>
        <p:nvSpPr>
          <p:cNvPr id="37069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p:spPr>
        <p:txBody>
          <a:bodyPr/>
          <a:lstStyle/>
          <a:p>
            <a:fld id="{29200E16-D455-4E0B-8973-3210580CB9DA}" type="slidenum">
              <a:rPr lang="en-US" smtClean="0"/>
              <a:pPr/>
              <a:t>129</a:t>
            </a:fld>
            <a:endParaRPr lang="en-US"/>
          </a:p>
        </p:txBody>
      </p:sp>
      <p:sp>
        <p:nvSpPr>
          <p:cNvPr id="371715" name="Rectangle 2"/>
          <p:cNvSpPr>
            <a:spLocks noGrp="1" noRot="1" noChangeAspect="1" noChangeArrowheads="1" noTextEdit="1"/>
          </p:cNvSpPr>
          <p:nvPr>
            <p:ph type="sldImg"/>
          </p:nvPr>
        </p:nvSpPr>
        <p:spPr>
          <a:xfrm>
            <a:off x="1193800" y="695325"/>
            <a:ext cx="4641850" cy="3481388"/>
          </a:xfrm>
          <a:ln/>
        </p:spPr>
      </p:sp>
      <p:sp>
        <p:nvSpPr>
          <p:cNvPr id="3717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Slide Image Placeholder 1"/>
          <p:cNvSpPr>
            <a:spLocks noGrp="1" noRot="1" noChangeAspect="1" noTextEdit="1"/>
          </p:cNvSpPr>
          <p:nvPr>
            <p:ph type="sldImg"/>
          </p:nvPr>
        </p:nvSpPr>
        <p:spPr>
          <a:ln/>
        </p:spPr>
      </p:sp>
      <p:sp>
        <p:nvSpPr>
          <p:cNvPr id="488451" name="Notes Placeholder 2"/>
          <p:cNvSpPr>
            <a:spLocks noGrp="1"/>
          </p:cNvSpPr>
          <p:nvPr>
            <p:ph type="body" idx="1"/>
          </p:nvPr>
        </p:nvSpPr>
        <p:spPr>
          <a:noFill/>
          <a:ln/>
        </p:spPr>
        <p:txBody>
          <a:bodyPr/>
          <a:lstStyle/>
          <a:p>
            <a:endParaRPr lang="en-US"/>
          </a:p>
        </p:txBody>
      </p:sp>
      <p:sp>
        <p:nvSpPr>
          <p:cNvPr id="488452" name="Slide Number Placeholder 3"/>
          <p:cNvSpPr>
            <a:spLocks noGrp="1"/>
          </p:cNvSpPr>
          <p:nvPr>
            <p:ph type="sldNum" sz="quarter" idx="5"/>
          </p:nvPr>
        </p:nvSpPr>
        <p:spPr>
          <a:noFill/>
        </p:spPr>
        <p:txBody>
          <a:bodyPr/>
          <a:lstStyle/>
          <a:p>
            <a:fld id="{C15394E9-C4C6-4A2D-9E85-E647C54201CF}" type="slidenum">
              <a:rPr lang="en-US" smtClean="0"/>
              <a:pPr/>
              <a:t>130</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body" idx="1"/>
          </p:nvPr>
        </p:nvSpPr>
        <p:spPr>
          <a:noFill/>
          <a:ln/>
        </p:spPr>
        <p:txBody>
          <a:bodyPr/>
          <a:lstStyle/>
          <a:p>
            <a:r>
              <a:rPr lang="en-US"/>
              <a:t>To implement the counting network, we can thus implement the network in shared memory. Each balancer is a toggle bit and two pinters to the next balancers. A process requesting an index shepherds a token through the network. At each balancer, the process just F&amp;Comp </a:t>
            </a:r>
          </a:p>
          <a:p>
            <a:r>
              <a:rPr lang="en-US"/>
              <a:t>the toggle bit, going up if its a 0 and down if its a 1. At the end of each wire we place a </a:t>
            </a:r>
          </a:p>
          <a:p>
            <a:r>
              <a:rPr lang="en-US"/>
              <a:t>local counter that counts modulo 4, for the top wire 1,1+4, 1+8, 1+12, etc. There is low contention because if the network is wide enough not a lot of proicesses jump on the </a:t>
            </a:r>
          </a:p>
          <a:p>
            <a:r>
              <a:rPr lang="en-US"/>
              <a:t>balancers toggle bit. There is high throughput becuse of parallelism and becuse there is </a:t>
            </a:r>
          </a:p>
          <a:p>
            <a:r>
              <a:rPr lang="en-US"/>
              <a:t>limnited dependency among processes. If we have a hardware operation do the f&amp;comp, the </a:t>
            </a:r>
          </a:p>
          <a:p>
            <a:r>
              <a:rPr lang="en-US"/>
              <a:t>implementation is wait-free, within a bounded number of steps a processor is guaranteed to get a number. The message passing implementation which we developed with Beng Lim, </a:t>
            </a:r>
          </a:p>
          <a:p>
            <a:r>
              <a:rPr lang="en-US"/>
              <a:t>has processors as balancers an tokens as messages, passed from the requesting processor </a:t>
            </a:r>
          </a:p>
          <a:p>
            <a:r>
              <a:rPr lang="en-US"/>
              <a:t>through balancer processors and back to the requesting processor with teh assigned number. </a:t>
            </a:r>
          </a:p>
        </p:txBody>
      </p:sp>
      <p:sp>
        <p:nvSpPr>
          <p:cNvPr id="489475" name="Rectangle 3"/>
          <p:cNvSpPr>
            <a:spLocks noGrp="1" noRot="1" noChangeAspect="1" noChangeArrowheads="1" noTextEdit="1"/>
          </p:cNvSpPr>
          <p:nvPr>
            <p:ph type="sldImg"/>
          </p:nvPr>
        </p:nvSpPr>
        <p:spPr>
          <a:xfrm>
            <a:off x="-595313" y="-644525"/>
            <a:ext cx="8216901" cy="6162675"/>
          </a:xfrm>
          <a:ln cap="flat"/>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body" idx="1"/>
          </p:nvPr>
        </p:nvSpPr>
        <p:spPr>
          <a:noFill/>
          <a:ln/>
        </p:spPr>
        <p:txBody>
          <a:bodyPr/>
          <a:lstStyle/>
          <a:p>
            <a:r>
              <a:rPr lang="en-US"/>
              <a:t>To implement the counting network, we can thus implement the network in shared memory. Each balancer is a toggle bit and two pinters to the next balancers. A process requesting an index shepherds a token through the network. At each balancer, the process just F&amp;Comp </a:t>
            </a:r>
          </a:p>
          <a:p>
            <a:r>
              <a:rPr lang="en-US"/>
              <a:t>the toggle bit, going up if its a 0 and down if its a 1. At the end of each wire we place a </a:t>
            </a:r>
          </a:p>
          <a:p>
            <a:r>
              <a:rPr lang="en-US"/>
              <a:t>local counter that counts modulo 4, for the top wire 1,1+4, 1+8, 1+12, etc. There is low contention because if the network is wide enough not a lot of proicesses jump on the </a:t>
            </a:r>
          </a:p>
          <a:p>
            <a:r>
              <a:rPr lang="en-US"/>
              <a:t>balancers toggle bit. There is high throughput becuse of parallelism and becuse there is </a:t>
            </a:r>
          </a:p>
          <a:p>
            <a:r>
              <a:rPr lang="en-US"/>
              <a:t>limnited dependency among processes. If we have a hardware operation do the f&amp;comp, the </a:t>
            </a:r>
          </a:p>
          <a:p>
            <a:r>
              <a:rPr lang="en-US"/>
              <a:t>implementation is wait-free, within a bounded number of steps a processor is guaranteed to get a number. The message passing implementation which we developed with Beng Lim, </a:t>
            </a:r>
          </a:p>
          <a:p>
            <a:r>
              <a:rPr lang="en-US"/>
              <a:t>has processors as balancers an tokens as messages, passed from the requesting processor </a:t>
            </a:r>
          </a:p>
          <a:p>
            <a:r>
              <a:rPr lang="en-US"/>
              <a:t>through balancer processors and back to the requesting processor with teh assigned number. </a:t>
            </a:r>
          </a:p>
        </p:txBody>
      </p:sp>
      <p:sp>
        <p:nvSpPr>
          <p:cNvPr id="489475" name="Rectangle 3"/>
          <p:cNvSpPr>
            <a:spLocks noGrp="1" noRot="1" noChangeAspect="1" noChangeArrowheads="1" noTextEdit="1"/>
          </p:cNvSpPr>
          <p:nvPr>
            <p:ph type="sldImg"/>
          </p:nvPr>
        </p:nvSpPr>
        <p:spPr>
          <a:xfrm>
            <a:off x="-595313" y="-644525"/>
            <a:ext cx="8216901" cy="6162675"/>
          </a:xfrm>
          <a:ln cap="flat"/>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Slide Image Placeholder 1"/>
          <p:cNvSpPr>
            <a:spLocks noGrp="1" noRot="1" noChangeAspect="1" noTextEdit="1"/>
          </p:cNvSpPr>
          <p:nvPr>
            <p:ph type="sldImg"/>
          </p:nvPr>
        </p:nvSpPr>
        <p:spPr>
          <a:ln/>
        </p:spPr>
      </p:sp>
      <p:sp>
        <p:nvSpPr>
          <p:cNvPr id="491523" name="Notes Placeholder 2"/>
          <p:cNvSpPr>
            <a:spLocks noGrp="1"/>
          </p:cNvSpPr>
          <p:nvPr>
            <p:ph type="body" idx="1"/>
          </p:nvPr>
        </p:nvSpPr>
        <p:spPr>
          <a:noFill/>
          <a:ln/>
        </p:spPr>
        <p:txBody>
          <a:bodyPr/>
          <a:lstStyle/>
          <a:p>
            <a:endParaRPr lang="en-US"/>
          </a:p>
        </p:txBody>
      </p:sp>
      <p:sp>
        <p:nvSpPr>
          <p:cNvPr id="491524" name="Slide Number Placeholder 3"/>
          <p:cNvSpPr>
            <a:spLocks noGrp="1"/>
          </p:cNvSpPr>
          <p:nvPr>
            <p:ph type="sldNum" sz="quarter" idx="5"/>
          </p:nvPr>
        </p:nvSpPr>
        <p:spPr>
          <a:noFill/>
        </p:spPr>
        <p:txBody>
          <a:bodyPr/>
          <a:lstStyle/>
          <a:p>
            <a:fld id="{A3C19DC3-0D62-484C-9C17-2854E44C2DE5}" type="slidenum">
              <a:rPr lang="en-US" smtClean="0"/>
              <a:pPr/>
              <a:t>133</a:t>
            </a:fld>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ChangeArrowheads="1"/>
          </p:cNvSpPr>
          <p:nvPr>
            <p:ph type="body" idx="1"/>
          </p:nvPr>
        </p:nvSpPr>
        <p:spPr>
          <a:noFill/>
          <a:ln/>
        </p:spPr>
        <p:txBody>
          <a:bodyPr/>
          <a:lstStyle/>
          <a:p>
            <a:r>
              <a:rPr lang="en-US"/>
              <a:t>Let us look at an example, a sequential run through a network of width 4. Each pair of dots connected by a line is a balancer, and the other lines are the wires. </a:t>
            </a:r>
          </a:p>
          <a:p>
            <a:r>
              <a:rPr lang="en-US"/>
              <a:t>Let us start running token through one after the other. </a:t>
            </a:r>
          </a:p>
          <a:p>
            <a:endParaRPr lang="en-US"/>
          </a:p>
          <a:p>
            <a:r>
              <a:rPr lang="en-US"/>
              <a:t>Now, the same step property will be true in a concurrent execution (show 1,2,3). So if a token has come out on line 3 but not on two, we still know from the step property that there is some </a:t>
            </a:r>
          </a:p>
          <a:p>
            <a:r>
              <a:rPr lang="en-US"/>
              <a:t>token in the network that will come out on that wire. </a:t>
            </a:r>
          </a:p>
        </p:txBody>
      </p:sp>
      <p:sp>
        <p:nvSpPr>
          <p:cNvPr id="492547" name="Rectangle 3"/>
          <p:cNvSpPr>
            <a:spLocks noGrp="1" noRot="1" noChangeAspect="1" noChangeArrowheads="1" noTextEdit="1"/>
          </p:cNvSpPr>
          <p:nvPr>
            <p:ph type="sldImg"/>
          </p:nvPr>
        </p:nvSpPr>
        <p:spPr>
          <a:xfrm>
            <a:off x="-595313" y="-644525"/>
            <a:ext cx="8216901" cy="6162675"/>
          </a:xfrm>
          <a:ln cap="flat"/>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ChangeArrowheads="1"/>
          </p:cNvSpPr>
          <p:nvPr>
            <p:ph type="body" idx="1"/>
          </p:nvPr>
        </p:nvSpPr>
        <p:spPr>
          <a:noFill/>
          <a:ln/>
        </p:spPr>
        <p:txBody>
          <a:bodyPr/>
          <a:lstStyle/>
          <a:p>
            <a:r>
              <a:rPr lang="en-US"/>
              <a:t>Let us look at an example, a sequential run through a network of width 4. Each pair of dots connected by a line is a balancer, and the other lines are the wires. </a:t>
            </a:r>
          </a:p>
          <a:p>
            <a:r>
              <a:rPr lang="en-US"/>
              <a:t>Let us start running token through one after the other. </a:t>
            </a:r>
          </a:p>
          <a:p>
            <a:endParaRPr lang="en-US"/>
          </a:p>
          <a:p>
            <a:r>
              <a:rPr lang="en-US"/>
              <a:t>Now, the same step property will be true in a concurrent execution (show 1,2,3). So if a token has come out on line 3 but not on two, we still know from the step property that there is some </a:t>
            </a:r>
          </a:p>
          <a:p>
            <a:r>
              <a:rPr lang="en-US"/>
              <a:t>token in the network that will come out on that wire. </a:t>
            </a:r>
          </a:p>
        </p:txBody>
      </p:sp>
      <p:sp>
        <p:nvSpPr>
          <p:cNvPr id="492547" name="Rectangle 3"/>
          <p:cNvSpPr>
            <a:spLocks noGrp="1" noRot="1" noChangeAspect="1" noChangeArrowheads="1" noTextEdit="1"/>
          </p:cNvSpPr>
          <p:nvPr>
            <p:ph type="sldImg"/>
          </p:nvPr>
        </p:nvSpPr>
        <p:spPr>
          <a:xfrm>
            <a:off x="-595313" y="-644525"/>
            <a:ext cx="8216901" cy="6162675"/>
          </a:xfrm>
          <a:ln cap="flat"/>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Slide Image Placeholder 1"/>
          <p:cNvSpPr>
            <a:spLocks noGrp="1" noRot="1" noChangeAspect="1" noTextEdit="1"/>
          </p:cNvSpPr>
          <p:nvPr>
            <p:ph type="sldImg"/>
          </p:nvPr>
        </p:nvSpPr>
        <p:spPr>
          <a:ln/>
        </p:spPr>
      </p:sp>
      <p:sp>
        <p:nvSpPr>
          <p:cNvPr id="491523" name="Notes Placeholder 2"/>
          <p:cNvSpPr>
            <a:spLocks noGrp="1"/>
          </p:cNvSpPr>
          <p:nvPr>
            <p:ph type="body" idx="1"/>
          </p:nvPr>
        </p:nvSpPr>
        <p:spPr>
          <a:noFill/>
          <a:ln/>
        </p:spPr>
        <p:txBody>
          <a:bodyPr/>
          <a:lstStyle/>
          <a:p>
            <a:endParaRPr lang="en-US"/>
          </a:p>
        </p:txBody>
      </p:sp>
      <p:sp>
        <p:nvSpPr>
          <p:cNvPr id="491524" name="Slide Number Placeholder 3"/>
          <p:cNvSpPr>
            <a:spLocks noGrp="1"/>
          </p:cNvSpPr>
          <p:nvPr>
            <p:ph type="sldNum" sz="quarter" idx="5"/>
          </p:nvPr>
        </p:nvSpPr>
        <p:spPr>
          <a:noFill/>
        </p:spPr>
        <p:txBody>
          <a:bodyPr/>
          <a:lstStyle/>
          <a:p>
            <a:fld id="{A3C19DC3-0D62-484C-9C17-2854E44C2DE5}" type="slidenum">
              <a:rPr lang="en-US" smtClean="0"/>
              <a:pPr/>
              <a:t>136</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body" idx="1"/>
          </p:nvPr>
        </p:nvSpPr>
        <p:spPr>
          <a:noFill/>
          <a:ln/>
        </p:spPr>
        <p:txBody>
          <a:bodyPr/>
          <a:lstStyle/>
          <a:p>
            <a:r>
              <a:rPr lang="en-US"/>
              <a:t>So now we have this incredible amount of contention and a sequential </a:t>
            </a:r>
          </a:p>
          <a:p>
            <a:r>
              <a:rPr lang="en-US"/>
              <a:t>bottleneck caused by the toggle bit at the root balancer, and we are back to square 1. </a:t>
            </a:r>
          </a:p>
          <a:p>
            <a:r>
              <a:rPr lang="en-US"/>
              <a:t>But  the answer is no, we can overcome this difficulty by using diffraction balancing. </a:t>
            </a:r>
          </a:p>
          <a:p>
            <a:endParaRPr lang="en-US"/>
          </a:p>
          <a:p>
            <a:r>
              <a:rPr lang="en-US"/>
              <a:t>Lets look at that top balancer. If an even number of tokens passes through, then once they </a:t>
            </a:r>
          </a:p>
          <a:p>
            <a:r>
              <a:rPr lang="en-US"/>
              <a:t>have left, the toggle bit remains as it was before they arrived. The next token passing will not know from the state of the bit that they had ever passed through. How can we use this fact. </a:t>
            </a:r>
          </a:p>
          <a:p>
            <a:r>
              <a:rPr lang="en-US"/>
              <a:t>Suppose we could add a kind of prism array before the togle bit of every balancer, and have </a:t>
            </a:r>
          </a:p>
          <a:p>
            <a:r>
              <a:rPr lang="en-US"/>
              <a:t> pairs of tokens collide in separate locations and go one to the left and one to the right</a:t>
            </a:r>
          </a:p>
          <a:p>
            <a:r>
              <a:rPr lang="en-US"/>
              <a:t>and they would not  have to touch the toggle bit , and if a token did not collide with another, </a:t>
            </a:r>
          </a:p>
          <a:p>
            <a:r>
              <a:rPr lang="en-US"/>
              <a:t>then it would go on and toggl e the bit. </a:t>
            </a:r>
          </a:p>
          <a:p>
            <a:r>
              <a:rPr lang="en-US"/>
              <a:t>tand we might get veru low contention and high parallelism. The question is how to do this kind of coordination effectively. </a:t>
            </a:r>
          </a:p>
        </p:txBody>
      </p:sp>
      <p:sp>
        <p:nvSpPr>
          <p:cNvPr id="494595" name="Rectangle 3"/>
          <p:cNvSpPr>
            <a:spLocks noGrp="1" noRot="1" noChangeAspect="1" noChangeArrowheads="1" noTextEdit="1"/>
          </p:cNvSpPr>
          <p:nvPr>
            <p:ph type="sldImg"/>
          </p:nvPr>
        </p:nvSpPr>
        <p:spPr>
          <a:xfrm>
            <a:off x="-595313" y="-644525"/>
            <a:ext cx="8216901" cy="6162675"/>
          </a:xfrm>
          <a:ln cap="flat"/>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Slide Image Placeholder 1"/>
          <p:cNvSpPr>
            <a:spLocks noGrp="1" noRot="1" noChangeAspect="1" noTextEdit="1"/>
          </p:cNvSpPr>
          <p:nvPr>
            <p:ph type="sldImg"/>
          </p:nvPr>
        </p:nvSpPr>
        <p:spPr>
          <a:ln/>
        </p:spPr>
      </p:sp>
      <p:sp>
        <p:nvSpPr>
          <p:cNvPr id="495619" name="Notes Placeholder 2"/>
          <p:cNvSpPr>
            <a:spLocks noGrp="1"/>
          </p:cNvSpPr>
          <p:nvPr>
            <p:ph type="body" idx="1"/>
          </p:nvPr>
        </p:nvSpPr>
        <p:spPr>
          <a:noFill/>
          <a:ln/>
        </p:spPr>
        <p:txBody>
          <a:bodyPr/>
          <a:lstStyle/>
          <a:p>
            <a:endParaRPr lang="en-US"/>
          </a:p>
        </p:txBody>
      </p:sp>
      <p:sp>
        <p:nvSpPr>
          <p:cNvPr id="495620" name="Slide Number Placeholder 3"/>
          <p:cNvSpPr>
            <a:spLocks noGrp="1"/>
          </p:cNvSpPr>
          <p:nvPr>
            <p:ph type="sldNum" sz="quarter" idx="5"/>
          </p:nvPr>
        </p:nvSpPr>
        <p:spPr>
          <a:noFill/>
        </p:spPr>
        <p:txBody>
          <a:bodyPr/>
          <a:lstStyle/>
          <a:p>
            <a:fld id="{414083FF-AF8B-44CE-A503-1456125D3374}" type="slidenum">
              <a:rPr lang="en-US" smtClean="0"/>
              <a:pPr/>
              <a:t>138</a:t>
            </a:fld>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Slide Image Placeholder 1"/>
          <p:cNvSpPr>
            <a:spLocks noGrp="1" noRot="1" noChangeAspect="1" noTextEdit="1"/>
          </p:cNvSpPr>
          <p:nvPr>
            <p:ph type="sldImg"/>
          </p:nvPr>
        </p:nvSpPr>
        <p:spPr>
          <a:ln/>
        </p:spPr>
      </p:sp>
      <p:sp>
        <p:nvSpPr>
          <p:cNvPr id="495619" name="Notes Placeholder 2"/>
          <p:cNvSpPr>
            <a:spLocks noGrp="1"/>
          </p:cNvSpPr>
          <p:nvPr>
            <p:ph type="body" idx="1"/>
          </p:nvPr>
        </p:nvSpPr>
        <p:spPr>
          <a:noFill/>
          <a:ln/>
        </p:spPr>
        <p:txBody>
          <a:bodyPr/>
          <a:lstStyle/>
          <a:p>
            <a:endParaRPr lang="en-US"/>
          </a:p>
        </p:txBody>
      </p:sp>
      <p:sp>
        <p:nvSpPr>
          <p:cNvPr id="495620" name="Slide Number Placeholder 3"/>
          <p:cNvSpPr>
            <a:spLocks noGrp="1"/>
          </p:cNvSpPr>
          <p:nvPr>
            <p:ph type="sldNum" sz="quarter" idx="5"/>
          </p:nvPr>
        </p:nvSpPr>
        <p:spPr>
          <a:noFill/>
        </p:spPr>
        <p:txBody>
          <a:bodyPr/>
          <a:lstStyle/>
          <a:p>
            <a:fld id="{414083FF-AF8B-44CE-A503-1456125D3374}" type="slidenum">
              <a:rPr lang="en-US" smtClean="0"/>
              <a:pPr/>
              <a:t>139</a:t>
            </a:fld>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7"/>
          <p:cNvSpPr>
            <a:spLocks noGrp="1" noChangeArrowheads="1"/>
          </p:cNvSpPr>
          <p:nvPr>
            <p:ph type="sldNum" sz="quarter" idx="5"/>
          </p:nvPr>
        </p:nvSpPr>
        <p:spPr>
          <a:noFill/>
        </p:spPr>
        <p:txBody>
          <a:bodyPr/>
          <a:lstStyle/>
          <a:p>
            <a:fld id="{C4CFE56D-A27E-452F-9B53-F82EBA4AA184}" type="slidenum">
              <a:rPr lang="en-US" smtClean="0"/>
              <a:pPr/>
              <a:t>140</a:t>
            </a:fld>
            <a:endParaRPr lang="en-US"/>
          </a:p>
        </p:txBody>
      </p:sp>
      <p:sp>
        <p:nvSpPr>
          <p:cNvPr id="499715" name="Rectangle 2"/>
          <p:cNvSpPr>
            <a:spLocks noGrp="1" noRot="1" noChangeAspect="1" noChangeArrowheads="1" noTextEdit="1"/>
          </p:cNvSpPr>
          <p:nvPr>
            <p:ph type="sldImg"/>
          </p:nvPr>
        </p:nvSpPr>
        <p:spPr>
          <a:ln/>
        </p:spPr>
      </p:sp>
      <p:sp>
        <p:nvSpPr>
          <p:cNvPr id="499716"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14670CE7-CCF2-4E28-8C5E-E43BD724866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EBA8B6F6-0B6C-4BC1-AF6B-A7DC8CBBCB3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B447060E-9E5B-4567-965B-E490B644F49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8D9D42FA-079B-4AC3-8D13-2A2BBFE45A5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FE8A98ED-8EB5-40B9-8683-74AED0E6342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1A4344CD-2256-4795-A6C9-E7134B415FF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79FD3C83-7F95-4FB1-A5BF-0ACBD9C720A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59D72042-24D3-4B49-A41C-90A032DA146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AC19D938-508C-4BF0-B364-E3DC24DCCE0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4749AC0B-8D49-4FCA-89F8-ABA6E70175D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6FDAE262-6FB1-4492-AD53-D780DA1E017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3A516D9A-65E4-4319-BECE-B89085D9580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5B2894EE-0D12-4895-8F2D-3B4508CBB7D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C8247CED-6083-4830-88D3-7E96E28E6AB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b="0">
                <a:solidFill>
                  <a:srgbClr val="FFFF00"/>
                </a:solidFill>
                <a:latin typeface="Arial"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solidFill>
                  <a:schemeClr val="tx1"/>
                </a:solidFill>
                <a:latin typeface="Arial" pitchFamily="34" charset="0"/>
                <a:cs typeface="Arial" pitchFamily="34" charset="0"/>
              </a:defRPr>
            </a:lvl1pPr>
          </a:lstStyle>
          <a:p>
            <a:pPr>
              <a:defRPr/>
            </a:pPr>
            <a:fld id="{A42BBF21-131C-42CB-8594-7EAED4CAEFC8}" type="slidenum">
              <a:rPr lang="en-US" smtClean="0"/>
              <a:pPr>
                <a:defRPr/>
              </a:pPr>
              <a:t>‹#›</a:t>
            </a:fld>
            <a:endParaRPr lang="en-US" dirty="0"/>
          </a:p>
        </p:txBody>
      </p:sp>
      <p:pic>
        <p:nvPicPr>
          <p:cNvPr id="3078" name="Picture 9"/>
          <p:cNvPicPr>
            <a:picLocks noChangeAspect="1" noChangeArrowheads="1"/>
          </p:cNvPicPr>
          <p:nvPr userDrawn="1"/>
        </p:nvPicPr>
        <p:blipFill>
          <a:blip r:embed="rId16"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3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219DFF06-1498-7895-70B2-5A6E46EE97E1}"/>
              </a:ext>
            </a:extLst>
          </p:cNvPr>
          <p:cNvPicPr>
            <a:picLocks noChangeAspect="1" noChangeArrowheads="1"/>
          </p:cNvPicPr>
          <p:nvPr/>
        </p:nvPicPr>
        <p:blipFill>
          <a:blip r:embed="rId2" cstate="print"/>
          <a:srcRect/>
          <a:stretch>
            <a:fillRect/>
          </a:stretch>
        </p:blipFill>
        <p:spPr bwMode="auto">
          <a:xfrm>
            <a:off x="53788" y="273423"/>
            <a:ext cx="9144000" cy="6858000"/>
          </a:xfrm>
          <a:prstGeom prst="rect">
            <a:avLst/>
          </a:prstGeom>
          <a:noFill/>
          <a:ln w="38100" algn="ctr">
            <a:noFill/>
            <a:miter lim="800000"/>
            <a:headEnd/>
            <a:tailEnd/>
          </a:ln>
        </p:spPr>
      </p:pic>
      <p:grpSp>
        <p:nvGrpSpPr>
          <p:cNvPr id="2" name="Group 1">
            <a:extLst>
              <a:ext uri="{FF2B5EF4-FFF2-40B4-BE49-F238E27FC236}">
                <a16:creationId xmlns:a16="http://schemas.microsoft.com/office/drawing/2014/main" id="{EC59B5F9-F603-E733-75B3-78602E449C1A}"/>
              </a:ext>
            </a:extLst>
          </p:cNvPr>
          <p:cNvGrpSpPr/>
          <p:nvPr/>
        </p:nvGrpSpPr>
        <p:grpSpPr>
          <a:xfrm>
            <a:off x="2364824" y="939592"/>
            <a:ext cx="4414352" cy="4978816"/>
            <a:chOff x="3507840" y="776089"/>
            <a:chExt cx="4414352" cy="4978816"/>
          </a:xfrm>
        </p:grpSpPr>
        <p:sp>
          <p:nvSpPr>
            <p:cNvPr id="5" name="TextBox 4"/>
            <p:cNvSpPr txBox="1"/>
            <p:nvPr/>
          </p:nvSpPr>
          <p:spPr bwMode="auto">
            <a:xfrm>
              <a:off x="3815297" y="2548546"/>
              <a:ext cx="3799438"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altLang="en-US" sz="2800" b="1" dirty="0">
                  <a:solidFill>
                    <a:srgbClr val="FFFF00"/>
                  </a:solidFill>
                  <a:latin typeface="Arial" panose="020B0604020202020204" pitchFamily="34" charset="0"/>
                  <a:cs typeface="Arial" panose="020B0604020202020204" pitchFamily="34" charset="0"/>
                </a:rPr>
                <a:t>Concurrent Counting</a:t>
              </a:r>
              <a:endParaRPr lang="en-US" sz="14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144715"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a:t>
              </a:r>
              <a:r>
                <a:rPr lang="en-US" sz="2800" b="1" dirty="0" err="1">
                  <a:solidFill>
                    <a:srgbClr val="FFFF00"/>
                  </a:solidFill>
                  <a:latin typeface="Arial" panose="020B0604020202020204" pitchFamily="34" charset="0"/>
                </a:rPr>
                <a:t>Herlihy</a:t>
              </a:r>
              <a:endParaRPr lang="en-US" sz="2800" b="1" dirty="0">
                <a:solidFill>
                  <a:srgbClr val="FFFF00"/>
                </a:solidFill>
                <a:latin typeface="Arial" panose="020B0604020202020204" pitchFamily="34" charset="0"/>
              </a:endParaRP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302610" y="3459228"/>
              <a:ext cx="2824812" cy="1040285"/>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22</a:t>
              </a:r>
            </a:p>
            <a:p>
              <a:pPr algn="ctr"/>
              <a:r>
                <a:rPr lang="en-US" sz="2800" b="1" dirty="0">
                  <a:solidFill>
                    <a:srgbClr val="FFFF00"/>
                  </a:solidFill>
                  <a:latin typeface="Arial" panose="020B0604020202020204" pitchFamily="34" charset="0"/>
                </a:rPr>
                <a:t>December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40" y="776089"/>
              <a:ext cx="4414352" cy="1471172"/>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txBox="1">
            <a:spLocks noGrp="1"/>
          </p:cNvSpPr>
          <p:nvPr/>
        </p:nvSpPr>
        <p:spPr bwMode="auto">
          <a:xfrm>
            <a:off x="3124200" y="6248400"/>
            <a:ext cx="2895600" cy="457200"/>
          </a:xfrm>
          <a:prstGeom prst="rect">
            <a:avLst/>
          </a:prstGeom>
          <a:noFill/>
          <a:ln>
            <a:miter lim="800000"/>
            <a:headEnd/>
            <a:tailEnd/>
          </a:ln>
        </p:spPr>
        <p:txBody>
          <a:bodyPr/>
          <a:lstStyle/>
          <a:p>
            <a:pPr algn="ctr">
              <a:spcBef>
                <a:spcPct val="0"/>
              </a:spcBef>
              <a:defRPr/>
            </a:pPr>
            <a:r>
              <a:rPr lang="en-US" sz="1400" b="0" dirty="0">
                <a:solidFill>
                  <a:schemeClr val="tx1"/>
                </a:solidFill>
                <a:latin typeface="Arial" pitchFamily="34" charset="0"/>
              </a:rPr>
              <a:t>Art of Multiprocessor Programming</a:t>
            </a:r>
          </a:p>
        </p:txBody>
      </p:sp>
      <p:sp>
        <p:nvSpPr>
          <p:cNvPr id="8" name="Slide Number Placeholder 5"/>
          <p:cNvSpPr txBox="1">
            <a:spLocks noGrp="1"/>
          </p:cNvSpPr>
          <p:nvPr/>
        </p:nvSpPr>
        <p:spPr bwMode="auto">
          <a:xfrm>
            <a:off x="6553200" y="6248400"/>
            <a:ext cx="1905000" cy="457200"/>
          </a:xfrm>
          <a:prstGeom prst="rect">
            <a:avLst/>
          </a:prstGeom>
          <a:noFill/>
          <a:ln>
            <a:miter lim="800000"/>
            <a:headEnd/>
            <a:tailEnd/>
          </a:ln>
        </p:spPr>
        <p:txBody>
          <a:bodyPr/>
          <a:lstStyle/>
          <a:p>
            <a:pPr algn="r">
              <a:spcBef>
                <a:spcPct val="0"/>
              </a:spcBef>
              <a:defRPr/>
            </a:pPr>
            <a:fld id="{4ADF829D-015B-414B-B2A8-A9493A1F97A2}" type="slidenum">
              <a:rPr lang="en-US" sz="1400" b="0">
                <a:solidFill>
                  <a:schemeClr val="tx1"/>
                </a:solidFill>
                <a:latin typeface="Arial" pitchFamily="34" charset="0"/>
              </a:rPr>
              <a:pPr algn="r">
                <a:spcBef>
                  <a:spcPct val="0"/>
                </a:spcBef>
                <a:defRPr/>
              </a:pPr>
              <a:t>2</a:t>
            </a:fld>
            <a:endParaRPr lang="en-US" sz="1400" b="0" dirty="0">
              <a:solidFill>
                <a:schemeClr val="tx1"/>
              </a:solidFill>
              <a:latin typeface="Arial" pitchFamily="34" charset="0"/>
            </a:endParaRPr>
          </a:p>
        </p:txBody>
      </p:sp>
      <p:sp>
        <p:nvSpPr>
          <p:cNvPr id="516100" name="Rectangle 2"/>
          <p:cNvSpPr>
            <a:spLocks noGrp="1" noChangeArrowheads="1"/>
          </p:cNvSpPr>
          <p:nvPr>
            <p:ph type="title" idx="4294967295"/>
          </p:nvPr>
        </p:nvSpPr>
        <p:spPr/>
        <p:txBody>
          <a:bodyPr/>
          <a:lstStyle/>
          <a:p>
            <a:r>
              <a:rPr lang="en-US" dirty="0"/>
              <a:t>A Shared Pool</a:t>
            </a:r>
          </a:p>
        </p:txBody>
      </p:sp>
      <p:sp>
        <p:nvSpPr>
          <p:cNvPr id="516103" name="Rectangle 5"/>
          <p:cNvSpPr>
            <a:spLocks noChangeArrowheads="1"/>
          </p:cNvSpPr>
          <p:nvPr/>
        </p:nvSpPr>
        <p:spPr bwMode="auto">
          <a:xfrm>
            <a:off x="1071563" y="4298950"/>
            <a:ext cx="7153275" cy="1508105"/>
          </a:xfrm>
          <a:prstGeom prst="rect">
            <a:avLst/>
          </a:prstGeom>
          <a:solidFill>
            <a:schemeClr val="tx1"/>
          </a:solidFill>
          <a:ln w="9525">
            <a:noFill/>
            <a:miter lim="800000"/>
            <a:headEnd/>
            <a:tailEnd/>
          </a:ln>
        </p:spPr>
        <p:txBody>
          <a:bodyPr>
            <a:spAutoFit/>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Pool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a:t>
            </a:r>
          </a:p>
        </p:txBody>
      </p:sp>
      <p:sp>
        <p:nvSpPr>
          <p:cNvPr id="2" name="TextBox 1">
            <a:extLst>
              <a:ext uri="{FF2B5EF4-FFF2-40B4-BE49-F238E27FC236}">
                <a16:creationId xmlns:a16="http://schemas.microsoft.com/office/drawing/2014/main" id="{5A6297A7-BD7D-FD43-3375-FC32438D6913}"/>
              </a:ext>
            </a:extLst>
          </p:cNvPr>
          <p:cNvSpPr txBox="1"/>
          <p:nvPr/>
        </p:nvSpPr>
        <p:spPr bwMode="auto">
          <a:xfrm>
            <a:off x="779546" y="2119729"/>
            <a:ext cx="2084225" cy="140961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C000"/>
                </a:solidFill>
                <a:latin typeface="Consolas" panose="020B0609020204030204" pitchFamily="49" charset="0"/>
                <a:cs typeface="Courier New" panose="02070309020205020404" pitchFamily="49" charset="0"/>
              </a:rPr>
              <a:t>Put</a:t>
            </a:r>
          </a:p>
          <a:p>
            <a:pPr lvl="1"/>
            <a:r>
              <a:rPr lang="en-US" sz="2400" b="0" dirty="0">
                <a:solidFill>
                  <a:srgbClr val="FFFF00"/>
                </a:solidFill>
              </a:rPr>
              <a:t>Insert item</a:t>
            </a:r>
          </a:p>
          <a:p>
            <a:pPr lvl="1"/>
            <a:r>
              <a:rPr lang="en-US" sz="2400" b="0" dirty="0">
                <a:solidFill>
                  <a:srgbClr val="FFFF00"/>
                </a:solidFill>
              </a:rPr>
              <a:t>block if full</a:t>
            </a:r>
          </a:p>
        </p:txBody>
      </p:sp>
      <p:sp>
        <p:nvSpPr>
          <p:cNvPr id="3" name="TextBox 3">
            <a:extLst>
              <a:ext uri="{FF2B5EF4-FFF2-40B4-BE49-F238E27FC236}">
                <a16:creationId xmlns:a16="http://schemas.microsoft.com/office/drawing/2014/main" id="{A2738E9E-92DB-D847-65E1-A35229B0F3E4}"/>
              </a:ext>
            </a:extLst>
          </p:cNvPr>
          <p:cNvSpPr txBox="1"/>
          <p:nvPr/>
        </p:nvSpPr>
        <p:spPr bwMode="auto">
          <a:xfrm>
            <a:off x="3981927" y="2118225"/>
            <a:ext cx="3640740" cy="1409617"/>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C000"/>
                </a:solidFill>
                <a:latin typeface="Consolas" panose="020B0609020204030204" pitchFamily="49" charset="0"/>
                <a:cs typeface="Courier New" panose="02070309020205020404" pitchFamily="49" charset="0"/>
              </a:rPr>
              <a:t>Remove</a:t>
            </a:r>
          </a:p>
          <a:p>
            <a:pPr lvl="1"/>
            <a:r>
              <a:rPr lang="en-US" sz="2400" b="0" dirty="0">
                <a:solidFill>
                  <a:srgbClr val="FFFF00"/>
                </a:solidFill>
              </a:rPr>
              <a:t>Remove &amp; return item</a:t>
            </a:r>
          </a:p>
          <a:p>
            <a:pPr lvl="1"/>
            <a:r>
              <a:rPr lang="en-US" sz="2400" b="0" dirty="0">
                <a:solidFill>
                  <a:srgbClr val="FFFF00"/>
                </a:solidFill>
              </a:rPr>
              <a:t>block if empty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3"/>
          <p:cNvSpPr>
            <a:spLocks noGrp="1"/>
          </p:cNvSpPr>
          <p:nvPr>
            <p:ph type="ftr" sz="quarter" idx="10"/>
          </p:nvPr>
        </p:nvSpPr>
        <p:spPr/>
        <p:txBody>
          <a:bodyPr/>
          <a:lstStyle/>
          <a:p>
            <a:pPr>
              <a:defRPr/>
            </a:pPr>
            <a:r>
              <a:rPr lang="en-US"/>
              <a:t>Art of Multiprocessor Programming</a:t>
            </a:r>
          </a:p>
        </p:txBody>
      </p:sp>
      <p:sp>
        <p:nvSpPr>
          <p:cNvPr id="44" name="Slide Number Placeholder 4"/>
          <p:cNvSpPr>
            <a:spLocks noGrp="1"/>
          </p:cNvSpPr>
          <p:nvPr>
            <p:ph type="sldNum" sz="quarter" idx="11"/>
          </p:nvPr>
        </p:nvSpPr>
        <p:spPr/>
        <p:txBody>
          <a:bodyPr/>
          <a:lstStyle/>
          <a:p>
            <a:pPr>
              <a:defRPr/>
            </a:pPr>
            <a:fld id="{4EDF1932-0FA0-45A8-A32F-B0D3165C50C2}" type="slidenum">
              <a:rPr lang="en-US">
                <a:solidFill>
                  <a:srgbClr val="FFFF00"/>
                </a:solidFill>
              </a:rPr>
              <a:pPr>
                <a:defRPr/>
              </a:pPr>
              <a:t>3</a:t>
            </a:fld>
            <a:endParaRPr lang="en-US">
              <a:solidFill>
                <a:srgbClr val="FFFF00"/>
              </a:solidFill>
            </a:endParaRPr>
          </a:p>
        </p:txBody>
      </p:sp>
      <p:sp>
        <p:nvSpPr>
          <p:cNvPr id="6148" name="AutoShape 2"/>
          <p:cNvSpPr>
            <a:spLocks noChangeArrowheads="1"/>
          </p:cNvSpPr>
          <p:nvPr/>
        </p:nvSpPr>
        <p:spPr bwMode="auto">
          <a:xfrm>
            <a:off x="457200" y="4800600"/>
            <a:ext cx="1524000" cy="685800"/>
          </a:xfrm>
          <a:prstGeom prst="cloudCallout">
            <a:avLst>
              <a:gd name="adj1" fmla="val 26458"/>
              <a:gd name="adj2" fmla="val 88426"/>
            </a:avLst>
          </a:prstGeom>
          <a:noFill/>
          <a:ln w="38100">
            <a:solidFill>
              <a:srgbClr val="00B0F0"/>
            </a:solidFill>
            <a:round/>
            <a:headEnd/>
            <a:tailEnd/>
          </a:ln>
        </p:spPr>
        <p:txBody>
          <a:bodyPr anchor="ctr"/>
          <a:lstStyle/>
          <a:p>
            <a:pPr algn="ctr">
              <a:spcBef>
                <a:spcPct val="0"/>
              </a:spcBef>
            </a:pPr>
            <a:r>
              <a:rPr lang="en-US" sz="2800" b="0">
                <a:solidFill>
                  <a:srgbClr val="FFFF00"/>
                </a:solidFill>
                <a:latin typeface="Arial" pitchFamily="34" charset="0"/>
                <a:cs typeface="Arial" pitchFamily="34" charset="0"/>
              </a:rPr>
              <a:t>put</a:t>
            </a:r>
          </a:p>
        </p:txBody>
      </p:sp>
      <p:sp>
        <p:nvSpPr>
          <p:cNvPr id="6149" name="Freeform 3"/>
          <p:cNvSpPr>
            <a:spLocks/>
          </p:cNvSpPr>
          <p:nvPr/>
        </p:nvSpPr>
        <p:spPr bwMode="auto">
          <a:xfrm>
            <a:off x="2971800" y="3429000"/>
            <a:ext cx="3200400" cy="838200"/>
          </a:xfrm>
          <a:custGeom>
            <a:avLst/>
            <a:gdLst>
              <a:gd name="T0" fmla="*/ 0 w 2016"/>
              <a:gd name="T1" fmla="*/ 0 h 528"/>
              <a:gd name="T2" fmla="*/ 2147483647 w 2016"/>
              <a:gd name="T3" fmla="*/ 2147483647 h 528"/>
              <a:gd name="T4" fmla="*/ 2147483647 w 2016"/>
              <a:gd name="T5" fmla="*/ 0 h 528"/>
              <a:gd name="T6" fmla="*/ 0 60000 65536"/>
              <a:gd name="T7" fmla="*/ 0 60000 65536"/>
              <a:gd name="T8" fmla="*/ 0 60000 65536"/>
              <a:gd name="T9" fmla="*/ 0 w 2016"/>
              <a:gd name="T10" fmla="*/ 0 h 528"/>
              <a:gd name="T11" fmla="*/ 2016 w 2016"/>
              <a:gd name="T12" fmla="*/ 528 h 528"/>
            </a:gdLst>
            <a:ahLst/>
            <a:cxnLst>
              <a:cxn ang="T6">
                <a:pos x="T0" y="T1"/>
              </a:cxn>
              <a:cxn ang="T7">
                <a:pos x="T2" y="T3"/>
              </a:cxn>
              <a:cxn ang="T8">
                <a:pos x="T4" y="T5"/>
              </a:cxn>
            </a:cxnLst>
            <a:rect l="T9" t="T10" r="T11" b="T12"/>
            <a:pathLst>
              <a:path w="2016" h="528">
                <a:moveTo>
                  <a:pt x="0" y="0"/>
                </a:moveTo>
                <a:cubicBezTo>
                  <a:pt x="264" y="264"/>
                  <a:pt x="528" y="528"/>
                  <a:pt x="864" y="528"/>
                </a:cubicBezTo>
                <a:cubicBezTo>
                  <a:pt x="1200" y="528"/>
                  <a:pt x="1608" y="264"/>
                  <a:pt x="2016" y="0"/>
                </a:cubicBezTo>
              </a:path>
            </a:pathLst>
          </a:custGeom>
          <a:noFill/>
          <a:ln w="76200">
            <a:solidFill>
              <a:srgbClr val="FF0000"/>
            </a:solidFill>
            <a:round/>
            <a:headEnd/>
            <a:tailEnd type="triangle" w="med" len="med"/>
          </a:ln>
        </p:spPr>
        <p:txBody>
          <a:bodyPr wrap="none" anchor="ctr"/>
          <a:lstStyle/>
          <a:p>
            <a:endParaRPr lang="en-US" dirty="0">
              <a:latin typeface="Courier New" pitchFamily="49" charset="0"/>
            </a:endParaRPr>
          </a:p>
        </p:txBody>
      </p:sp>
      <p:sp>
        <p:nvSpPr>
          <p:cNvPr id="6150" name="Rectangle 4"/>
          <p:cNvSpPr>
            <a:spLocks noGrp="1" noChangeArrowheads="1"/>
          </p:cNvSpPr>
          <p:nvPr>
            <p:ph type="title"/>
          </p:nvPr>
        </p:nvSpPr>
        <p:spPr/>
        <p:txBody>
          <a:bodyPr/>
          <a:lstStyle/>
          <a:p>
            <a:r>
              <a:rPr lang="en-US" sz="4000"/>
              <a:t>Simple Locking Implementation</a:t>
            </a:r>
          </a:p>
        </p:txBody>
      </p:sp>
      <p:grpSp>
        <p:nvGrpSpPr>
          <p:cNvPr id="6151" name="Group 5"/>
          <p:cNvGrpSpPr>
            <a:grpSpLocks/>
          </p:cNvGrpSpPr>
          <p:nvPr/>
        </p:nvGrpSpPr>
        <p:grpSpPr bwMode="auto">
          <a:xfrm>
            <a:off x="1600200" y="2362200"/>
            <a:ext cx="1447800" cy="1295400"/>
            <a:chOff x="1584" y="816"/>
            <a:chExt cx="912" cy="816"/>
          </a:xfrm>
          <a:effectLst>
            <a:glow rad="139700">
              <a:schemeClr val="accent3">
                <a:satMod val="175000"/>
                <a:alpha val="40000"/>
              </a:schemeClr>
            </a:glow>
          </a:effectLst>
        </p:grpSpPr>
        <p:sp>
          <p:nvSpPr>
            <p:cNvPr id="6180" name="Freeform 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81" name="Freeform 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82" name="Freeform 8"/>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83" name="Freeform 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6184" name="Freeform 1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6185" name="Freeform 1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6186" name="Freeform 12"/>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87" name="Freeform 13"/>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88" name="Freeform 14"/>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6152" name="Group 15"/>
          <p:cNvGrpSpPr>
            <a:grpSpLocks/>
          </p:cNvGrpSpPr>
          <p:nvPr/>
        </p:nvGrpSpPr>
        <p:grpSpPr bwMode="auto">
          <a:xfrm flipH="1">
            <a:off x="1676400" y="5105400"/>
            <a:ext cx="1447800" cy="1295400"/>
            <a:chOff x="1584" y="816"/>
            <a:chExt cx="912" cy="816"/>
          </a:xfrm>
          <a:effectLst>
            <a:glow rad="139700">
              <a:schemeClr val="accent3">
                <a:satMod val="175000"/>
                <a:alpha val="40000"/>
              </a:schemeClr>
            </a:glow>
          </a:effectLst>
        </p:grpSpPr>
        <p:sp>
          <p:nvSpPr>
            <p:cNvPr id="6171" name="Freeform 1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2" name="Freeform 1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3" name="Freeform 18"/>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4" name="Freeform 1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Courier New" pitchFamily="49" charset="0"/>
              </a:endParaRPr>
            </a:p>
          </p:txBody>
        </p:sp>
        <p:sp>
          <p:nvSpPr>
            <p:cNvPr id="6175" name="Freeform 2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Courier New" pitchFamily="49" charset="0"/>
              </a:endParaRPr>
            </a:p>
          </p:txBody>
        </p:sp>
        <p:sp>
          <p:nvSpPr>
            <p:cNvPr id="6176" name="Freeform 2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Courier New" pitchFamily="49" charset="0"/>
              </a:endParaRPr>
            </a:p>
          </p:txBody>
        </p:sp>
        <p:sp>
          <p:nvSpPr>
            <p:cNvPr id="6177" name="Freeform 22"/>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8" name="Freeform 23"/>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9" name="Freeform 24"/>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6153" name="Group 25"/>
          <p:cNvGrpSpPr>
            <a:grpSpLocks/>
          </p:cNvGrpSpPr>
          <p:nvPr/>
        </p:nvGrpSpPr>
        <p:grpSpPr bwMode="auto">
          <a:xfrm>
            <a:off x="3886200" y="3276600"/>
            <a:ext cx="906463" cy="1320800"/>
            <a:chOff x="2208" y="1920"/>
            <a:chExt cx="1152" cy="1680"/>
          </a:xfrm>
        </p:grpSpPr>
        <p:sp>
          <p:nvSpPr>
            <p:cNvPr id="6167" name="Oval 26"/>
            <p:cNvSpPr>
              <a:spLocks noChangeArrowheads="1"/>
            </p:cNvSpPr>
            <p:nvPr/>
          </p:nvSpPr>
          <p:spPr bwMode="auto">
            <a:xfrm>
              <a:off x="2208" y="2448"/>
              <a:ext cx="1152" cy="1152"/>
            </a:xfrm>
            <a:prstGeom prst="ellipse">
              <a:avLst/>
            </a:prstGeom>
            <a:solidFill>
              <a:schemeClr val="bg1"/>
            </a:solidFill>
            <a:ln w="9525" algn="ctr">
              <a:solidFill>
                <a:schemeClr val="bg1"/>
              </a:solidFill>
              <a:round/>
              <a:headEnd/>
              <a:tailEnd/>
            </a:ln>
          </p:spPr>
          <p:txBody>
            <a:bodyPr wrap="none" anchor="ctr"/>
            <a:lstStyle/>
            <a:p>
              <a:endParaRPr lang="en-US" dirty="0">
                <a:latin typeface="Courier New" pitchFamily="49" charset="0"/>
              </a:endParaRPr>
            </a:p>
          </p:txBody>
        </p:sp>
        <p:sp>
          <p:nvSpPr>
            <p:cNvPr id="6168" name="Oval 27"/>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Courier New" pitchFamily="49" charset="0"/>
              </a:endParaRPr>
            </a:p>
          </p:txBody>
        </p:sp>
        <p:sp>
          <p:nvSpPr>
            <p:cNvPr id="6169" name="AutoShape 2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urier New" pitchFamily="49" charset="0"/>
              </a:endParaRPr>
            </a:p>
          </p:txBody>
        </p:sp>
        <p:sp>
          <p:nvSpPr>
            <p:cNvPr id="6170" name="AutoShape 2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grpSp>
      <p:sp>
        <p:nvSpPr>
          <p:cNvPr id="6154" name="Rectangle 30"/>
          <p:cNvSpPr>
            <a:spLocks noChangeArrowheads="1"/>
          </p:cNvSpPr>
          <p:nvPr/>
        </p:nvSpPr>
        <p:spPr bwMode="auto">
          <a:xfrm>
            <a:off x="6400800" y="2514600"/>
            <a:ext cx="914400" cy="3657600"/>
          </a:xfrm>
          <a:prstGeom prst="rect">
            <a:avLst/>
          </a:prstGeom>
          <a:solidFill>
            <a:schemeClr val="hlink"/>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6155" name="Line 31"/>
          <p:cNvSpPr>
            <a:spLocks noChangeShapeType="1"/>
          </p:cNvSpPr>
          <p:nvPr/>
        </p:nvSpPr>
        <p:spPr bwMode="auto">
          <a:xfrm>
            <a:off x="6400800" y="3048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6156" name="Line 32"/>
          <p:cNvSpPr>
            <a:spLocks noChangeShapeType="1"/>
          </p:cNvSpPr>
          <p:nvPr/>
        </p:nvSpPr>
        <p:spPr bwMode="auto">
          <a:xfrm>
            <a:off x="6400800" y="35814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6157" name="Line 33"/>
          <p:cNvSpPr>
            <a:spLocks noChangeShapeType="1"/>
          </p:cNvSpPr>
          <p:nvPr/>
        </p:nvSpPr>
        <p:spPr bwMode="auto">
          <a:xfrm>
            <a:off x="6400800" y="40386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6158" name="Line 34"/>
          <p:cNvSpPr>
            <a:spLocks noChangeShapeType="1"/>
          </p:cNvSpPr>
          <p:nvPr/>
        </p:nvSpPr>
        <p:spPr bwMode="auto">
          <a:xfrm>
            <a:off x="6400800" y="5715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grpSp>
        <p:nvGrpSpPr>
          <p:cNvPr id="6159" name="Group 35"/>
          <p:cNvGrpSpPr>
            <a:grpSpLocks/>
          </p:cNvGrpSpPr>
          <p:nvPr/>
        </p:nvGrpSpPr>
        <p:grpSpPr bwMode="auto">
          <a:xfrm>
            <a:off x="6642100" y="2590800"/>
            <a:ext cx="430213" cy="341313"/>
            <a:chOff x="2828" y="3460"/>
            <a:chExt cx="271" cy="215"/>
          </a:xfrm>
        </p:grpSpPr>
        <p:sp>
          <p:nvSpPr>
            <p:cNvPr id="6165" name="Oval 36"/>
            <p:cNvSpPr>
              <a:spLocks noChangeArrowheads="1"/>
            </p:cNvSpPr>
            <p:nvPr/>
          </p:nvSpPr>
          <p:spPr bwMode="auto">
            <a:xfrm>
              <a:off x="2828" y="34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6166" name="Oval 37"/>
            <p:cNvSpPr>
              <a:spLocks noChangeArrowheads="1"/>
            </p:cNvSpPr>
            <p:nvPr/>
          </p:nvSpPr>
          <p:spPr bwMode="auto">
            <a:xfrm>
              <a:off x="2982" y="3498"/>
              <a:ext cx="71" cy="60"/>
            </a:xfrm>
            <a:prstGeom prst="ellipse">
              <a:avLst/>
            </a:prstGeom>
            <a:solidFill>
              <a:srgbClr val="FFFF99"/>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6160" name="Group 38"/>
          <p:cNvGrpSpPr>
            <a:grpSpLocks/>
          </p:cNvGrpSpPr>
          <p:nvPr/>
        </p:nvGrpSpPr>
        <p:grpSpPr bwMode="auto">
          <a:xfrm>
            <a:off x="6656388" y="3124200"/>
            <a:ext cx="430212" cy="341313"/>
            <a:chOff x="2828" y="3460"/>
            <a:chExt cx="271" cy="215"/>
          </a:xfrm>
        </p:grpSpPr>
        <p:sp>
          <p:nvSpPr>
            <p:cNvPr id="6163" name="Oval 39"/>
            <p:cNvSpPr>
              <a:spLocks noChangeArrowheads="1"/>
            </p:cNvSpPr>
            <p:nvPr/>
          </p:nvSpPr>
          <p:spPr bwMode="auto">
            <a:xfrm>
              <a:off x="2828" y="3460"/>
              <a:ext cx="271" cy="215"/>
            </a:xfrm>
            <a:prstGeom prst="ellipse">
              <a:avLst/>
            </a:prstGeom>
            <a:solidFill>
              <a:srgbClr val="FF5050"/>
            </a:solidFill>
            <a:ln w="38100">
              <a:solidFill>
                <a:schemeClr val="tx1"/>
              </a:solidFill>
              <a:round/>
              <a:headEnd/>
              <a:tailEnd/>
            </a:ln>
          </p:spPr>
          <p:txBody>
            <a:bodyPr wrap="none" anchor="ctr"/>
            <a:lstStyle/>
            <a:p>
              <a:endParaRPr lang="en-US" dirty="0">
                <a:latin typeface="Courier New" pitchFamily="49" charset="0"/>
              </a:endParaRPr>
            </a:p>
          </p:txBody>
        </p:sp>
        <p:sp>
          <p:nvSpPr>
            <p:cNvPr id="6164" name="Oval 40"/>
            <p:cNvSpPr>
              <a:spLocks noChangeArrowheads="1"/>
            </p:cNvSpPr>
            <p:nvPr/>
          </p:nvSpPr>
          <p:spPr bwMode="auto">
            <a:xfrm>
              <a:off x="2982" y="3498"/>
              <a:ext cx="71" cy="60"/>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6161" name="Freeform 51"/>
          <p:cNvSpPr>
            <a:spLocks/>
          </p:cNvSpPr>
          <p:nvPr/>
        </p:nvSpPr>
        <p:spPr bwMode="auto">
          <a:xfrm>
            <a:off x="2971800" y="4572000"/>
            <a:ext cx="990600" cy="533400"/>
          </a:xfrm>
          <a:custGeom>
            <a:avLst/>
            <a:gdLst>
              <a:gd name="T0" fmla="*/ 0 w 624"/>
              <a:gd name="T1" fmla="*/ 2147483647 h 336"/>
              <a:gd name="T2" fmla="*/ 2147483647 w 624"/>
              <a:gd name="T3" fmla="*/ 2147483647 h 336"/>
              <a:gd name="T4" fmla="*/ 2147483647 w 624"/>
              <a:gd name="T5" fmla="*/ 0 h 336"/>
              <a:gd name="T6" fmla="*/ 0 60000 65536"/>
              <a:gd name="T7" fmla="*/ 0 60000 65536"/>
              <a:gd name="T8" fmla="*/ 0 60000 65536"/>
              <a:gd name="T9" fmla="*/ 0 w 624"/>
              <a:gd name="T10" fmla="*/ 0 h 336"/>
              <a:gd name="T11" fmla="*/ 624 w 624"/>
              <a:gd name="T12" fmla="*/ 336 h 336"/>
            </a:gdLst>
            <a:ahLst/>
            <a:cxnLst>
              <a:cxn ang="T6">
                <a:pos x="T0" y="T1"/>
              </a:cxn>
              <a:cxn ang="T7">
                <a:pos x="T2" y="T3"/>
              </a:cxn>
              <a:cxn ang="T8">
                <a:pos x="T4" y="T5"/>
              </a:cxn>
            </a:cxnLst>
            <a:rect l="T9" t="T10" r="T11" b="T12"/>
            <a:pathLst>
              <a:path w="624" h="336">
                <a:moveTo>
                  <a:pt x="0" y="336"/>
                </a:moveTo>
                <a:cubicBezTo>
                  <a:pt x="140" y="292"/>
                  <a:pt x="280" y="248"/>
                  <a:pt x="384" y="192"/>
                </a:cubicBezTo>
                <a:cubicBezTo>
                  <a:pt x="488" y="136"/>
                  <a:pt x="556" y="68"/>
                  <a:pt x="624" y="0"/>
                </a:cubicBezTo>
              </a:path>
            </a:pathLst>
          </a:custGeom>
          <a:noFill/>
          <a:ln w="76200">
            <a:solidFill>
              <a:srgbClr val="00B0F0"/>
            </a:solidFill>
            <a:round/>
            <a:headEnd/>
            <a:tailEnd type="triangle" w="med" len="med"/>
          </a:ln>
        </p:spPr>
        <p:txBody>
          <a:bodyPr wrap="none" anchor="ctr"/>
          <a:lstStyle/>
          <a:p>
            <a:endParaRPr lang="en-US" dirty="0">
              <a:latin typeface="Courier New" pitchFamily="49" charset="0"/>
            </a:endParaRPr>
          </a:p>
        </p:txBody>
      </p:sp>
      <p:sp>
        <p:nvSpPr>
          <p:cNvPr id="6162" name="AutoShape 52"/>
          <p:cNvSpPr>
            <a:spLocks noChangeArrowheads="1"/>
          </p:cNvSpPr>
          <p:nvPr/>
        </p:nvSpPr>
        <p:spPr bwMode="auto">
          <a:xfrm>
            <a:off x="3048000" y="1676400"/>
            <a:ext cx="1524000" cy="685800"/>
          </a:xfrm>
          <a:prstGeom prst="cloudCallout">
            <a:avLst>
              <a:gd name="adj1" fmla="val -58542"/>
              <a:gd name="adj2" fmla="val 77315"/>
            </a:avLst>
          </a:prstGeom>
          <a:noFill/>
          <a:ln w="38100">
            <a:solidFill>
              <a:srgbClr val="FF5050"/>
            </a:solidFill>
            <a:round/>
            <a:headEnd/>
            <a:tailEnd/>
          </a:ln>
        </p:spPr>
        <p:txBody>
          <a:bodyPr anchor="ctr"/>
          <a:lstStyle/>
          <a:p>
            <a:pPr algn="ctr">
              <a:spcBef>
                <a:spcPct val="0"/>
              </a:spcBef>
            </a:pPr>
            <a:r>
              <a:rPr lang="en-US" sz="2800" b="0">
                <a:solidFill>
                  <a:srgbClr val="FFFF00"/>
                </a:solidFill>
                <a:latin typeface="Arial" pitchFamily="34" charset="0"/>
                <a:cs typeface="Arial" pitchFamily="34" charset="0"/>
              </a:rPr>
              <a:t>put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0235" name="Group 41"/>
          <p:cNvGrpSpPr>
            <a:grpSpLocks/>
          </p:cNvGrpSpPr>
          <p:nvPr/>
        </p:nvGrpSpPr>
        <p:grpSpPr bwMode="auto">
          <a:xfrm>
            <a:off x="3733800" y="2286000"/>
            <a:ext cx="1228725" cy="1752600"/>
            <a:chOff x="3696" y="960"/>
            <a:chExt cx="309" cy="441"/>
          </a:xfrm>
        </p:grpSpPr>
        <p:sp>
          <p:nvSpPr>
            <p:cNvPr id="520236" name="Freeform 42"/>
            <p:cNvSpPr>
              <a:spLocks/>
            </p:cNvSpPr>
            <p:nvPr/>
          </p:nvSpPr>
          <p:spPr bwMode="auto">
            <a:xfrm>
              <a:off x="3696" y="960"/>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Courier New" pitchFamily="49" charset="0"/>
              </a:endParaRPr>
            </a:p>
          </p:txBody>
        </p:sp>
        <p:sp>
          <p:nvSpPr>
            <p:cNvPr id="520237" name="Freeform 43"/>
            <p:cNvSpPr>
              <a:spLocks/>
            </p:cNvSpPr>
            <p:nvPr/>
          </p:nvSpPr>
          <p:spPr bwMode="auto">
            <a:xfrm>
              <a:off x="3802" y="1105"/>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Courier New" pitchFamily="49" charset="0"/>
              </a:endParaRPr>
            </a:p>
          </p:txBody>
        </p:sp>
        <p:sp>
          <p:nvSpPr>
            <p:cNvPr id="520238" name="Freeform 44"/>
            <p:cNvSpPr>
              <a:spLocks/>
            </p:cNvSpPr>
            <p:nvPr/>
          </p:nvSpPr>
          <p:spPr bwMode="auto">
            <a:xfrm>
              <a:off x="3737" y="998"/>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rgbClr val="FAFD00"/>
              </a:solidFill>
              <a:round/>
              <a:headEnd/>
              <a:tailEnd/>
            </a:ln>
          </p:spPr>
          <p:txBody>
            <a:bodyPr/>
            <a:lstStyle/>
            <a:p>
              <a:endParaRPr lang="en-US" dirty="0">
                <a:latin typeface="Courier New" pitchFamily="49" charset="0"/>
              </a:endParaRPr>
            </a:p>
          </p:txBody>
        </p:sp>
        <p:sp>
          <p:nvSpPr>
            <p:cNvPr id="520239" name="Freeform 45"/>
            <p:cNvSpPr>
              <a:spLocks/>
            </p:cNvSpPr>
            <p:nvPr/>
          </p:nvSpPr>
          <p:spPr bwMode="auto">
            <a:xfrm>
              <a:off x="3816" y="1093"/>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Courier New" pitchFamily="49" charset="0"/>
              </a:endParaRPr>
            </a:p>
          </p:txBody>
        </p:sp>
        <p:sp>
          <p:nvSpPr>
            <p:cNvPr id="520240" name="Freeform 46"/>
            <p:cNvSpPr>
              <a:spLocks/>
            </p:cNvSpPr>
            <p:nvPr/>
          </p:nvSpPr>
          <p:spPr bwMode="auto">
            <a:xfrm>
              <a:off x="3710" y="1045"/>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rgbClr val="EF9100"/>
              </a:solidFill>
              <a:round/>
              <a:headEnd/>
              <a:tailEnd/>
            </a:ln>
          </p:spPr>
          <p:txBody>
            <a:bodyPr/>
            <a:lstStyle/>
            <a:p>
              <a:endParaRPr lang="en-US" dirty="0">
                <a:latin typeface="Courier New" pitchFamily="49" charset="0"/>
              </a:endParaRPr>
            </a:p>
          </p:txBody>
        </p:sp>
        <p:sp>
          <p:nvSpPr>
            <p:cNvPr id="520241" name="Freeform 47"/>
            <p:cNvSpPr>
              <a:spLocks/>
            </p:cNvSpPr>
            <p:nvPr/>
          </p:nvSpPr>
          <p:spPr bwMode="auto">
            <a:xfrm>
              <a:off x="3787" y="1002"/>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rgbClr val="FE9B03"/>
              </a:solidFill>
              <a:round/>
              <a:headEnd/>
              <a:tailEnd/>
            </a:ln>
          </p:spPr>
          <p:txBody>
            <a:bodyPr/>
            <a:lstStyle/>
            <a:p>
              <a:endParaRPr lang="en-US" dirty="0">
                <a:latin typeface="Courier New" pitchFamily="49" charset="0"/>
              </a:endParaRPr>
            </a:p>
          </p:txBody>
        </p:sp>
        <p:sp>
          <p:nvSpPr>
            <p:cNvPr id="520242" name="Freeform 48"/>
            <p:cNvSpPr>
              <a:spLocks/>
            </p:cNvSpPr>
            <p:nvPr/>
          </p:nvSpPr>
          <p:spPr bwMode="auto">
            <a:xfrm>
              <a:off x="3840" y="1255"/>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rgbClr val="FFCC00"/>
              </a:solidFill>
              <a:round/>
              <a:headEnd/>
              <a:tailEnd/>
            </a:ln>
          </p:spPr>
          <p:txBody>
            <a:bodyPr/>
            <a:lstStyle/>
            <a:p>
              <a:endParaRPr lang="en-US" dirty="0">
                <a:latin typeface="Courier New" pitchFamily="49" charset="0"/>
              </a:endParaRPr>
            </a:p>
          </p:txBody>
        </p:sp>
      </p:grpSp>
      <p:grpSp>
        <p:nvGrpSpPr>
          <p:cNvPr id="2" name="Group 25">
            <a:extLst>
              <a:ext uri="{FF2B5EF4-FFF2-40B4-BE49-F238E27FC236}">
                <a16:creationId xmlns:a16="http://schemas.microsoft.com/office/drawing/2014/main" id="{F808604F-F094-DAC8-2C86-9C24CADCEA5E}"/>
              </a:ext>
            </a:extLst>
          </p:cNvPr>
          <p:cNvGrpSpPr>
            <a:grpSpLocks/>
          </p:cNvGrpSpPr>
          <p:nvPr/>
        </p:nvGrpSpPr>
        <p:grpSpPr bwMode="auto">
          <a:xfrm>
            <a:off x="3886200" y="3276600"/>
            <a:ext cx="906463" cy="1320800"/>
            <a:chOff x="2208" y="1920"/>
            <a:chExt cx="1152" cy="1680"/>
          </a:xfrm>
        </p:grpSpPr>
        <p:sp>
          <p:nvSpPr>
            <p:cNvPr id="3" name="Oval 26">
              <a:extLst>
                <a:ext uri="{FF2B5EF4-FFF2-40B4-BE49-F238E27FC236}">
                  <a16:creationId xmlns:a16="http://schemas.microsoft.com/office/drawing/2014/main" id="{86235429-E85C-4608-27BF-2B1FFCD17502}"/>
                </a:ext>
              </a:extLst>
            </p:cNvPr>
            <p:cNvSpPr>
              <a:spLocks noChangeArrowheads="1"/>
            </p:cNvSpPr>
            <p:nvPr/>
          </p:nvSpPr>
          <p:spPr bwMode="auto">
            <a:xfrm>
              <a:off x="2208" y="2448"/>
              <a:ext cx="1152" cy="1152"/>
            </a:xfrm>
            <a:prstGeom prst="ellipse">
              <a:avLst/>
            </a:prstGeom>
            <a:solidFill>
              <a:schemeClr val="bg1"/>
            </a:solidFill>
            <a:ln w="9525" algn="ctr">
              <a:solidFill>
                <a:schemeClr val="bg1"/>
              </a:solidFill>
              <a:round/>
              <a:headEnd/>
              <a:tailEnd/>
            </a:ln>
          </p:spPr>
          <p:txBody>
            <a:bodyPr wrap="none" anchor="ctr"/>
            <a:lstStyle/>
            <a:p>
              <a:endParaRPr lang="en-US" dirty="0">
                <a:latin typeface="Courier New" pitchFamily="49" charset="0"/>
              </a:endParaRPr>
            </a:p>
          </p:txBody>
        </p:sp>
        <p:sp>
          <p:nvSpPr>
            <p:cNvPr id="4" name="Oval 27">
              <a:extLst>
                <a:ext uri="{FF2B5EF4-FFF2-40B4-BE49-F238E27FC236}">
                  <a16:creationId xmlns:a16="http://schemas.microsoft.com/office/drawing/2014/main" id="{EA1B1D07-7AE6-6D01-2EE1-22AF42E8EA31}"/>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Courier New" pitchFamily="49" charset="0"/>
              </a:endParaRPr>
            </a:p>
          </p:txBody>
        </p:sp>
        <p:sp>
          <p:nvSpPr>
            <p:cNvPr id="5" name="AutoShape 28">
              <a:extLst>
                <a:ext uri="{FF2B5EF4-FFF2-40B4-BE49-F238E27FC236}">
                  <a16:creationId xmlns:a16="http://schemas.microsoft.com/office/drawing/2014/main" id="{17CB9D6A-42FF-551F-8BA9-11C5DE4F7D81}"/>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urier New" pitchFamily="49" charset="0"/>
              </a:endParaRPr>
            </a:p>
          </p:txBody>
        </p:sp>
        <p:sp>
          <p:nvSpPr>
            <p:cNvPr id="6" name="AutoShape 29">
              <a:extLst>
                <a:ext uri="{FF2B5EF4-FFF2-40B4-BE49-F238E27FC236}">
                  <a16:creationId xmlns:a16="http://schemas.microsoft.com/office/drawing/2014/main" id="{6C5270F3-D5E9-117F-815A-B6D307AAB232}"/>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grpSp>
      <p:sp>
        <p:nvSpPr>
          <p:cNvPr id="53"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lgn="r">
              <a:spcBef>
                <a:spcPct val="0"/>
              </a:spcBef>
              <a:defRPr/>
            </a:pPr>
            <a:fld id="{7301CE38-FB5E-42EE-BE16-81D90EC98296}" type="slidenum">
              <a:rPr lang="en-US" sz="1400" b="0">
                <a:solidFill>
                  <a:srgbClr val="FFFF00"/>
                </a:solidFill>
                <a:latin typeface="Arial" pitchFamily="34" charset="0"/>
              </a:rPr>
              <a:pPr algn="r">
                <a:spcBef>
                  <a:spcPct val="0"/>
                </a:spcBef>
                <a:defRPr/>
              </a:pPr>
              <a:t>4</a:t>
            </a:fld>
            <a:endParaRPr lang="en-US" sz="1400" b="0" dirty="0">
              <a:solidFill>
                <a:srgbClr val="FFFF00"/>
              </a:solidFill>
              <a:latin typeface="Arial" pitchFamily="34" charset="0"/>
            </a:endParaRPr>
          </a:p>
        </p:txBody>
      </p:sp>
      <p:sp>
        <p:nvSpPr>
          <p:cNvPr id="520196" name="AutoShape 2"/>
          <p:cNvSpPr>
            <a:spLocks noChangeArrowheads="1"/>
          </p:cNvSpPr>
          <p:nvPr/>
        </p:nvSpPr>
        <p:spPr bwMode="auto">
          <a:xfrm>
            <a:off x="457200" y="4800600"/>
            <a:ext cx="1524000" cy="685800"/>
          </a:xfrm>
          <a:prstGeom prst="cloudCallout">
            <a:avLst>
              <a:gd name="adj1" fmla="val 26458"/>
              <a:gd name="adj2" fmla="val 88426"/>
            </a:avLst>
          </a:prstGeom>
          <a:noFill/>
          <a:ln w="38100">
            <a:solidFill>
              <a:schemeClr val="folHlink"/>
            </a:solidFill>
            <a:round/>
            <a:headEnd/>
            <a:tailEnd/>
          </a:ln>
        </p:spPr>
        <p:txBody>
          <a:bodyPr anchor="ctr"/>
          <a:lstStyle/>
          <a:p>
            <a:pPr algn="ctr">
              <a:spcBef>
                <a:spcPct val="0"/>
              </a:spcBef>
            </a:pPr>
            <a:r>
              <a:rPr lang="en-US" sz="2800">
                <a:solidFill>
                  <a:schemeClr val="folHlink"/>
                </a:solidFill>
                <a:latin typeface="Arial" pitchFamily="34" charset="0"/>
                <a:cs typeface="Arial" pitchFamily="34" charset="0"/>
              </a:rPr>
              <a:t>put</a:t>
            </a:r>
          </a:p>
        </p:txBody>
      </p:sp>
      <p:sp>
        <p:nvSpPr>
          <p:cNvPr id="520197" name="Freeform 3"/>
          <p:cNvSpPr>
            <a:spLocks/>
          </p:cNvSpPr>
          <p:nvPr/>
        </p:nvSpPr>
        <p:spPr bwMode="auto">
          <a:xfrm>
            <a:off x="2971800" y="3429000"/>
            <a:ext cx="3200400" cy="838200"/>
          </a:xfrm>
          <a:custGeom>
            <a:avLst/>
            <a:gdLst>
              <a:gd name="T0" fmla="*/ 0 w 2016"/>
              <a:gd name="T1" fmla="*/ 0 h 528"/>
              <a:gd name="T2" fmla="*/ 2147483647 w 2016"/>
              <a:gd name="T3" fmla="*/ 2147483647 h 528"/>
              <a:gd name="T4" fmla="*/ 2147483647 w 2016"/>
              <a:gd name="T5" fmla="*/ 0 h 528"/>
              <a:gd name="T6" fmla="*/ 0 60000 65536"/>
              <a:gd name="T7" fmla="*/ 0 60000 65536"/>
              <a:gd name="T8" fmla="*/ 0 60000 65536"/>
              <a:gd name="T9" fmla="*/ 0 w 2016"/>
              <a:gd name="T10" fmla="*/ 0 h 528"/>
              <a:gd name="T11" fmla="*/ 2016 w 2016"/>
              <a:gd name="T12" fmla="*/ 528 h 528"/>
            </a:gdLst>
            <a:ahLst/>
            <a:cxnLst>
              <a:cxn ang="T6">
                <a:pos x="T0" y="T1"/>
              </a:cxn>
              <a:cxn ang="T7">
                <a:pos x="T2" y="T3"/>
              </a:cxn>
              <a:cxn ang="T8">
                <a:pos x="T4" y="T5"/>
              </a:cxn>
            </a:cxnLst>
            <a:rect l="T9" t="T10" r="T11" b="T12"/>
            <a:pathLst>
              <a:path w="2016" h="528">
                <a:moveTo>
                  <a:pt x="0" y="0"/>
                </a:moveTo>
                <a:cubicBezTo>
                  <a:pt x="264" y="264"/>
                  <a:pt x="528" y="528"/>
                  <a:pt x="864" y="528"/>
                </a:cubicBezTo>
                <a:cubicBezTo>
                  <a:pt x="1200" y="528"/>
                  <a:pt x="1608" y="264"/>
                  <a:pt x="2016" y="0"/>
                </a:cubicBezTo>
              </a:path>
            </a:pathLst>
          </a:custGeom>
          <a:noFill/>
          <a:ln w="76200">
            <a:solidFill>
              <a:schemeClr val="folHlink"/>
            </a:solidFill>
            <a:round/>
            <a:headEnd/>
            <a:tailEnd type="triangle" w="med" len="med"/>
          </a:ln>
        </p:spPr>
        <p:txBody>
          <a:bodyPr wrap="none" anchor="ctr"/>
          <a:lstStyle/>
          <a:p>
            <a:endParaRPr lang="en-US" dirty="0">
              <a:latin typeface="Courier New" pitchFamily="49" charset="0"/>
            </a:endParaRPr>
          </a:p>
        </p:txBody>
      </p:sp>
      <p:sp>
        <p:nvSpPr>
          <p:cNvPr id="520198" name="Rectangle 4"/>
          <p:cNvSpPr>
            <a:spLocks noGrp="1" noChangeArrowheads="1"/>
          </p:cNvSpPr>
          <p:nvPr>
            <p:ph type="title" idx="4294967295"/>
          </p:nvPr>
        </p:nvSpPr>
        <p:spPr/>
        <p:txBody>
          <a:bodyPr/>
          <a:lstStyle/>
          <a:p>
            <a:r>
              <a:rPr lang="en-US" sz="4000"/>
              <a:t>Simple Locking Implementation</a:t>
            </a:r>
          </a:p>
        </p:txBody>
      </p:sp>
      <p:grpSp>
        <p:nvGrpSpPr>
          <p:cNvPr id="520199" name="Group 5"/>
          <p:cNvGrpSpPr>
            <a:grpSpLocks/>
          </p:cNvGrpSpPr>
          <p:nvPr/>
        </p:nvGrpSpPr>
        <p:grpSpPr bwMode="auto">
          <a:xfrm>
            <a:off x="1600200" y="2362200"/>
            <a:ext cx="1447800" cy="1295400"/>
            <a:chOff x="1584" y="816"/>
            <a:chExt cx="912" cy="816"/>
          </a:xfrm>
          <a:effectLst>
            <a:glow rad="139700">
              <a:schemeClr val="accent3">
                <a:satMod val="175000"/>
                <a:alpha val="40000"/>
              </a:schemeClr>
            </a:glow>
          </a:effectLst>
        </p:grpSpPr>
        <p:sp>
          <p:nvSpPr>
            <p:cNvPr id="520200" name="Freeform 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01" name="Freeform 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02" name="Freeform 8"/>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03" name="Freeform 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20204" name="Freeform 1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20205" name="Freeform 1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20206" name="Freeform 12"/>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07" name="Freeform 13"/>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08" name="Freeform 14"/>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520209" name="Group 15"/>
          <p:cNvGrpSpPr>
            <a:grpSpLocks/>
          </p:cNvGrpSpPr>
          <p:nvPr/>
        </p:nvGrpSpPr>
        <p:grpSpPr bwMode="auto">
          <a:xfrm flipH="1">
            <a:off x="1676400" y="5105400"/>
            <a:ext cx="1447800" cy="1295400"/>
            <a:chOff x="1584" y="816"/>
            <a:chExt cx="912" cy="816"/>
          </a:xfrm>
          <a:effectLst>
            <a:glow rad="139700">
              <a:schemeClr val="accent3">
                <a:satMod val="175000"/>
                <a:alpha val="40000"/>
              </a:schemeClr>
            </a:glow>
          </a:effectLst>
        </p:grpSpPr>
        <p:sp>
          <p:nvSpPr>
            <p:cNvPr id="520210" name="Freeform 1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11" name="Freeform 1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12" name="Freeform 18"/>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13" name="Freeform 1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20214" name="Freeform 2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20215" name="Freeform 2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20216" name="Freeform 22"/>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17" name="Freeform 23"/>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0218" name="Freeform 24"/>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520224" name="Rectangle 30"/>
          <p:cNvSpPr>
            <a:spLocks noChangeArrowheads="1"/>
          </p:cNvSpPr>
          <p:nvPr/>
        </p:nvSpPr>
        <p:spPr bwMode="auto">
          <a:xfrm>
            <a:off x="6400800" y="2514600"/>
            <a:ext cx="914400" cy="3657600"/>
          </a:xfrm>
          <a:prstGeom prst="rect">
            <a:avLst/>
          </a:prstGeom>
          <a:solidFill>
            <a:schemeClr val="folHlink"/>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520225" name="Line 31"/>
          <p:cNvSpPr>
            <a:spLocks noChangeShapeType="1"/>
          </p:cNvSpPr>
          <p:nvPr/>
        </p:nvSpPr>
        <p:spPr bwMode="auto">
          <a:xfrm>
            <a:off x="6400800" y="3048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520226" name="Line 32"/>
          <p:cNvSpPr>
            <a:spLocks noChangeShapeType="1"/>
          </p:cNvSpPr>
          <p:nvPr/>
        </p:nvSpPr>
        <p:spPr bwMode="auto">
          <a:xfrm>
            <a:off x="6400800" y="35814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520227" name="Line 33"/>
          <p:cNvSpPr>
            <a:spLocks noChangeShapeType="1"/>
          </p:cNvSpPr>
          <p:nvPr/>
        </p:nvSpPr>
        <p:spPr bwMode="auto">
          <a:xfrm>
            <a:off x="6400800" y="40386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520228" name="Line 34"/>
          <p:cNvSpPr>
            <a:spLocks noChangeShapeType="1"/>
          </p:cNvSpPr>
          <p:nvPr/>
        </p:nvSpPr>
        <p:spPr bwMode="auto">
          <a:xfrm>
            <a:off x="6400800" y="5715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grpSp>
        <p:nvGrpSpPr>
          <p:cNvPr id="520229" name="Group 35"/>
          <p:cNvGrpSpPr>
            <a:grpSpLocks/>
          </p:cNvGrpSpPr>
          <p:nvPr/>
        </p:nvGrpSpPr>
        <p:grpSpPr bwMode="auto">
          <a:xfrm>
            <a:off x="6642100" y="2590800"/>
            <a:ext cx="430213" cy="341313"/>
            <a:chOff x="2828" y="3460"/>
            <a:chExt cx="271" cy="215"/>
          </a:xfrm>
        </p:grpSpPr>
        <p:sp>
          <p:nvSpPr>
            <p:cNvPr id="520230" name="Oval 36"/>
            <p:cNvSpPr>
              <a:spLocks noChangeArrowheads="1"/>
            </p:cNvSpPr>
            <p:nvPr/>
          </p:nvSpPr>
          <p:spPr bwMode="auto">
            <a:xfrm>
              <a:off x="2828" y="3460"/>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Courier New" pitchFamily="49" charset="0"/>
              </a:endParaRPr>
            </a:p>
          </p:txBody>
        </p:sp>
        <p:sp>
          <p:nvSpPr>
            <p:cNvPr id="520231" name="Oval 37"/>
            <p:cNvSpPr>
              <a:spLocks noChangeArrowheads="1"/>
            </p:cNvSpPr>
            <p:nvPr/>
          </p:nvSpPr>
          <p:spPr bwMode="auto">
            <a:xfrm>
              <a:off x="2982" y="3498"/>
              <a:ext cx="71" cy="60"/>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20232" name="Group 38"/>
          <p:cNvGrpSpPr>
            <a:grpSpLocks/>
          </p:cNvGrpSpPr>
          <p:nvPr/>
        </p:nvGrpSpPr>
        <p:grpSpPr bwMode="auto">
          <a:xfrm>
            <a:off x="6656388" y="3124200"/>
            <a:ext cx="430212" cy="341313"/>
            <a:chOff x="2828" y="3460"/>
            <a:chExt cx="271" cy="215"/>
          </a:xfrm>
        </p:grpSpPr>
        <p:sp>
          <p:nvSpPr>
            <p:cNvPr id="520233" name="Oval 39"/>
            <p:cNvSpPr>
              <a:spLocks noChangeArrowheads="1"/>
            </p:cNvSpPr>
            <p:nvPr/>
          </p:nvSpPr>
          <p:spPr bwMode="auto">
            <a:xfrm>
              <a:off x="2828" y="3460"/>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Courier New" pitchFamily="49" charset="0"/>
              </a:endParaRPr>
            </a:p>
          </p:txBody>
        </p:sp>
        <p:sp>
          <p:nvSpPr>
            <p:cNvPr id="520234" name="Oval 40"/>
            <p:cNvSpPr>
              <a:spLocks noChangeArrowheads="1"/>
            </p:cNvSpPr>
            <p:nvPr/>
          </p:nvSpPr>
          <p:spPr bwMode="auto">
            <a:xfrm>
              <a:off x="2982" y="3498"/>
              <a:ext cx="71" cy="60"/>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520243" name="Freeform 49"/>
          <p:cNvSpPr>
            <a:spLocks/>
          </p:cNvSpPr>
          <p:nvPr/>
        </p:nvSpPr>
        <p:spPr bwMode="auto">
          <a:xfrm>
            <a:off x="2971800" y="4572000"/>
            <a:ext cx="990600" cy="533400"/>
          </a:xfrm>
          <a:custGeom>
            <a:avLst/>
            <a:gdLst>
              <a:gd name="T0" fmla="*/ 0 w 624"/>
              <a:gd name="T1" fmla="*/ 2147483647 h 336"/>
              <a:gd name="T2" fmla="*/ 2147483647 w 624"/>
              <a:gd name="T3" fmla="*/ 2147483647 h 336"/>
              <a:gd name="T4" fmla="*/ 2147483647 w 624"/>
              <a:gd name="T5" fmla="*/ 0 h 336"/>
              <a:gd name="T6" fmla="*/ 0 60000 65536"/>
              <a:gd name="T7" fmla="*/ 0 60000 65536"/>
              <a:gd name="T8" fmla="*/ 0 60000 65536"/>
              <a:gd name="T9" fmla="*/ 0 w 624"/>
              <a:gd name="T10" fmla="*/ 0 h 336"/>
              <a:gd name="T11" fmla="*/ 624 w 624"/>
              <a:gd name="T12" fmla="*/ 336 h 336"/>
            </a:gdLst>
            <a:ahLst/>
            <a:cxnLst>
              <a:cxn ang="T6">
                <a:pos x="T0" y="T1"/>
              </a:cxn>
              <a:cxn ang="T7">
                <a:pos x="T2" y="T3"/>
              </a:cxn>
              <a:cxn ang="T8">
                <a:pos x="T4" y="T5"/>
              </a:cxn>
            </a:cxnLst>
            <a:rect l="T9" t="T10" r="T11" b="T12"/>
            <a:pathLst>
              <a:path w="624" h="336">
                <a:moveTo>
                  <a:pt x="0" y="336"/>
                </a:moveTo>
                <a:cubicBezTo>
                  <a:pt x="140" y="292"/>
                  <a:pt x="280" y="248"/>
                  <a:pt x="384" y="192"/>
                </a:cubicBezTo>
                <a:cubicBezTo>
                  <a:pt x="488" y="136"/>
                  <a:pt x="556" y="68"/>
                  <a:pt x="624" y="0"/>
                </a:cubicBezTo>
              </a:path>
            </a:pathLst>
          </a:custGeom>
          <a:noFill/>
          <a:ln w="76200">
            <a:solidFill>
              <a:schemeClr val="folHlink"/>
            </a:solidFill>
            <a:round/>
            <a:headEnd/>
            <a:tailEnd type="triangle" w="med" len="med"/>
          </a:ln>
        </p:spPr>
        <p:txBody>
          <a:bodyPr wrap="none" anchor="ctr"/>
          <a:lstStyle/>
          <a:p>
            <a:endParaRPr lang="en-US" dirty="0">
              <a:latin typeface="Courier New" pitchFamily="49" charset="0"/>
            </a:endParaRPr>
          </a:p>
        </p:txBody>
      </p:sp>
      <p:sp>
        <p:nvSpPr>
          <p:cNvPr id="520244" name="AutoShape 50"/>
          <p:cNvSpPr>
            <a:spLocks noChangeArrowheads="1"/>
          </p:cNvSpPr>
          <p:nvPr/>
        </p:nvSpPr>
        <p:spPr bwMode="auto">
          <a:xfrm>
            <a:off x="3048000" y="1676400"/>
            <a:ext cx="1524000" cy="685800"/>
          </a:xfrm>
          <a:prstGeom prst="cloudCallout">
            <a:avLst>
              <a:gd name="adj1" fmla="val -58542"/>
              <a:gd name="adj2" fmla="val 77315"/>
            </a:avLst>
          </a:prstGeom>
          <a:noFill/>
          <a:ln w="38100">
            <a:solidFill>
              <a:schemeClr val="folHlink"/>
            </a:solidFill>
            <a:round/>
            <a:headEnd/>
            <a:tailEnd/>
          </a:ln>
        </p:spPr>
        <p:txBody>
          <a:bodyPr anchor="ctr"/>
          <a:lstStyle/>
          <a:p>
            <a:pPr algn="ctr">
              <a:spcBef>
                <a:spcPct val="0"/>
              </a:spcBef>
            </a:pPr>
            <a:r>
              <a:rPr lang="en-US" sz="2800">
                <a:solidFill>
                  <a:schemeClr val="folHlink"/>
                </a:solidFill>
                <a:latin typeface="Arial" pitchFamily="34" charset="0"/>
                <a:cs typeface="Arial" pitchFamily="34" charset="0"/>
              </a:rPr>
              <a:t>put</a:t>
            </a:r>
          </a:p>
        </p:txBody>
      </p:sp>
      <p:sp>
        <p:nvSpPr>
          <p:cNvPr id="520245" name="AutoShape 51"/>
          <p:cNvSpPr>
            <a:spLocks noChangeArrowheads="1"/>
          </p:cNvSpPr>
          <p:nvPr/>
        </p:nvSpPr>
        <p:spPr bwMode="auto">
          <a:xfrm>
            <a:off x="4732338" y="5143500"/>
            <a:ext cx="3048000" cy="1295400"/>
          </a:xfrm>
          <a:prstGeom prst="wedgeRoundRectCallout">
            <a:avLst>
              <a:gd name="adj1" fmla="val -49685"/>
              <a:gd name="adj2" fmla="val -108579"/>
              <a:gd name="adj3" fmla="val 16667"/>
            </a:avLst>
          </a:prstGeom>
          <a:solidFill>
            <a:schemeClr val="tx1">
              <a:alpha val="80000"/>
            </a:schemeClr>
          </a:solidFill>
          <a:ln w="38100">
            <a:solidFill>
              <a:srgbClr val="FF0000"/>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Problem: hot-spot contention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a:extLst>
              <a:ext uri="{FF2B5EF4-FFF2-40B4-BE49-F238E27FC236}">
                <a16:creationId xmlns:a16="http://schemas.microsoft.com/office/drawing/2014/main" id="{91A12E1E-E68E-106C-A75C-4FE8AF4FC364}"/>
              </a:ext>
            </a:extLst>
          </p:cNvPr>
          <p:cNvGrpSpPr>
            <a:grpSpLocks/>
          </p:cNvGrpSpPr>
          <p:nvPr/>
        </p:nvGrpSpPr>
        <p:grpSpPr bwMode="auto">
          <a:xfrm>
            <a:off x="3733800" y="2286000"/>
            <a:ext cx="1228725" cy="1752600"/>
            <a:chOff x="3696" y="960"/>
            <a:chExt cx="309" cy="441"/>
          </a:xfrm>
        </p:grpSpPr>
        <p:sp>
          <p:nvSpPr>
            <p:cNvPr id="3" name="Freeform 42">
              <a:extLst>
                <a:ext uri="{FF2B5EF4-FFF2-40B4-BE49-F238E27FC236}">
                  <a16:creationId xmlns:a16="http://schemas.microsoft.com/office/drawing/2014/main" id="{79968B77-7EC7-9177-F992-878D181851A3}"/>
                </a:ext>
              </a:extLst>
            </p:cNvPr>
            <p:cNvSpPr>
              <a:spLocks/>
            </p:cNvSpPr>
            <p:nvPr/>
          </p:nvSpPr>
          <p:spPr bwMode="auto">
            <a:xfrm>
              <a:off x="3696" y="960"/>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Courier New" pitchFamily="49" charset="0"/>
              </a:endParaRPr>
            </a:p>
          </p:txBody>
        </p:sp>
        <p:sp>
          <p:nvSpPr>
            <p:cNvPr id="4" name="Freeform 43">
              <a:extLst>
                <a:ext uri="{FF2B5EF4-FFF2-40B4-BE49-F238E27FC236}">
                  <a16:creationId xmlns:a16="http://schemas.microsoft.com/office/drawing/2014/main" id="{98E50DC5-034B-5A04-A32D-0F5189D0B396}"/>
                </a:ext>
              </a:extLst>
            </p:cNvPr>
            <p:cNvSpPr>
              <a:spLocks/>
            </p:cNvSpPr>
            <p:nvPr/>
          </p:nvSpPr>
          <p:spPr bwMode="auto">
            <a:xfrm>
              <a:off x="3802" y="1105"/>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Courier New" pitchFamily="49" charset="0"/>
              </a:endParaRPr>
            </a:p>
          </p:txBody>
        </p:sp>
        <p:sp>
          <p:nvSpPr>
            <p:cNvPr id="5" name="Freeform 44">
              <a:extLst>
                <a:ext uri="{FF2B5EF4-FFF2-40B4-BE49-F238E27FC236}">
                  <a16:creationId xmlns:a16="http://schemas.microsoft.com/office/drawing/2014/main" id="{17A3D227-5A45-EB98-6547-EA2D31D1BEA9}"/>
                </a:ext>
              </a:extLst>
            </p:cNvPr>
            <p:cNvSpPr>
              <a:spLocks/>
            </p:cNvSpPr>
            <p:nvPr/>
          </p:nvSpPr>
          <p:spPr bwMode="auto">
            <a:xfrm>
              <a:off x="3737" y="998"/>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rgbClr val="FAFD00"/>
              </a:solidFill>
              <a:round/>
              <a:headEnd/>
              <a:tailEnd/>
            </a:ln>
          </p:spPr>
          <p:txBody>
            <a:bodyPr/>
            <a:lstStyle/>
            <a:p>
              <a:endParaRPr lang="en-US" dirty="0">
                <a:latin typeface="Courier New" pitchFamily="49" charset="0"/>
              </a:endParaRPr>
            </a:p>
          </p:txBody>
        </p:sp>
        <p:sp>
          <p:nvSpPr>
            <p:cNvPr id="6" name="Freeform 45">
              <a:extLst>
                <a:ext uri="{FF2B5EF4-FFF2-40B4-BE49-F238E27FC236}">
                  <a16:creationId xmlns:a16="http://schemas.microsoft.com/office/drawing/2014/main" id="{B82AC503-B2B0-58C5-DE2D-B645B654DF9A}"/>
                </a:ext>
              </a:extLst>
            </p:cNvPr>
            <p:cNvSpPr>
              <a:spLocks/>
            </p:cNvSpPr>
            <p:nvPr/>
          </p:nvSpPr>
          <p:spPr bwMode="auto">
            <a:xfrm>
              <a:off x="3816" y="1093"/>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Courier New" pitchFamily="49" charset="0"/>
              </a:endParaRPr>
            </a:p>
          </p:txBody>
        </p:sp>
        <p:sp>
          <p:nvSpPr>
            <p:cNvPr id="7" name="Freeform 46">
              <a:extLst>
                <a:ext uri="{FF2B5EF4-FFF2-40B4-BE49-F238E27FC236}">
                  <a16:creationId xmlns:a16="http://schemas.microsoft.com/office/drawing/2014/main" id="{36224367-EB0D-0338-8992-971D2BF9464A}"/>
                </a:ext>
              </a:extLst>
            </p:cNvPr>
            <p:cNvSpPr>
              <a:spLocks/>
            </p:cNvSpPr>
            <p:nvPr/>
          </p:nvSpPr>
          <p:spPr bwMode="auto">
            <a:xfrm>
              <a:off x="3710" y="1045"/>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rgbClr val="EF9100"/>
              </a:solidFill>
              <a:round/>
              <a:headEnd/>
              <a:tailEnd/>
            </a:ln>
          </p:spPr>
          <p:txBody>
            <a:bodyPr/>
            <a:lstStyle/>
            <a:p>
              <a:endParaRPr lang="en-US" dirty="0">
                <a:latin typeface="Courier New" pitchFamily="49" charset="0"/>
              </a:endParaRPr>
            </a:p>
          </p:txBody>
        </p:sp>
        <p:sp>
          <p:nvSpPr>
            <p:cNvPr id="8" name="Freeform 47">
              <a:extLst>
                <a:ext uri="{FF2B5EF4-FFF2-40B4-BE49-F238E27FC236}">
                  <a16:creationId xmlns:a16="http://schemas.microsoft.com/office/drawing/2014/main" id="{6C3627CB-F886-EEFE-218B-FCA5316EAFF6}"/>
                </a:ext>
              </a:extLst>
            </p:cNvPr>
            <p:cNvSpPr>
              <a:spLocks/>
            </p:cNvSpPr>
            <p:nvPr/>
          </p:nvSpPr>
          <p:spPr bwMode="auto">
            <a:xfrm>
              <a:off x="3787" y="1002"/>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rgbClr val="FE9B03"/>
              </a:solidFill>
              <a:round/>
              <a:headEnd/>
              <a:tailEnd/>
            </a:ln>
          </p:spPr>
          <p:txBody>
            <a:bodyPr/>
            <a:lstStyle/>
            <a:p>
              <a:endParaRPr lang="en-US" dirty="0">
                <a:latin typeface="Courier New" pitchFamily="49" charset="0"/>
              </a:endParaRPr>
            </a:p>
          </p:txBody>
        </p:sp>
        <p:sp>
          <p:nvSpPr>
            <p:cNvPr id="9" name="Freeform 48">
              <a:extLst>
                <a:ext uri="{FF2B5EF4-FFF2-40B4-BE49-F238E27FC236}">
                  <a16:creationId xmlns:a16="http://schemas.microsoft.com/office/drawing/2014/main" id="{B815B72F-97B0-6D8A-8BB2-9F94123FA779}"/>
                </a:ext>
              </a:extLst>
            </p:cNvPr>
            <p:cNvSpPr>
              <a:spLocks/>
            </p:cNvSpPr>
            <p:nvPr/>
          </p:nvSpPr>
          <p:spPr bwMode="auto">
            <a:xfrm>
              <a:off x="3840" y="1255"/>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rgbClr val="FFCC00"/>
              </a:solidFill>
              <a:round/>
              <a:headEnd/>
              <a:tailEnd/>
            </a:ln>
          </p:spPr>
          <p:txBody>
            <a:bodyPr/>
            <a:lstStyle/>
            <a:p>
              <a:endParaRPr lang="en-US" dirty="0">
                <a:latin typeface="Courier New" pitchFamily="49" charset="0"/>
              </a:endParaRPr>
            </a:p>
          </p:txBody>
        </p:sp>
      </p:grpSp>
      <p:grpSp>
        <p:nvGrpSpPr>
          <p:cNvPr id="10" name="Group 25">
            <a:extLst>
              <a:ext uri="{FF2B5EF4-FFF2-40B4-BE49-F238E27FC236}">
                <a16:creationId xmlns:a16="http://schemas.microsoft.com/office/drawing/2014/main" id="{30F69E70-D458-6371-019E-9C025DCE6B68}"/>
              </a:ext>
            </a:extLst>
          </p:cNvPr>
          <p:cNvGrpSpPr>
            <a:grpSpLocks/>
          </p:cNvGrpSpPr>
          <p:nvPr/>
        </p:nvGrpSpPr>
        <p:grpSpPr bwMode="auto">
          <a:xfrm>
            <a:off x="3886200" y="3276600"/>
            <a:ext cx="906463" cy="1320800"/>
            <a:chOff x="2208" y="1920"/>
            <a:chExt cx="1152" cy="1680"/>
          </a:xfrm>
        </p:grpSpPr>
        <p:sp>
          <p:nvSpPr>
            <p:cNvPr id="11" name="Oval 26">
              <a:extLst>
                <a:ext uri="{FF2B5EF4-FFF2-40B4-BE49-F238E27FC236}">
                  <a16:creationId xmlns:a16="http://schemas.microsoft.com/office/drawing/2014/main" id="{7B781791-FF9B-0A8B-C3DD-6D1E7AC61E19}"/>
                </a:ext>
              </a:extLst>
            </p:cNvPr>
            <p:cNvSpPr>
              <a:spLocks noChangeArrowheads="1"/>
            </p:cNvSpPr>
            <p:nvPr/>
          </p:nvSpPr>
          <p:spPr bwMode="auto">
            <a:xfrm>
              <a:off x="2208" y="2448"/>
              <a:ext cx="1152" cy="1152"/>
            </a:xfrm>
            <a:prstGeom prst="ellipse">
              <a:avLst/>
            </a:prstGeom>
            <a:solidFill>
              <a:schemeClr val="bg1"/>
            </a:solidFill>
            <a:ln w="9525" algn="ctr">
              <a:solidFill>
                <a:schemeClr val="bg1"/>
              </a:solidFill>
              <a:round/>
              <a:headEnd/>
              <a:tailEnd/>
            </a:ln>
          </p:spPr>
          <p:txBody>
            <a:bodyPr wrap="none" anchor="ctr"/>
            <a:lstStyle/>
            <a:p>
              <a:endParaRPr lang="en-US" dirty="0">
                <a:latin typeface="Courier New" pitchFamily="49" charset="0"/>
              </a:endParaRPr>
            </a:p>
          </p:txBody>
        </p:sp>
        <p:sp>
          <p:nvSpPr>
            <p:cNvPr id="12" name="Oval 27">
              <a:extLst>
                <a:ext uri="{FF2B5EF4-FFF2-40B4-BE49-F238E27FC236}">
                  <a16:creationId xmlns:a16="http://schemas.microsoft.com/office/drawing/2014/main" id="{CD31AB3E-4DC7-D87A-0C7D-E74A9970969A}"/>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3" name="AutoShape 28">
              <a:extLst>
                <a:ext uri="{FF2B5EF4-FFF2-40B4-BE49-F238E27FC236}">
                  <a16:creationId xmlns:a16="http://schemas.microsoft.com/office/drawing/2014/main" id="{ABB6EAA1-BD0B-D190-46EC-C327331BC04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urier New" pitchFamily="49" charset="0"/>
              </a:endParaRPr>
            </a:p>
          </p:txBody>
        </p:sp>
        <p:sp>
          <p:nvSpPr>
            <p:cNvPr id="14" name="AutoShape 29">
              <a:extLst>
                <a:ext uri="{FF2B5EF4-FFF2-40B4-BE49-F238E27FC236}">
                  <a16:creationId xmlns:a16="http://schemas.microsoft.com/office/drawing/2014/main" id="{CC23720C-ED37-321A-07E6-A7BFB89B4463}"/>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grpSp>
      <p:sp>
        <p:nvSpPr>
          <p:cNvPr id="53"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lgn="r">
              <a:spcBef>
                <a:spcPct val="0"/>
              </a:spcBef>
              <a:defRPr/>
            </a:pPr>
            <a:fld id="{4EF09F22-DBE4-4663-80DE-241BF4010AEF}" type="slidenum">
              <a:rPr lang="en-US" sz="1400" b="0">
                <a:solidFill>
                  <a:schemeClr val="tx1"/>
                </a:solidFill>
                <a:latin typeface="Arial" pitchFamily="34" charset="0"/>
              </a:rPr>
              <a:pPr algn="r">
                <a:spcBef>
                  <a:spcPct val="0"/>
                </a:spcBef>
                <a:defRPr/>
              </a:pPr>
              <a:t>5</a:t>
            </a:fld>
            <a:endParaRPr lang="en-US" sz="1400" b="0" dirty="0">
              <a:solidFill>
                <a:schemeClr val="tx1"/>
              </a:solidFill>
              <a:latin typeface="Arial" pitchFamily="34" charset="0"/>
            </a:endParaRPr>
          </a:p>
        </p:txBody>
      </p:sp>
      <p:sp>
        <p:nvSpPr>
          <p:cNvPr id="522244" name="AutoShape 2"/>
          <p:cNvSpPr>
            <a:spLocks noChangeArrowheads="1"/>
          </p:cNvSpPr>
          <p:nvPr/>
        </p:nvSpPr>
        <p:spPr bwMode="auto">
          <a:xfrm>
            <a:off x="457200" y="4800600"/>
            <a:ext cx="1524000" cy="685800"/>
          </a:xfrm>
          <a:prstGeom prst="cloudCallout">
            <a:avLst>
              <a:gd name="adj1" fmla="val 26458"/>
              <a:gd name="adj2" fmla="val 88426"/>
            </a:avLst>
          </a:prstGeom>
          <a:noFill/>
          <a:ln w="38100">
            <a:solidFill>
              <a:schemeClr val="folHlink"/>
            </a:solidFill>
            <a:round/>
            <a:headEnd/>
            <a:tailEnd/>
          </a:ln>
        </p:spPr>
        <p:txBody>
          <a:bodyPr anchor="ctr"/>
          <a:lstStyle/>
          <a:p>
            <a:pPr algn="ctr">
              <a:spcBef>
                <a:spcPct val="0"/>
              </a:spcBef>
            </a:pPr>
            <a:r>
              <a:rPr lang="en-US" sz="2800">
                <a:solidFill>
                  <a:schemeClr val="folHlink"/>
                </a:solidFill>
                <a:latin typeface="Arial" pitchFamily="34" charset="0"/>
                <a:cs typeface="Arial" pitchFamily="34" charset="0"/>
              </a:rPr>
              <a:t>put</a:t>
            </a:r>
          </a:p>
        </p:txBody>
      </p:sp>
      <p:sp>
        <p:nvSpPr>
          <p:cNvPr id="522245" name="Freeform 3"/>
          <p:cNvSpPr>
            <a:spLocks/>
          </p:cNvSpPr>
          <p:nvPr/>
        </p:nvSpPr>
        <p:spPr bwMode="auto">
          <a:xfrm>
            <a:off x="2971800" y="3429000"/>
            <a:ext cx="3200400" cy="838200"/>
          </a:xfrm>
          <a:custGeom>
            <a:avLst/>
            <a:gdLst>
              <a:gd name="T0" fmla="*/ 0 w 2016"/>
              <a:gd name="T1" fmla="*/ 0 h 528"/>
              <a:gd name="T2" fmla="*/ 2147483647 w 2016"/>
              <a:gd name="T3" fmla="*/ 2147483647 h 528"/>
              <a:gd name="T4" fmla="*/ 2147483647 w 2016"/>
              <a:gd name="T5" fmla="*/ 0 h 528"/>
              <a:gd name="T6" fmla="*/ 0 60000 65536"/>
              <a:gd name="T7" fmla="*/ 0 60000 65536"/>
              <a:gd name="T8" fmla="*/ 0 60000 65536"/>
              <a:gd name="T9" fmla="*/ 0 w 2016"/>
              <a:gd name="T10" fmla="*/ 0 h 528"/>
              <a:gd name="T11" fmla="*/ 2016 w 2016"/>
              <a:gd name="T12" fmla="*/ 528 h 528"/>
            </a:gdLst>
            <a:ahLst/>
            <a:cxnLst>
              <a:cxn ang="T6">
                <a:pos x="T0" y="T1"/>
              </a:cxn>
              <a:cxn ang="T7">
                <a:pos x="T2" y="T3"/>
              </a:cxn>
              <a:cxn ang="T8">
                <a:pos x="T4" y="T5"/>
              </a:cxn>
            </a:cxnLst>
            <a:rect l="T9" t="T10" r="T11" b="T12"/>
            <a:pathLst>
              <a:path w="2016" h="528">
                <a:moveTo>
                  <a:pt x="0" y="0"/>
                </a:moveTo>
                <a:cubicBezTo>
                  <a:pt x="264" y="264"/>
                  <a:pt x="528" y="528"/>
                  <a:pt x="864" y="528"/>
                </a:cubicBezTo>
                <a:cubicBezTo>
                  <a:pt x="1200" y="528"/>
                  <a:pt x="1608" y="264"/>
                  <a:pt x="2016" y="0"/>
                </a:cubicBezTo>
              </a:path>
            </a:pathLst>
          </a:custGeom>
          <a:noFill/>
          <a:ln w="76200">
            <a:solidFill>
              <a:schemeClr val="folHlink"/>
            </a:solidFill>
            <a:round/>
            <a:headEnd/>
            <a:tailEnd type="triangle" w="med" len="med"/>
          </a:ln>
        </p:spPr>
        <p:txBody>
          <a:bodyPr wrap="none" anchor="ctr"/>
          <a:lstStyle/>
          <a:p>
            <a:endParaRPr lang="en-US" dirty="0">
              <a:latin typeface="Courier New" pitchFamily="49" charset="0"/>
            </a:endParaRPr>
          </a:p>
        </p:txBody>
      </p:sp>
      <p:sp>
        <p:nvSpPr>
          <p:cNvPr id="522246" name="Rectangle 4"/>
          <p:cNvSpPr>
            <a:spLocks noGrp="1" noChangeArrowheads="1"/>
          </p:cNvSpPr>
          <p:nvPr>
            <p:ph type="title" idx="4294967295"/>
          </p:nvPr>
        </p:nvSpPr>
        <p:spPr/>
        <p:txBody>
          <a:bodyPr/>
          <a:lstStyle/>
          <a:p>
            <a:r>
              <a:rPr lang="en-US" sz="4000" dirty="0"/>
              <a:t>Simple Locking Implementation</a:t>
            </a:r>
          </a:p>
        </p:txBody>
      </p:sp>
      <p:sp>
        <p:nvSpPr>
          <p:cNvPr id="522272" name="Rectangle 30"/>
          <p:cNvSpPr>
            <a:spLocks noChangeArrowheads="1"/>
          </p:cNvSpPr>
          <p:nvPr/>
        </p:nvSpPr>
        <p:spPr bwMode="auto">
          <a:xfrm>
            <a:off x="6400800" y="2514600"/>
            <a:ext cx="914400" cy="3657600"/>
          </a:xfrm>
          <a:prstGeom prst="rect">
            <a:avLst/>
          </a:prstGeom>
          <a:solidFill>
            <a:schemeClr val="folHlink"/>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522273" name="Line 31"/>
          <p:cNvSpPr>
            <a:spLocks noChangeShapeType="1"/>
          </p:cNvSpPr>
          <p:nvPr/>
        </p:nvSpPr>
        <p:spPr bwMode="auto">
          <a:xfrm>
            <a:off x="6400800" y="3048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522274" name="Line 32"/>
          <p:cNvSpPr>
            <a:spLocks noChangeShapeType="1"/>
          </p:cNvSpPr>
          <p:nvPr/>
        </p:nvSpPr>
        <p:spPr bwMode="auto">
          <a:xfrm>
            <a:off x="6400800" y="35814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522275" name="Line 33"/>
          <p:cNvSpPr>
            <a:spLocks noChangeShapeType="1"/>
          </p:cNvSpPr>
          <p:nvPr/>
        </p:nvSpPr>
        <p:spPr bwMode="auto">
          <a:xfrm>
            <a:off x="6400800" y="40386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522276" name="Line 34"/>
          <p:cNvSpPr>
            <a:spLocks noChangeShapeType="1"/>
          </p:cNvSpPr>
          <p:nvPr/>
        </p:nvSpPr>
        <p:spPr bwMode="auto">
          <a:xfrm>
            <a:off x="6400800" y="5715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grpSp>
        <p:nvGrpSpPr>
          <p:cNvPr id="522277" name="Group 35"/>
          <p:cNvGrpSpPr>
            <a:grpSpLocks/>
          </p:cNvGrpSpPr>
          <p:nvPr/>
        </p:nvGrpSpPr>
        <p:grpSpPr bwMode="auto">
          <a:xfrm>
            <a:off x="6642100" y="2590800"/>
            <a:ext cx="430213" cy="341313"/>
            <a:chOff x="2828" y="3460"/>
            <a:chExt cx="271" cy="215"/>
          </a:xfrm>
        </p:grpSpPr>
        <p:sp>
          <p:nvSpPr>
            <p:cNvPr id="522278" name="Oval 36"/>
            <p:cNvSpPr>
              <a:spLocks noChangeArrowheads="1"/>
            </p:cNvSpPr>
            <p:nvPr/>
          </p:nvSpPr>
          <p:spPr bwMode="auto">
            <a:xfrm>
              <a:off x="2828" y="3460"/>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Courier New" pitchFamily="49" charset="0"/>
              </a:endParaRPr>
            </a:p>
          </p:txBody>
        </p:sp>
        <p:sp>
          <p:nvSpPr>
            <p:cNvPr id="522279" name="Oval 37"/>
            <p:cNvSpPr>
              <a:spLocks noChangeArrowheads="1"/>
            </p:cNvSpPr>
            <p:nvPr/>
          </p:nvSpPr>
          <p:spPr bwMode="auto">
            <a:xfrm>
              <a:off x="2982" y="3498"/>
              <a:ext cx="71" cy="60"/>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22280" name="Group 38"/>
          <p:cNvGrpSpPr>
            <a:grpSpLocks/>
          </p:cNvGrpSpPr>
          <p:nvPr/>
        </p:nvGrpSpPr>
        <p:grpSpPr bwMode="auto">
          <a:xfrm>
            <a:off x="6656388" y="3124200"/>
            <a:ext cx="430212" cy="341313"/>
            <a:chOff x="2828" y="3460"/>
            <a:chExt cx="271" cy="215"/>
          </a:xfrm>
        </p:grpSpPr>
        <p:sp>
          <p:nvSpPr>
            <p:cNvPr id="522281" name="Oval 39"/>
            <p:cNvSpPr>
              <a:spLocks noChangeArrowheads="1"/>
            </p:cNvSpPr>
            <p:nvPr/>
          </p:nvSpPr>
          <p:spPr bwMode="auto">
            <a:xfrm>
              <a:off x="2828" y="3460"/>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Courier New" pitchFamily="49" charset="0"/>
              </a:endParaRPr>
            </a:p>
          </p:txBody>
        </p:sp>
        <p:sp>
          <p:nvSpPr>
            <p:cNvPr id="522282" name="Oval 40"/>
            <p:cNvSpPr>
              <a:spLocks noChangeArrowheads="1"/>
            </p:cNvSpPr>
            <p:nvPr/>
          </p:nvSpPr>
          <p:spPr bwMode="auto">
            <a:xfrm>
              <a:off x="2982" y="3498"/>
              <a:ext cx="71" cy="60"/>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522291" name="Freeform 49"/>
          <p:cNvSpPr>
            <a:spLocks/>
          </p:cNvSpPr>
          <p:nvPr/>
        </p:nvSpPr>
        <p:spPr bwMode="auto">
          <a:xfrm>
            <a:off x="2971800" y="4572000"/>
            <a:ext cx="990600" cy="533400"/>
          </a:xfrm>
          <a:custGeom>
            <a:avLst/>
            <a:gdLst>
              <a:gd name="T0" fmla="*/ 0 w 624"/>
              <a:gd name="T1" fmla="*/ 2147483647 h 336"/>
              <a:gd name="T2" fmla="*/ 2147483647 w 624"/>
              <a:gd name="T3" fmla="*/ 2147483647 h 336"/>
              <a:gd name="T4" fmla="*/ 2147483647 w 624"/>
              <a:gd name="T5" fmla="*/ 0 h 336"/>
              <a:gd name="T6" fmla="*/ 0 60000 65536"/>
              <a:gd name="T7" fmla="*/ 0 60000 65536"/>
              <a:gd name="T8" fmla="*/ 0 60000 65536"/>
              <a:gd name="T9" fmla="*/ 0 w 624"/>
              <a:gd name="T10" fmla="*/ 0 h 336"/>
              <a:gd name="T11" fmla="*/ 624 w 624"/>
              <a:gd name="T12" fmla="*/ 336 h 336"/>
            </a:gdLst>
            <a:ahLst/>
            <a:cxnLst>
              <a:cxn ang="T6">
                <a:pos x="T0" y="T1"/>
              </a:cxn>
              <a:cxn ang="T7">
                <a:pos x="T2" y="T3"/>
              </a:cxn>
              <a:cxn ang="T8">
                <a:pos x="T4" y="T5"/>
              </a:cxn>
            </a:cxnLst>
            <a:rect l="T9" t="T10" r="T11" b="T12"/>
            <a:pathLst>
              <a:path w="624" h="336">
                <a:moveTo>
                  <a:pt x="0" y="336"/>
                </a:moveTo>
                <a:cubicBezTo>
                  <a:pt x="140" y="292"/>
                  <a:pt x="280" y="248"/>
                  <a:pt x="384" y="192"/>
                </a:cubicBezTo>
                <a:cubicBezTo>
                  <a:pt x="488" y="136"/>
                  <a:pt x="556" y="68"/>
                  <a:pt x="624" y="0"/>
                </a:cubicBezTo>
              </a:path>
            </a:pathLst>
          </a:custGeom>
          <a:noFill/>
          <a:ln w="76200">
            <a:solidFill>
              <a:schemeClr val="folHlink"/>
            </a:solidFill>
            <a:round/>
            <a:headEnd/>
            <a:tailEnd type="triangle" w="med" len="med"/>
          </a:ln>
        </p:spPr>
        <p:txBody>
          <a:bodyPr wrap="none" anchor="ctr"/>
          <a:lstStyle/>
          <a:p>
            <a:endParaRPr lang="en-US" dirty="0">
              <a:latin typeface="Courier New" pitchFamily="49" charset="0"/>
            </a:endParaRPr>
          </a:p>
        </p:txBody>
      </p:sp>
      <p:sp>
        <p:nvSpPr>
          <p:cNvPr id="522292" name="AutoShape 50"/>
          <p:cNvSpPr>
            <a:spLocks noChangeArrowheads="1"/>
          </p:cNvSpPr>
          <p:nvPr/>
        </p:nvSpPr>
        <p:spPr bwMode="auto">
          <a:xfrm>
            <a:off x="3048000" y="1676400"/>
            <a:ext cx="1524000" cy="685800"/>
          </a:xfrm>
          <a:prstGeom prst="cloudCallout">
            <a:avLst>
              <a:gd name="adj1" fmla="val -58542"/>
              <a:gd name="adj2" fmla="val 77315"/>
            </a:avLst>
          </a:prstGeom>
          <a:noFill/>
          <a:ln w="38100">
            <a:solidFill>
              <a:schemeClr val="folHlink"/>
            </a:solidFill>
            <a:round/>
            <a:headEnd/>
            <a:tailEnd/>
          </a:ln>
        </p:spPr>
        <p:txBody>
          <a:bodyPr anchor="ctr"/>
          <a:lstStyle/>
          <a:p>
            <a:pPr algn="ctr">
              <a:spcBef>
                <a:spcPct val="0"/>
              </a:spcBef>
            </a:pPr>
            <a:r>
              <a:rPr lang="en-US" sz="2800">
                <a:solidFill>
                  <a:schemeClr val="folHlink"/>
                </a:solidFill>
                <a:latin typeface="Arial" pitchFamily="34" charset="0"/>
                <a:cs typeface="Arial" pitchFamily="34" charset="0"/>
              </a:rPr>
              <a:t>put</a:t>
            </a:r>
          </a:p>
        </p:txBody>
      </p:sp>
      <p:sp>
        <p:nvSpPr>
          <p:cNvPr id="522293" name="AutoShape 51"/>
          <p:cNvSpPr>
            <a:spLocks noChangeArrowheads="1"/>
          </p:cNvSpPr>
          <p:nvPr/>
        </p:nvSpPr>
        <p:spPr bwMode="auto">
          <a:xfrm>
            <a:off x="4732338" y="5143500"/>
            <a:ext cx="3048000" cy="1295400"/>
          </a:xfrm>
          <a:prstGeom prst="wedgeRoundRectCallout">
            <a:avLst>
              <a:gd name="adj1" fmla="val -49685"/>
              <a:gd name="adj2" fmla="val -108579"/>
              <a:gd name="adj3" fmla="val 16667"/>
            </a:avLst>
          </a:prstGeom>
          <a:solidFill>
            <a:schemeClr val="tx1">
              <a:alpha val="85001"/>
            </a:schemeClr>
          </a:solidFill>
          <a:ln w="38100">
            <a:solidFill>
              <a:srgbClr val="FF0000"/>
            </a:solidFill>
            <a:miter lim="800000"/>
            <a:headEnd/>
            <a:tailEnd/>
          </a:ln>
        </p:spPr>
        <p:txBody>
          <a:bodyPr anchor="ctr"/>
          <a:lstStyle/>
          <a:p>
            <a:pPr algn="ctr">
              <a:spcBef>
                <a:spcPct val="0"/>
              </a:spcBef>
            </a:pPr>
            <a:r>
              <a:rPr lang="en-US" sz="2800" b="0">
                <a:solidFill>
                  <a:srgbClr val="FFFF00"/>
                </a:solidFill>
                <a:latin typeface="Arial" pitchFamily="34" charset="0"/>
                <a:cs typeface="Arial" pitchFamily="34" charset="0"/>
              </a:rPr>
              <a:t>Problem: hot-spot contention</a:t>
            </a:r>
          </a:p>
        </p:txBody>
      </p:sp>
      <p:sp>
        <p:nvSpPr>
          <p:cNvPr id="522294" name="AutoShape 50"/>
          <p:cNvSpPr>
            <a:spLocks noChangeArrowheads="1"/>
          </p:cNvSpPr>
          <p:nvPr/>
        </p:nvSpPr>
        <p:spPr bwMode="auto">
          <a:xfrm>
            <a:off x="5334000" y="1676400"/>
            <a:ext cx="3505200" cy="1295400"/>
          </a:xfrm>
          <a:prstGeom prst="wedgeRoundRectCallout">
            <a:avLst>
              <a:gd name="adj1" fmla="val -64856"/>
              <a:gd name="adj2" fmla="val 138727"/>
              <a:gd name="adj3" fmla="val 16667"/>
            </a:avLst>
          </a:prstGeom>
          <a:solidFill>
            <a:schemeClr val="tx1">
              <a:alpha val="85001"/>
            </a:schemeClr>
          </a:solidFill>
          <a:ln w="38100">
            <a:solidFill>
              <a:srgbClr val="FF0000"/>
            </a:solidFill>
            <a:miter lim="800000"/>
            <a:headEnd/>
            <a:tailEnd/>
          </a:ln>
        </p:spPr>
        <p:txBody>
          <a:bodyPr anchor="ctr"/>
          <a:lstStyle/>
          <a:p>
            <a:pPr algn="ctr">
              <a:spcBef>
                <a:spcPct val="0"/>
              </a:spcBef>
            </a:pPr>
            <a:r>
              <a:rPr lang="en-US" sz="2800" b="0">
                <a:solidFill>
                  <a:srgbClr val="FFFF00"/>
                </a:solidFill>
                <a:latin typeface="Arial" pitchFamily="34" charset="0"/>
                <a:cs typeface="Arial" pitchFamily="34" charset="0"/>
              </a:rPr>
              <a:t>Problem: sequential bottleneck</a:t>
            </a:r>
          </a:p>
        </p:txBody>
      </p:sp>
      <p:grpSp>
        <p:nvGrpSpPr>
          <p:cNvPr id="54" name="Group 5">
            <a:extLst>
              <a:ext uri="{FF2B5EF4-FFF2-40B4-BE49-F238E27FC236}">
                <a16:creationId xmlns:a16="http://schemas.microsoft.com/office/drawing/2014/main" id="{3204C3AB-0F04-4C0C-981A-5495034BCBA4}"/>
              </a:ext>
            </a:extLst>
          </p:cNvPr>
          <p:cNvGrpSpPr>
            <a:grpSpLocks/>
          </p:cNvGrpSpPr>
          <p:nvPr/>
        </p:nvGrpSpPr>
        <p:grpSpPr bwMode="auto">
          <a:xfrm>
            <a:off x="1600200" y="2362200"/>
            <a:ext cx="1447800" cy="1295400"/>
            <a:chOff x="1584" y="816"/>
            <a:chExt cx="912" cy="816"/>
          </a:xfrm>
          <a:effectLst>
            <a:glow rad="139700">
              <a:schemeClr val="accent3">
                <a:satMod val="175000"/>
                <a:alpha val="40000"/>
              </a:schemeClr>
            </a:glow>
          </a:effectLst>
        </p:grpSpPr>
        <p:sp>
          <p:nvSpPr>
            <p:cNvPr id="55" name="Freeform 6">
              <a:extLst>
                <a:ext uri="{FF2B5EF4-FFF2-40B4-BE49-F238E27FC236}">
                  <a16:creationId xmlns:a16="http://schemas.microsoft.com/office/drawing/2014/main" id="{FB4966C5-18FB-43DB-98CF-1B7162DB3D3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7">
              <a:extLst>
                <a:ext uri="{FF2B5EF4-FFF2-40B4-BE49-F238E27FC236}">
                  <a16:creationId xmlns:a16="http://schemas.microsoft.com/office/drawing/2014/main" id="{C60B735A-A716-406B-A645-3C4F1C6D9C8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8">
              <a:extLst>
                <a:ext uri="{FF2B5EF4-FFF2-40B4-BE49-F238E27FC236}">
                  <a16:creationId xmlns:a16="http://schemas.microsoft.com/office/drawing/2014/main" id="{C17924BC-DA09-4457-97C2-010CE677D156}"/>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8" name="Freeform 9">
              <a:extLst>
                <a:ext uri="{FF2B5EF4-FFF2-40B4-BE49-F238E27FC236}">
                  <a16:creationId xmlns:a16="http://schemas.microsoft.com/office/drawing/2014/main" id="{72D677BE-99C2-49D9-BAD0-B70FDF606A7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59" name="Freeform 10">
              <a:extLst>
                <a:ext uri="{FF2B5EF4-FFF2-40B4-BE49-F238E27FC236}">
                  <a16:creationId xmlns:a16="http://schemas.microsoft.com/office/drawing/2014/main" id="{7AE0F771-B547-45D7-8C19-09AA486E04A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60" name="Freeform 11">
              <a:extLst>
                <a:ext uri="{FF2B5EF4-FFF2-40B4-BE49-F238E27FC236}">
                  <a16:creationId xmlns:a16="http://schemas.microsoft.com/office/drawing/2014/main" id="{CF0188F8-2E6A-4C09-917C-3EFF9F4FE66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61" name="Freeform 12">
              <a:extLst>
                <a:ext uri="{FF2B5EF4-FFF2-40B4-BE49-F238E27FC236}">
                  <a16:creationId xmlns:a16="http://schemas.microsoft.com/office/drawing/2014/main" id="{B960FAE2-CA56-4335-B8CD-F01477F559A7}"/>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2" name="Freeform 13">
              <a:extLst>
                <a:ext uri="{FF2B5EF4-FFF2-40B4-BE49-F238E27FC236}">
                  <a16:creationId xmlns:a16="http://schemas.microsoft.com/office/drawing/2014/main" id="{A79A3F25-A79D-4C7B-933B-71EDD24B5005}"/>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3" name="Freeform 14">
              <a:extLst>
                <a:ext uri="{FF2B5EF4-FFF2-40B4-BE49-F238E27FC236}">
                  <a16:creationId xmlns:a16="http://schemas.microsoft.com/office/drawing/2014/main" id="{2B560B0C-AE57-4C3F-BAFD-E51E31078016}"/>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64" name="Group 15">
            <a:extLst>
              <a:ext uri="{FF2B5EF4-FFF2-40B4-BE49-F238E27FC236}">
                <a16:creationId xmlns:a16="http://schemas.microsoft.com/office/drawing/2014/main" id="{5CDBB254-956B-4C16-87FC-69B2BEED9CC2}"/>
              </a:ext>
            </a:extLst>
          </p:cNvPr>
          <p:cNvGrpSpPr>
            <a:grpSpLocks/>
          </p:cNvGrpSpPr>
          <p:nvPr/>
        </p:nvGrpSpPr>
        <p:grpSpPr bwMode="auto">
          <a:xfrm flipH="1">
            <a:off x="1676400" y="5105400"/>
            <a:ext cx="1447800" cy="1295400"/>
            <a:chOff x="1584" y="816"/>
            <a:chExt cx="912" cy="816"/>
          </a:xfrm>
          <a:effectLst>
            <a:glow rad="139700">
              <a:schemeClr val="accent3">
                <a:satMod val="175000"/>
                <a:alpha val="40000"/>
              </a:schemeClr>
            </a:glow>
          </a:effectLst>
        </p:grpSpPr>
        <p:sp>
          <p:nvSpPr>
            <p:cNvPr id="65" name="Freeform 16">
              <a:extLst>
                <a:ext uri="{FF2B5EF4-FFF2-40B4-BE49-F238E27FC236}">
                  <a16:creationId xmlns:a16="http://schemas.microsoft.com/office/drawing/2014/main" id="{78192141-F042-4139-8D60-2721C50763F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6" name="Freeform 17">
              <a:extLst>
                <a:ext uri="{FF2B5EF4-FFF2-40B4-BE49-F238E27FC236}">
                  <a16:creationId xmlns:a16="http://schemas.microsoft.com/office/drawing/2014/main" id="{B5BE108F-EFE5-44D3-8CF8-D546F8EE15D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7" name="Freeform 18">
              <a:extLst>
                <a:ext uri="{FF2B5EF4-FFF2-40B4-BE49-F238E27FC236}">
                  <a16:creationId xmlns:a16="http://schemas.microsoft.com/office/drawing/2014/main" id="{59429D6C-E166-474D-B3B3-48D7B8FECEFA}"/>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8" name="Freeform 19">
              <a:extLst>
                <a:ext uri="{FF2B5EF4-FFF2-40B4-BE49-F238E27FC236}">
                  <a16:creationId xmlns:a16="http://schemas.microsoft.com/office/drawing/2014/main" id="{CB006D18-7FF0-49AC-95A6-0AD49F866DA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69" name="Freeform 20">
              <a:extLst>
                <a:ext uri="{FF2B5EF4-FFF2-40B4-BE49-F238E27FC236}">
                  <a16:creationId xmlns:a16="http://schemas.microsoft.com/office/drawing/2014/main" id="{0038584F-F934-49B2-B171-E89729DCF9C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70" name="Freeform 21">
              <a:extLst>
                <a:ext uri="{FF2B5EF4-FFF2-40B4-BE49-F238E27FC236}">
                  <a16:creationId xmlns:a16="http://schemas.microsoft.com/office/drawing/2014/main" id="{0EE61F27-CDA9-41B6-B7D1-CEA37A424EC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71" name="Freeform 22">
              <a:extLst>
                <a:ext uri="{FF2B5EF4-FFF2-40B4-BE49-F238E27FC236}">
                  <a16:creationId xmlns:a16="http://schemas.microsoft.com/office/drawing/2014/main" id="{AFF59AB3-0C11-44D8-B18D-07A33D3717F7}"/>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2" name="Freeform 23">
              <a:extLst>
                <a:ext uri="{FF2B5EF4-FFF2-40B4-BE49-F238E27FC236}">
                  <a16:creationId xmlns:a16="http://schemas.microsoft.com/office/drawing/2014/main" id="{2FA594F4-8A6F-4A75-BFA8-FD966038509A}"/>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3" name="Freeform 24">
              <a:extLst>
                <a:ext uri="{FF2B5EF4-FFF2-40B4-BE49-F238E27FC236}">
                  <a16:creationId xmlns:a16="http://schemas.microsoft.com/office/drawing/2014/main" id="{66C93466-0854-4820-A2DA-D8C14943E553}"/>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a:extLst>
              <a:ext uri="{FF2B5EF4-FFF2-40B4-BE49-F238E27FC236}">
                <a16:creationId xmlns:a16="http://schemas.microsoft.com/office/drawing/2014/main" id="{9E44D3E6-2C68-6331-1247-EFC9056C09A4}"/>
              </a:ext>
            </a:extLst>
          </p:cNvPr>
          <p:cNvGrpSpPr>
            <a:grpSpLocks/>
          </p:cNvGrpSpPr>
          <p:nvPr/>
        </p:nvGrpSpPr>
        <p:grpSpPr bwMode="auto">
          <a:xfrm>
            <a:off x="3733800" y="2286000"/>
            <a:ext cx="1228725" cy="1752600"/>
            <a:chOff x="3696" y="960"/>
            <a:chExt cx="309" cy="441"/>
          </a:xfrm>
        </p:grpSpPr>
        <p:sp>
          <p:nvSpPr>
            <p:cNvPr id="3" name="Freeform 42">
              <a:extLst>
                <a:ext uri="{FF2B5EF4-FFF2-40B4-BE49-F238E27FC236}">
                  <a16:creationId xmlns:a16="http://schemas.microsoft.com/office/drawing/2014/main" id="{D355CE0B-C65A-C714-5C96-832A295F37D5}"/>
                </a:ext>
              </a:extLst>
            </p:cNvPr>
            <p:cNvSpPr>
              <a:spLocks/>
            </p:cNvSpPr>
            <p:nvPr/>
          </p:nvSpPr>
          <p:spPr bwMode="auto">
            <a:xfrm>
              <a:off x="3696" y="960"/>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Courier New" pitchFamily="49" charset="0"/>
              </a:endParaRPr>
            </a:p>
          </p:txBody>
        </p:sp>
        <p:sp>
          <p:nvSpPr>
            <p:cNvPr id="4" name="Freeform 43">
              <a:extLst>
                <a:ext uri="{FF2B5EF4-FFF2-40B4-BE49-F238E27FC236}">
                  <a16:creationId xmlns:a16="http://schemas.microsoft.com/office/drawing/2014/main" id="{4F4628A9-CAE6-CBB3-6966-3CA66BFDC3AB}"/>
                </a:ext>
              </a:extLst>
            </p:cNvPr>
            <p:cNvSpPr>
              <a:spLocks/>
            </p:cNvSpPr>
            <p:nvPr/>
          </p:nvSpPr>
          <p:spPr bwMode="auto">
            <a:xfrm>
              <a:off x="3802" y="1105"/>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Courier New" pitchFamily="49" charset="0"/>
              </a:endParaRPr>
            </a:p>
          </p:txBody>
        </p:sp>
        <p:sp>
          <p:nvSpPr>
            <p:cNvPr id="5" name="Freeform 44">
              <a:extLst>
                <a:ext uri="{FF2B5EF4-FFF2-40B4-BE49-F238E27FC236}">
                  <a16:creationId xmlns:a16="http://schemas.microsoft.com/office/drawing/2014/main" id="{431C8ECA-CD10-00D0-C1AE-1341CFDBD6C1}"/>
                </a:ext>
              </a:extLst>
            </p:cNvPr>
            <p:cNvSpPr>
              <a:spLocks/>
            </p:cNvSpPr>
            <p:nvPr/>
          </p:nvSpPr>
          <p:spPr bwMode="auto">
            <a:xfrm>
              <a:off x="3737" y="998"/>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rgbClr val="FAFD00"/>
              </a:solidFill>
              <a:round/>
              <a:headEnd/>
              <a:tailEnd/>
            </a:ln>
          </p:spPr>
          <p:txBody>
            <a:bodyPr/>
            <a:lstStyle/>
            <a:p>
              <a:endParaRPr lang="en-US" dirty="0">
                <a:latin typeface="Courier New" pitchFamily="49" charset="0"/>
              </a:endParaRPr>
            </a:p>
          </p:txBody>
        </p:sp>
        <p:sp>
          <p:nvSpPr>
            <p:cNvPr id="6" name="Freeform 45">
              <a:extLst>
                <a:ext uri="{FF2B5EF4-FFF2-40B4-BE49-F238E27FC236}">
                  <a16:creationId xmlns:a16="http://schemas.microsoft.com/office/drawing/2014/main" id="{BDBC2EAC-74F8-813B-A53D-8846C090605D}"/>
                </a:ext>
              </a:extLst>
            </p:cNvPr>
            <p:cNvSpPr>
              <a:spLocks/>
            </p:cNvSpPr>
            <p:nvPr/>
          </p:nvSpPr>
          <p:spPr bwMode="auto">
            <a:xfrm>
              <a:off x="3816" y="1093"/>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Courier New" pitchFamily="49" charset="0"/>
              </a:endParaRPr>
            </a:p>
          </p:txBody>
        </p:sp>
        <p:sp>
          <p:nvSpPr>
            <p:cNvPr id="7" name="Freeform 46">
              <a:extLst>
                <a:ext uri="{FF2B5EF4-FFF2-40B4-BE49-F238E27FC236}">
                  <a16:creationId xmlns:a16="http://schemas.microsoft.com/office/drawing/2014/main" id="{51A04F75-4F12-D874-50D0-215928B579F7}"/>
                </a:ext>
              </a:extLst>
            </p:cNvPr>
            <p:cNvSpPr>
              <a:spLocks/>
            </p:cNvSpPr>
            <p:nvPr/>
          </p:nvSpPr>
          <p:spPr bwMode="auto">
            <a:xfrm>
              <a:off x="3710" y="1045"/>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rgbClr val="EF9100"/>
              </a:solidFill>
              <a:round/>
              <a:headEnd/>
              <a:tailEnd/>
            </a:ln>
          </p:spPr>
          <p:txBody>
            <a:bodyPr/>
            <a:lstStyle/>
            <a:p>
              <a:endParaRPr lang="en-US" dirty="0">
                <a:latin typeface="Courier New" pitchFamily="49" charset="0"/>
              </a:endParaRPr>
            </a:p>
          </p:txBody>
        </p:sp>
        <p:sp>
          <p:nvSpPr>
            <p:cNvPr id="8" name="Freeform 47">
              <a:extLst>
                <a:ext uri="{FF2B5EF4-FFF2-40B4-BE49-F238E27FC236}">
                  <a16:creationId xmlns:a16="http://schemas.microsoft.com/office/drawing/2014/main" id="{90AE7D96-A5EC-BEEC-3BBC-33C17F024358}"/>
                </a:ext>
              </a:extLst>
            </p:cNvPr>
            <p:cNvSpPr>
              <a:spLocks/>
            </p:cNvSpPr>
            <p:nvPr/>
          </p:nvSpPr>
          <p:spPr bwMode="auto">
            <a:xfrm>
              <a:off x="3787" y="1002"/>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rgbClr val="FE9B03"/>
              </a:solidFill>
              <a:round/>
              <a:headEnd/>
              <a:tailEnd/>
            </a:ln>
          </p:spPr>
          <p:txBody>
            <a:bodyPr/>
            <a:lstStyle/>
            <a:p>
              <a:endParaRPr lang="en-US" dirty="0">
                <a:latin typeface="Courier New" pitchFamily="49" charset="0"/>
              </a:endParaRPr>
            </a:p>
          </p:txBody>
        </p:sp>
        <p:sp>
          <p:nvSpPr>
            <p:cNvPr id="9" name="Freeform 48">
              <a:extLst>
                <a:ext uri="{FF2B5EF4-FFF2-40B4-BE49-F238E27FC236}">
                  <a16:creationId xmlns:a16="http://schemas.microsoft.com/office/drawing/2014/main" id="{F7927D8E-D923-7F8D-423F-0BD6721DA7E2}"/>
                </a:ext>
              </a:extLst>
            </p:cNvPr>
            <p:cNvSpPr>
              <a:spLocks/>
            </p:cNvSpPr>
            <p:nvPr/>
          </p:nvSpPr>
          <p:spPr bwMode="auto">
            <a:xfrm>
              <a:off x="3840" y="1255"/>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rgbClr val="FFCC00"/>
              </a:solidFill>
              <a:round/>
              <a:headEnd/>
              <a:tailEnd/>
            </a:ln>
          </p:spPr>
          <p:txBody>
            <a:bodyPr/>
            <a:lstStyle/>
            <a:p>
              <a:endParaRPr lang="en-US" dirty="0">
                <a:latin typeface="Courier New" pitchFamily="49" charset="0"/>
              </a:endParaRPr>
            </a:p>
          </p:txBody>
        </p:sp>
      </p:grpSp>
      <p:grpSp>
        <p:nvGrpSpPr>
          <p:cNvPr id="10" name="Group 25">
            <a:extLst>
              <a:ext uri="{FF2B5EF4-FFF2-40B4-BE49-F238E27FC236}">
                <a16:creationId xmlns:a16="http://schemas.microsoft.com/office/drawing/2014/main" id="{5C52FB35-905D-7289-70EB-00D43EE8A2BC}"/>
              </a:ext>
            </a:extLst>
          </p:cNvPr>
          <p:cNvGrpSpPr>
            <a:grpSpLocks/>
          </p:cNvGrpSpPr>
          <p:nvPr/>
        </p:nvGrpSpPr>
        <p:grpSpPr bwMode="auto">
          <a:xfrm>
            <a:off x="3886200" y="3276600"/>
            <a:ext cx="906463" cy="1320800"/>
            <a:chOff x="2208" y="1920"/>
            <a:chExt cx="1152" cy="1680"/>
          </a:xfrm>
        </p:grpSpPr>
        <p:sp>
          <p:nvSpPr>
            <p:cNvPr id="11" name="Oval 26">
              <a:extLst>
                <a:ext uri="{FF2B5EF4-FFF2-40B4-BE49-F238E27FC236}">
                  <a16:creationId xmlns:a16="http://schemas.microsoft.com/office/drawing/2014/main" id="{893FD8CB-E4EF-B899-7B11-092D4DC061FB}"/>
                </a:ext>
              </a:extLst>
            </p:cNvPr>
            <p:cNvSpPr>
              <a:spLocks noChangeArrowheads="1"/>
            </p:cNvSpPr>
            <p:nvPr/>
          </p:nvSpPr>
          <p:spPr bwMode="auto">
            <a:xfrm>
              <a:off x="2208" y="2448"/>
              <a:ext cx="1152" cy="1152"/>
            </a:xfrm>
            <a:prstGeom prst="ellipse">
              <a:avLst/>
            </a:prstGeom>
            <a:solidFill>
              <a:schemeClr val="bg1"/>
            </a:solidFill>
            <a:ln w="9525" algn="ctr">
              <a:solidFill>
                <a:schemeClr val="bg1"/>
              </a:solidFill>
              <a:round/>
              <a:headEnd/>
              <a:tailEnd/>
            </a:ln>
          </p:spPr>
          <p:txBody>
            <a:bodyPr wrap="none" anchor="ctr"/>
            <a:lstStyle/>
            <a:p>
              <a:endParaRPr lang="en-US" dirty="0">
                <a:latin typeface="Courier New" pitchFamily="49" charset="0"/>
              </a:endParaRPr>
            </a:p>
          </p:txBody>
        </p:sp>
        <p:sp>
          <p:nvSpPr>
            <p:cNvPr id="12" name="Oval 27">
              <a:extLst>
                <a:ext uri="{FF2B5EF4-FFF2-40B4-BE49-F238E27FC236}">
                  <a16:creationId xmlns:a16="http://schemas.microsoft.com/office/drawing/2014/main" id="{D1A15C8F-84CE-A9D3-CFA1-AD6C1E78FC43}"/>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3" name="AutoShape 28">
              <a:extLst>
                <a:ext uri="{FF2B5EF4-FFF2-40B4-BE49-F238E27FC236}">
                  <a16:creationId xmlns:a16="http://schemas.microsoft.com/office/drawing/2014/main" id="{F66106D0-2507-562A-321A-FF1A1D804BC9}"/>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urier New" pitchFamily="49" charset="0"/>
              </a:endParaRPr>
            </a:p>
          </p:txBody>
        </p:sp>
        <p:sp>
          <p:nvSpPr>
            <p:cNvPr id="14" name="AutoShape 29">
              <a:extLst>
                <a:ext uri="{FF2B5EF4-FFF2-40B4-BE49-F238E27FC236}">
                  <a16:creationId xmlns:a16="http://schemas.microsoft.com/office/drawing/2014/main" id="{87A9C731-3778-7853-64D0-AD7231408C7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grpSp>
      <p:sp>
        <p:nvSpPr>
          <p:cNvPr id="52" name="Footer Placeholder 3"/>
          <p:cNvSpPr txBox="1">
            <a:spLocks noGrp="1"/>
          </p:cNvSpPr>
          <p:nvPr/>
        </p:nvSpPr>
        <p:spPr bwMode="auto">
          <a:xfrm>
            <a:off x="3124200" y="6248400"/>
            <a:ext cx="2895600" cy="457200"/>
          </a:xfrm>
          <a:prstGeom prst="rect">
            <a:avLst/>
          </a:prstGeom>
          <a:noFill/>
          <a:ln>
            <a:miter lim="800000"/>
            <a:headEnd/>
            <a:tailEnd/>
          </a:ln>
        </p:spPr>
        <p:txBody>
          <a:bodyPr/>
          <a:lstStyle/>
          <a:p>
            <a:pPr algn="ctr">
              <a:spcBef>
                <a:spcPct val="0"/>
              </a:spcBef>
              <a:defRPr/>
            </a:pPr>
            <a:r>
              <a:rPr lang="en-US" sz="1400" b="0">
                <a:solidFill>
                  <a:schemeClr val="tx1"/>
                </a:solidFill>
                <a:latin typeface="Arial" pitchFamily="34" charset="0"/>
                <a:cs typeface="Arial" pitchFamily="34" charset="0"/>
              </a:rPr>
              <a:t>Art of Multiprocessor Programming</a:t>
            </a:r>
          </a:p>
        </p:txBody>
      </p:sp>
      <p:sp>
        <p:nvSpPr>
          <p:cNvPr id="53"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lgn="r">
              <a:spcBef>
                <a:spcPct val="0"/>
              </a:spcBef>
              <a:defRPr/>
            </a:pPr>
            <a:fld id="{303B91F0-073E-443A-9B1F-027E79D8DB20}" type="slidenum">
              <a:rPr lang="en-US" sz="1400" b="0">
                <a:solidFill>
                  <a:schemeClr val="tx1"/>
                </a:solidFill>
                <a:latin typeface="Arial" pitchFamily="34" charset="0"/>
                <a:cs typeface="Arial" pitchFamily="34" charset="0"/>
              </a:rPr>
              <a:pPr algn="r">
                <a:spcBef>
                  <a:spcPct val="0"/>
                </a:spcBef>
                <a:defRPr/>
              </a:pPr>
              <a:t>6</a:t>
            </a:fld>
            <a:endParaRPr lang="en-US" sz="1400" b="0">
              <a:solidFill>
                <a:schemeClr val="tx1"/>
              </a:solidFill>
              <a:latin typeface="Arial" pitchFamily="34" charset="0"/>
              <a:cs typeface="Arial" pitchFamily="34" charset="0"/>
            </a:endParaRPr>
          </a:p>
        </p:txBody>
      </p:sp>
      <p:sp>
        <p:nvSpPr>
          <p:cNvPr id="526340" name="AutoShape 2"/>
          <p:cNvSpPr>
            <a:spLocks noChangeArrowheads="1"/>
          </p:cNvSpPr>
          <p:nvPr/>
        </p:nvSpPr>
        <p:spPr bwMode="auto">
          <a:xfrm>
            <a:off x="457200" y="4800600"/>
            <a:ext cx="1524000" cy="685800"/>
          </a:xfrm>
          <a:prstGeom prst="cloudCallout">
            <a:avLst>
              <a:gd name="adj1" fmla="val 26458"/>
              <a:gd name="adj2" fmla="val 88426"/>
            </a:avLst>
          </a:prstGeom>
          <a:noFill/>
          <a:ln w="38100">
            <a:solidFill>
              <a:schemeClr val="folHlink"/>
            </a:solidFill>
            <a:round/>
            <a:headEnd/>
            <a:tailEnd/>
          </a:ln>
        </p:spPr>
        <p:txBody>
          <a:bodyPr anchor="ctr"/>
          <a:lstStyle/>
          <a:p>
            <a:pPr algn="ctr">
              <a:spcBef>
                <a:spcPct val="0"/>
              </a:spcBef>
            </a:pPr>
            <a:r>
              <a:rPr lang="en-US" sz="2800">
                <a:solidFill>
                  <a:schemeClr val="folHlink"/>
                </a:solidFill>
                <a:latin typeface="Arial" pitchFamily="34" charset="0"/>
                <a:cs typeface="Arial" pitchFamily="34" charset="0"/>
              </a:rPr>
              <a:t>put</a:t>
            </a:r>
          </a:p>
        </p:txBody>
      </p:sp>
      <p:sp>
        <p:nvSpPr>
          <p:cNvPr id="526341" name="Freeform 3"/>
          <p:cNvSpPr>
            <a:spLocks/>
          </p:cNvSpPr>
          <p:nvPr/>
        </p:nvSpPr>
        <p:spPr bwMode="auto">
          <a:xfrm>
            <a:off x="2971800" y="3429000"/>
            <a:ext cx="3200400" cy="838200"/>
          </a:xfrm>
          <a:custGeom>
            <a:avLst/>
            <a:gdLst>
              <a:gd name="T0" fmla="*/ 0 w 2016"/>
              <a:gd name="T1" fmla="*/ 0 h 528"/>
              <a:gd name="T2" fmla="*/ 2147483647 w 2016"/>
              <a:gd name="T3" fmla="*/ 2147483647 h 528"/>
              <a:gd name="T4" fmla="*/ 2147483647 w 2016"/>
              <a:gd name="T5" fmla="*/ 0 h 528"/>
              <a:gd name="T6" fmla="*/ 0 60000 65536"/>
              <a:gd name="T7" fmla="*/ 0 60000 65536"/>
              <a:gd name="T8" fmla="*/ 0 60000 65536"/>
              <a:gd name="T9" fmla="*/ 0 w 2016"/>
              <a:gd name="T10" fmla="*/ 0 h 528"/>
              <a:gd name="T11" fmla="*/ 2016 w 2016"/>
              <a:gd name="T12" fmla="*/ 528 h 528"/>
            </a:gdLst>
            <a:ahLst/>
            <a:cxnLst>
              <a:cxn ang="T6">
                <a:pos x="T0" y="T1"/>
              </a:cxn>
              <a:cxn ang="T7">
                <a:pos x="T2" y="T3"/>
              </a:cxn>
              <a:cxn ang="T8">
                <a:pos x="T4" y="T5"/>
              </a:cxn>
            </a:cxnLst>
            <a:rect l="T9" t="T10" r="T11" b="T12"/>
            <a:pathLst>
              <a:path w="2016" h="528">
                <a:moveTo>
                  <a:pt x="0" y="0"/>
                </a:moveTo>
                <a:cubicBezTo>
                  <a:pt x="264" y="264"/>
                  <a:pt x="528" y="528"/>
                  <a:pt x="864" y="528"/>
                </a:cubicBezTo>
                <a:cubicBezTo>
                  <a:pt x="1200" y="528"/>
                  <a:pt x="1608" y="264"/>
                  <a:pt x="2016" y="0"/>
                </a:cubicBezTo>
              </a:path>
            </a:pathLst>
          </a:cu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526342" name="Rectangle 4"/>
          <p:cNvSpPr>
            <a:spLocks noGrp="1" noChangeArrowheads="1"/>
          </p:cNvSpPr>
          <p:nvPr>
            <p:ph type="title" idx="4294967295"/>
          </p:nvPr>
        </p:nvSpPr>
        <p:spPr/>
        <p:txBody>
          <a:bodyPr/>
          <a:lstStyle/>
          <a:p>
            <a:r>
              <a:rPr lang="en-US" sz="4000"/>
              <a:t>Simple Locking Implementation</a:t>
            </a:r>
          </a:p>
        </p:txBody>
      </p:sp>
      <p:sp>
        <p:nvSpPr>
          <p:cNvPr id="526368" name="Rectangle 30"/>
          <p:cNvSpPr>
            <a:spLocks noChangeArrowheads="1"/>
          </p:cNvSpPr>
          <p:nvPr/>
        </p:nvSpPr>
        <p:spPr bwMode="auto">
          <a:xfrm>
            <a:off x="6400800" y="2514600"/>
            <a:ext cx="914400" cy="3657600"/>
          </a:xfrm>
          <a:prstGeom prst="rect">
            <a:avLst/>
          </a:prstGeom>
          <a:solidFill>
            <a:schemeClr val="folHlink"/>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526369" name="Line 31"/>
          <p:cNvSpPr>
            <a:spLocks noChangeShapeType="1"/>
          </p:cNvSpPr>
          <p:nvPr/>
        </p:nvSpPr>
        <p:spPr bwMode="auto">
          <a:xfrm>
            <a:off x="6400800" y="30480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6370" name="Line 32"/>
          <p:cNvSpPr>
            <a:spLocks noChangeShapeType="1"/>
          </p:cNvSpPr>
          <p:nvPr/>
        </p:nvSpPr>
        <p:spPr bwMode="auto">
          <a:xfrm>
            <a:off x="6400800" y="35814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6371" name="Line 33"/>
          <p:cNvSpPr>
            <a:spLocks noChangeShapeType="1"/>
          </p:cNvSpPr>
          <p:nvPr/>
        </p:nvSpPr>
        <p:spPr bwMode="auto">
          <a:xfrm>
            <a:off x="6400800" y="40386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6372" name="Line 34"/>
          <p:cNvSpPr>
            <a:spLocks noChangeShapeType="1"/>
          </p:cNvSpPr>
          <p:nvPr/>
        </p:nvSpPr>
        <p:spPr bwMode="auto">
          <a:xfrm>
            <a:off x="6400800" y="57150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526373" name="Group 35"/>
          <p:cNvGrpSpPr>
            <a:grpSpLocks/>
          </p:cNvGrpSpPr>
          <p:nvPr/>
        </p:nvGrpSpPr>
        <p:grpSpPr bwMode="auto">
          <a:xfrm>
            <a:off x="6642100" y="2590800"/>
            <a:ext cx="430213" cy="341313"/>
            <a:chOff x="2828" y="3460"/>
            <a:chExt cx="271" cy="215"/>
          </a:xfrm>
        </p:grpSpPr>
        <p:sp>
          <p:nvSpPr>
            <p:cNvPr id="526374" name="Oval 36"/>
            <p:cNvSpPr>
              <a:spLocks noChangeArrowheads="1"/>
            </p:cNvSpPr>
            <p:nvPr/>
          </p:nvSpPr>
          <p:spPr bwMode="auto">
            <a:xfrm>
              <a:off x="2828" y="3460"/>
              <a:ext cx="271" cy="215"/>
            </a:xfrm>
            <a:prstGeom prst="ellipse">
              <a:avLst/>
            </a:prstGeom>
            <a:solidFill>
              <a:schemeClr val="bg2"/>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6375" name="Oval 37"/>
            <p:cNvSpPr>
              <a:spLocks noChangeArrowheads="1"/>
            </p:cNvSpPr>
            <p:nvPr/>
          </p:nvSpPr>
          <p:spPr bwMode="auto">
            <a:xfrm>
              <a:off x="2982" y="3498"/>
              <a:ext cx="71" cy="60"/>
            </a:xfrm>
            <a:prstGeom prst="ellipse">
              <a:avLst/>
            </a:prstGeom>
            <a:solidFill>
              <a:schemeClr val="folHlink"/>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26376" name="Group 38"/>
          <p:cNvGrpSpPr>
            <a:grpSpLocks/>
          </p:cNvGrpSpPr>
          <p:nvPr/>
        </p:nvGrpSpPr>
        <p:grpSpPr bwMode="auto">
          <a:xfrm>
            <a:off x="6656388" y="3124200"/>
            <a:ext cx="430212" cy="341313"/>
            <a:chOff x="2828" y="3460"/>
            <a:chExt cx="271" cy="215"/>
          </a:xfrm>
        </p:grpSpPr>
        <p:sp>
          <p:nvSpPr>
            <p:cNvPr id="526377" name="Oval 39"/>
            <p:cNvSpPr>
              <a:spLocks noChangeArrowheads="1"/>
            </p:cNvSpPr>
            <p:nvPr/>
          </p:nvSpPr>
          <p:spPr bwMode="auto">
            <a:xfrm>
              <a:off x="2828" y="3460"/>
              <a:ext cx="271" cy="215"/>
            </a:xfrm>
            <a:prstGeom prst="ellipse">
              <a:avLst/>
            </a:prstGeom>
            <a:solidFill>
              <a:schemeClr val="bg2"/>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6378" name="Oval 40"/>
            <p:cNvSpPr>
              <a:spLocks noChangeArrowheads="1"/>
            </p:cNvSpPr>
            <p:nvPr/>
          </p:nvSpPr>
          <p:spPr bwMode="auto">
            <a:xfrm>
              <a:off x="2982" y="3498"/>
              <a:ext cx="71" cy="60"/>
            </a:xfrm>
            <a:prstGeom prst="ellipse">
              <a:avLst/>
            </a:prstGeom>
            <a:solidFill>
              <a:schemeClr val="folHlink"/>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526387" name="Freeform 49"/>
          <p:cNvSpPr>
            <a:spLocks/>
          </p:cNvSpPr>
          <p:nvPr/>
        </p:nvSpPr>
        <p:spPr bwMode="auto">
          <a:xfrm>
            <a:off x="2971800" y="4572000"/>
            <a:ext cx="990600" cy="533400"/>
          </a:xfrm>
          <a:custGeom>
            <a:avLst/>
            <a:gdLst>
              <a:gd name="T0" fmla="*/ 0 w 624"/>
              <a:gd name="T1" fmla="*/ 2147483647 h 336"/>
              <a:gd name="T2" fmla="*/ 2147483647 w 624"/>
              <a:gd name="T3" fmla="*/ 2147483647 h 336"/>
              <a:gd name="T4" fmla="*/ 2147483647 w 624"/>
              <a:gd name="T5" fmla="*/ 0 h 336"/>
              <a:gd name="T6" fmla="*/ 0 60000 65536"/>
              <a:gd name="T7" fmla="*/ 0 60000 65536"/>
              <a:gd name="T8" fmla="*/ 0 60000 65536"/>
              <a:gd name="T9" fmla="*/ 0 w 624"/>
              <a:gd name="T10" fmla="*/ 0 h 336"/>
              <a:gd name="T11" fmla="*/ 624 w 624"/>
              <a:gd name="T12" fmla="*/ 336 h 336"/>
            </a:gdLst>
            <a:ahLst/>
            <a:cxnLst>
              <a:cxn ang="T6">
                <a:pos x="T0" y="T1"/>
              </a:cxn>
              <a:cxn ang="T7">
                <a:pos x="T2" y="T3"/>
              </a:cxn>
              <a:cxn ang="T8">
                <a:pos x="T4" y="T5"/>
              </a:cxn>
            </a:cxnLst>
            <a:rect l="T9" t="T10" r="T11" b="T12"/>
            <a:pathLst>
              <a:path w="624" h="336">
                <a:moveTo>
                  <a:pt x="0" y="336"/>
                </a:moveTo>
                <a:cubicBezTo>
                  <a:pt x="140" y="292"/>
                  <a:pt x="280" y="248"/>
                  <a:pt x="384" y="192"/>
                </a:cubicBezTo>
                <a:cubicBezTo>
                  <a:pt x="488" y="136"/>
                  <a:pt x="556" y="68"/>
                  <a:pt x="624" y="0"/>
                </a:cubicBezTo>
              </a:path>
            </a:pathLst>
          </a:cu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526388" name="AutoShape 50"/>
          <p:cNvSpPr>
            <a:spLocks noChangeArrowheads="1"/>
          </p:cNvSpPr>
          <p:nvPr/>
        </p:nvSpPr>
        <p:spPr bwMode="auto">
          <a:xfrm>
            <a:off x="3048000" y="1676400"/>
            <a:ext cx="1524000" cy="685800"/>
          </a:xfrm>
          <a:prstGeom prst="cloudCallout">
            <a:avLst>
              <a:gd name="adj1" fmla="val -58542"/>
              <a:gd name="adj2" fmla="val 77315"/>
            </a:avLst>
          </a:prstGeom>
          <a:noFill/>
          <a:ln w="38100">
            <a:solidFill>
              <a:schemeClr val="folHlink"/>
            </a:solidFill>
            <a:round/>
            <a:headEnd/>
            <a:tailEnd/>
          </a:ln>
        </p:spPr>
        <p:txBody>
          <a:bodyPr anchor="ctr"/>
          <a:lstStyle/>
          <a:p>
            <a:pPr algn="ctr">
              <a:spcBef>
                <a:spcPct val="0"/>
              </a:spcBef>
            </a:pPr>
            <a:r>
              <a:rPr lang="en-US" sz="2800">
                <a:solidFill>
                  <a:schemeClr val="folHlink"/>
                </a:solidFill>
                <a:latin typeface="Arial" pitchFamily="34" charset="0"/>
                <a:cs typeface="Arial" pitchFamily="34" charset="0"/>
              </a:rPr>
              <a:t>put</a:t>
            </a:r>
          </a:p>
        </p:txBody>
      </p:sp>
      <p:sp>
        <p:nvSpPr>
          <p:cNvPr id="526389" name="AutoShape 51"/>
          <p:cNvSpPr>
            <a:spLocks noChangeArrowheads="1"/>
          </p:cNvSpPr>
          <p:nvPr/>
        </p:nvSpPr>
        <p:spPr bwMode="auto">
          <a:xfrm>
            <a:off x="4732338" y="5143500"/>
            <a:ext cx="3048000" cy="1295400"/>
          </a:xfrm>
          <a:prstGeom prst="wedgeRoundRectCallout">
            <a:avLst>
              <a:gd name="adj1" fmla="val -49685"/>
              <a:gd name="adj2" fmla="val -108579"/>
              <a:gd name="adj3" fmla="val 16667"/>
            </a:avLst>
          </a:prstGeom>
          <a:solidFill>
            <a:schemeClr val="tx1"/>
          </a:solidFill>
          <a:ln w="38100">
            <a:solidFill>
              <a:srgbClr val="FF0000"/>
            </a:solidFill>
            <a:miter lim="800000"/>
            <a:headEnd/>
            <a:tailEnd/>
          </a:ln>
        </p:spPr>
        <p:txBody>
          <a:bodyPr anchor="ctr"/>
          <a:lstStyle/>
          <a:p>
            <a:pPr algn="ctr">
              <a:spcBef>
                <a:spcPct val="0"/>
              </a:spcBef>
            </a:pPr>
            <a:r>
              <a:rPr lang="en-US" sz="2800" b="0">
                <a:solidFill>
                  <a:srgbClr val="FFFF00"/>
                </a:solidFill>
                <a:latin typeface="Arial" pitchFamily="34" charset="0"/>
                <a:cs typeface="Arial" pitchFamily="34" charset="0"/>
              </a:rPr>
              <a:t>Problem: hot-spot contention</a:t>
            </a:r>
          </a:p>
        </p:txBody>
      </p:sp>
      <p:sp>
        <p:nvSpPr>
          <p:cNvPr id="526390" name="AutoShape 50"/>
          <p:cNvSpPr>
            <a:spLocks noChangeArrowheads="1"/>
          </p:cNvSpPr>
          <p:nvPr/>
        </p:nvSpPr>
        <p:spPr bwMode="auto">
          <a:xfrm>
            <a:off x="5334000" y="1676400"/>
            <a:ext cx="3505200" cy="1295400"/>
          </a:xfrm>
          <a:prstGeom prst="wedgeRoundRectCallout">
            <a:avLst>
              <a:gd name="adj1" fmla="val -64856"/>
              <a:gd name="adj2" fmla="val 138727"/>
              <a:gd name="adj3" fmla="val 16667"/>
            </a:avLst>
          </a:prstGeom>
          <a:solidFill>
            <a:schemeClr val="tx1"/>
          </a:solidFill>
          <a:ln w="38100">
            <a:solidFill>
              <a:srgbClr val="FF0000"/>
            </a:solidFill>
            <a:miter lim="800000"/>
            <a:headEnd/>
            <a:tailEnd/>
          </a:ln>
        </p:spPr>
        <p:txBody>
          <a:bodyPr anchor="ctr"/>
          <a:lstStyle/>
          <a:p>
            <a:pPr algn="ctr">
              <a:spcBef>
                <a:spcPct val="0"/>
              </a:spcBef>
            </a:pPr>
            <a:r>
              <a:rPr lang="en-US" sz="2800" b="0">
                <a:solidFill>
                  <a:srgbClr val="FFFF00"/>
                </a:solidFill>
                <a:latin typeface="Arial" pitchFamily="34" charset="0"/>
                <a:cs typeface="Arial" pitchFamily="34" charset="0"/>
              </a:rPr>
              <a:t>Problem: sequential bottleneck</a:t>
            </a:r>
          </a:p>
        </p:txBody>
      </p:sp>
      <p:sp>
        <p:nvSpPr>
          <p:cNvPr id="526391" name="AutoShape 53"/>
          <p:cNvSpPr>
            <a:spLocks noChangeArrowheads="1"/>
          </p:cNvSpPr>
          <p:nvPr/>
        </p:nvSpPr>
        <p:spPr bwMode="auto">
          <a:xfrm>
            <a:off x="5457825" y="5562600"/>
            <a:ext cx="2884488" cy="1179513"/>
          </a:xfrm>
          <a:prstGeom prst="wedgeRoundRectCallout">
            <a:avLst>
              <a:gd name="adj1" fmla="val -76306"/>
              <a:gd name="adj2" fmla="val -147037"/>
              <a:gd name="adj3" fmla="val 16667"/>
            </a:avLst>
          </a:prstGeom>
          <a:solidFill>
            <a:schemeClr val="tx1"/>
          </a:solidFill>
          <a:ln w="38100">
            <a:solidFill>
              <a:schemeClr val="accent2"/>
            </a:solidFill>
            <a:miter lim="800000"/>
            <a:headEnd/>
            <a:tailEnd/>
          </a:ln>
        </p:spPr>
        <p:txBody>
          <a:bodyPr anchor="ctr"/>
          <a:lstStyle/>
          <a:p>
            <a:pPr algn="ctr">
              <a:spcBef>
                <a:spcPct val="0"/>
              </a:spcBef>
            </a:pPr>
            <a:r>
              <a:rPr lang="en-US" sz="2800" b="0">
                <a:solidFill>
                  <a:srgbClr val="FFFF00"/>
                </a:solidFill>
                <a:latin typeface="Arial" pitchFamily="34" charset="0"/>
                <a:cs typeface="Arial" pitchFamily="34" charset="0"/>
              </a:rPr>
              <a:t>Solution: Queue Lock</a:t>
            </a:r>
          </a:p>
        </p:txBody>
      </p:sp>
      <p:sp>
        <p:nvSpPr>
          <p:cNvPr id="526392" name="AutoShape 54"/>
          <p:cNvSpPr>
            <a:spLocks noChangeArrowheads="1"/>
          </p:cNvSpPr>
          <p:nvPr/>
        </p:nvSpPr>
        <p:spPr bwMode="auto">
          <a:xfrm>
            <a:off x="7086600" y="2401888"/>
            <a:ext cx="1952625" cy="874712"/>
          </a:xfrm>
          <a:prstGeom prst="wedgeRoundRectCallout">
            <a:avLst>
              <a:gd name="adj1" fmla="val -171139"/>
              <a:gd name="adj2" fmla="val 152903"/>
              <a:gd name="adj3" fmla="val 16667"/>
            </a:avLst>
          </a:prstGeom>
          <a:solidFill>
            <a:schemeClr val="tx1"/>
          </a:solidFill>
          <a:ln w="38100">
            <a:solidFill>
              <a:schemeClr val="accent2"/>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Solution:?</a:t>
            </a:r>
          </a:p>
        </p:txBody>
      </p:sp>
      <p:grpSp>
        <p:nvGrpSpPr>
          <p:cNvPr id="57" name="Group 5">
            <a:extLst>
              <a:ext uri="{FF2B5EF4-FFF2-40B4-BE49-F238E27FC236}">
                <a16:creationId xmlns:a16="http://schemas.microsoft.com/office/drawing/2014/main" id="{9471F350-A088-4541-8C7A-D35256EB57C9}"/>
              </a:ext>
            </a:extLst>
          </p:cNvPr>
          <p:cNvGrpSpPr>
            <a:grpSpLocks/>
          </p:cNvGrpSpPr>
          <p:nvPr/>
        </p:nvGrpSpPr>
        <p:grpSpPr bwMode="auto">
          <a:xfrm>
            <a:off x="1600200" y="2362200"/>
            <a:ext cx="1447800" cy="1295400"/>
            <a:chOff x="1584" y="816"/>
            <a:chExt cx="912" cy="816"/>
          </a:xfrm>
          <a:effectLst>
            <a:glow rad="139700">
              <a:schemeClr val="accent3">
                <a:satMod val="175000"/>
                <a:alpha val="40000"/>
              </a:schemeClr>
            </a:glow>
          </a:effectLst>
        </p:grpSpPr>
        <p:sp>
          <p:nvSpPr>
            <p:cNvPr id="58" name="Freeform 6">
              <a:extLst>
                <a:ext uri="{FF2B5EF4-FFF2-40B4-BE49-F238E27FC236}">
                  <a16:creationId xmlns:a16="http://schemas.microsoft.com/office/drawing/2014/main" id="{5794F3B7-4FC3-4DB1-9841-769E7B93E8D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9" name="Freeform 7">
              <a:extLst>
                <a:ext uri="{FF2B5EF4-FFF2-40B4-BE49-F238E27FC236}">
                  <a16:creationId xmlns:a16="http://schemas.microsoft.com/office/drawing/2014/main" id="{D4535C00-4CA8-4582-BF1F-AFAED0ABCD9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0" name="Freeform 8">
              <a:extLst>
                <a:ext uri="{FF2B5EF4-FFF2-40B4-BE49-F238E27FC236}">
                  <a16:creationId xmlns:a16="http://schemas.microsoft.com/office/drawing/2014/main" id="{1874E1BD-E1D5-45ED-8DA3-A450D7214174}"/>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 name="Freeform 9">
              <a:extLst>
                <a:ext uri="{FF2B5EF4-FFF2-40B4-BE49-F238E27FC236}">
                  <a16:creationId xmlns:a16="http://schemas.microsoft.com/office/drawing/2014/main" id="{119784D2-BC97-433C-ACCF-735146D3236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62" name="Freeform 10">
              <a:extLst>
                <a:ext uri="{FF2B5EF4-FFF2-40B4-BE49-F238E27FC236}">
                  <a16:creationId xmlns:a16="http://schemas.microsoft.com/office/drawing/2014/main" id="{496D6BEC-0BF8-4DF8-BB81-EA526A2260E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63" name="Freeform 11">
              <a:extLst>
                <a:ext uri="{FF2B5EF4-FFF2-40B4-BE49-F238E27FC236}">
                  <a16:creationId xmlns:a16="http://schemas.microsoft.com/office/drawing/2014/main" id="{147C83A7-13E8-4176-A900-4E5F0CE3716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64" name="Freeform 12">
              <a:extLst>
                <a:ext uri="{FF2B5EF4-FFF2-40B4-BE49-F238E27FC236}">
                  <a16:creationId xmlns:a16="http://schemas.microsoft.com/office/drawing/2014/main" id="{DE95C642-2C52-42A9-9DE2-546BF3A3F13D}"/>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5" name="Freeform 13">
              <a:extLst>
                <a:ext uri="{FF2B5EF4-FFF2-40B4-BE49-F238E27FC236}">
                  <a16:creationId xmlns:a16="http://schemas.microsoft.com/office/drawing/2014/main" id="{C8D12D3D-4F25-4FC7-BC1A-C319692CB6B7}"/>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6" name="Freeform 14">
              <a:extLst>
                <a:ext uri="{FF2B5EF4-FFF2-40B4-BE49-F238E27FC236}">
                  <a16:creationId xmlns:a16="http://schemas.microsoft.com/office/drawing/2014/main" id="{C9C88222-3F52-4D4F-9952-235025F4DA8A}"/>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67" name="Group 15">
            <a:extLst>
              <a:ext uri="{FF2B5EF4-FFF2-40B4-BE49-F238E27FC236}">
                <a16:creationId xmlns:a16="http://schemas.microsoft.com/office/drawing/2014/main" id="{7C2DA296-6939-419C-ACCF-F3CBBC08E587}"/>
              </a:ext>
            </a:extLst>
          </p:cNvPr>
          <p:cNvGrpSpPr>
            <a:grpSpLocks/>
          </p:cNvGrpSpPr>
          <p:nvPr/>
        </p:nvGrpSpPr>
        <p:grpSpPr bwMode="auto">
          <a:xfrm flipH="1">
            <a:off x="1676400" y="5105400"/>
            <a:ext cx="1447800" cy="1295400"/>
            <a:chOff x="1584" y="816"/>
            <a:chExt cx="912" cy="816"/>
          </a:xfrm>
          <a:effectLst>
            <a:glow rad="139700">
              <a:schemeClr val="accent3">
                <a:satMod val="175000"/>
                <a:alpha val="40000"/>
              </a:schemeClr>
            </a:glow>
          </a:effectLst>
        </p:grpSpPr>
        <p:sp>
          <p:nvSpPr>
            <p:cNvPr id="68" name="Freeform 16">
              <a:extLst>
                <a:ext uri="{FF2B5EF4-FFF2-40B4-BE49-F238E27FC236}">
                  <a16:creationId xmlns:a16="http://schemas.microsoft.com/office/drawing/2014/main" id="{9D37E8BD-C25D-4006-A00B-41D9D39C547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9" name="Freeform 17">
              <a:extLst>
                <a:ext uri="{FF2B5EF4-FFF2-40B4-BE49-F238E27FC236}">
                  <a16:creationId xmlns:a16="http://schemas.microsoft.com/office/drawing/2014/main" id="{C968508D-78E8-49D0-B3FE-9A2AB5CB976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0" name="Freeform 18">
              <a:extLst>
                <a:ext uri="{FF2B5EF4-FFF2-40B4-BE49-F238E27FC236}">
                  <a16:creationId xmlns:a16="http://schemas.microsoft.com/office/drawing/2014/main" id="{75630A24-9B89-4812-8971-2ED6B9B908D8}"/>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1" name="Freeform 19">
              <a:extLst>
                <a:ext uri="{FF2B5EF4-FFF2-40B4-BE49-F238E27FC236}">
                  <a16:creationId xmlns:a16="http://schemas.microsoft.com/office/drawing/2014/main" id="{3F335798-0311-41DB-B166-F49E7D40537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72" name="Freeform 20">
              <a:extLst>
                <a:ext uri="{FF2B5EF4-FFF2-40B4-BE49-F238E27FC236}">
                  <a16:creationId xmlns:a16="http://schemas.microsoft.com/office/drawing/2014/main" id="{AE61CDE5-6265-4353-8CD8-17CFFBA618D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73" name="Freeform 21">
              <a:extLst>
                <a:ext uri="{FF2B5EF4-FFF2-40B4-BE49-F238E27FC236}">
                  <a16:creationId xmlns:a16="http://schemas.microsoft.com/office/drawing/2014/main" id="{6A6D1547-128D-490D-A357-17BEA22067E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74" name="Freeform 22">
              <a:extLst>
                <a:ext uri="{FF2B5EF4-FFF2-40B4-BE49-F238E27FC236}">
                  <a16:creationId xmlns:a16="http://schemas.microsoft.com/office/drawing/2014/main" id="{D8B9B55F-B642-4897-9789-ED44C135A095}"/>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5" name="Freeform 23">
              <a:extLst>
                <a:ext uri="{FF2B5EF4-FFF2-40B4-BE49-F238E27FC236}">
                  <a16:creationId xmlns:a16="http://schemas.microsoft.com/office/drawing/2014/main" id="{A08511B5-6E5D-4FE0-BA36-65EB6004C29C}"/>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6" name="Freeform 24">
              <a:extLst>
                <a:ext uri="{FF2B5EF4-FFF2-40B4-BE49-F238E27FC236}">
                  <a16:creationId xmlns:a16="http://schemas.microsoft.com/office/drawing/2014/main" id="{EE7D2FA6-E511-4313-8668-5E4767EE6F09}"/>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63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63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91" grpId="0" animBg="1"/>
      <p:bldP spid="52639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84" name="Group 51"/>
          <p:cNvGrpSpPr>
            <a:grpSpLocks/>
          </p:cNvGrpSpPr>
          <p:nvPr/>
        </p:nvGrpSpPr>
        <p:grpSpPr bwMode="auto">
          <a:xfrm>
            <a:off x="5689600" y="2819400"/>
            <a:ext cx="879475" cy="1905000"/>
            <a:chOff x="2663" y="2544"/>
            <a:chExt cx="554" cy="1200"/>
          </a:xfrm>
        </p:grpSpPr>
        <p:sp>
          <p:nvSpPr>
            <p:cNvPr id="11286" name="AutoShape 52"/>
            <p:cNvSpPr>
              <a:spLocks noChangeArrowheads="1"/>
            </p:cNvSpPr>
            <p:nvPr/>
          </p:nvSpPr>
          <p:spPr bwMode="auto">
            <a:xfrm rot="5400000">
              <a:off x="2547" y="2706"/>
              <a:ext cx="831" cy="508"/>
            </a:xfrm>
            <a:prstGeom prst="wave">
              <a:avLst>
                <a:gd name="adj1" fmla="val 13005"/>
                <a:gd name="adj2" fmla="val 0"/>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287" name="AutoShape 53"/>
            <p:cNvSpPr>
              <a:spLocks noChangeArrowheads="1"/>
            </p:cNvSpPr>
            <p:nvPr/>
          </p:nvSpPr>
          <p:spPr bwMode="auto">
            <a:xfrm rot="5400000">
              <a:off x="2825" y="3398"/>
              <a:ext cx="300" cy="392"/>
            </a:xfrm>
            <a:prstGeom prst="doubleWave">
              <a:avLst>
                <a:gd name="adj1" fmla="val 6500"/>
                <a:gd name="adj2" fmla="val 0"/>
              </a:avLst>
            </a:prstGeom>
            <a:no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11288" name="Oval 54"/>
            <p:cNvSpPr>
              <a:spLocks noChangeArrowheads="1"/>
            </p:cNvSpPr>
            <p:nvPr/>
          </p:nvSpPr>
          <p:spPr bwMode="auto">
            <a:xfrm rot="5400000">
              <a:off x="2571" y="2636"/>
              <a:ext cx="369" cy="185"/>
            </a:xfrm>
            <a:prstGeom prst="ellipse">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289" name="Line 55"/>
            <p:cNvSpPr>
              <a:spLocks noChangeShapeType="1"/>
            </p:cNvSpPr>
            <p:nvPr/>
          </p:nvSpPr>
          <p:spPr bwMode="auto">
            <a:xfrm>
              <a:off x="2848" y="2682"/>
              <a:ext cx="369"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290" name="Line 56"/>
            <p:cNvSpPr>
              <a:spLocks noChangeShapeType="1"/>
            </p:cNvSpPr>
            <p:nvPr/>
          </p:nvSpPr>
          <p:spPr bwMode="auto">
            <a:xfrm>
              <a:off x="2732" y="3052"/>
              <a:ext cx="370"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291" name="Text Box 57"/>
            <p:cNvSpPr txBox="1">
              <a:spLocks noChangeArrowheads="1"/>
            </p:cNvSpPr>
            <p:nvPr/>
          </p:nvSpPr>
          <p:spPr bwMode="auto">
            <a:xfrm>
              <a:off x="2824" y="273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19</a:t>
              </a:r>
            </a:p>
          </p:txBody>
        </p:sp>
        <p:sp>
          <p:nvSpPr>
            <p:cNvPr id="11292" name="Text Box 58"/>
            <p:cNvSpPr txBox="1">
              <a:spLocks noChangeArrowheads="1"/>
            </p:cNvSpPr>
            <p:nvPr/>
          </p:nvSpPr>
          <p:spPr bwMode="auto">
            <a:xfrm>
              <a:off x="2776" y="3110"/>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20</a:t>
              </a:r>
            </a:p>
          </p:txBody>
        </p:sp>
        <p:sp>
          <p:nvSpPr>
            <p:cNvPr id="11293" name="Text Box 59"/>
            <p:cNvSpPr txBox="1">
              <a:spLocks noChangeArrowheads="1"/>
            </p:cNvSpPr>
            <p:nvPr/>
          </p:nvSpPr>
          <p:spPr bwMode="auto">
            <a:xfrm>
              <a:off x="2824" y="345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21</a:t>
              </a:r>
            </a:p>
          </p:txBody>
        </p:sp>
      </p:grpSp>
      <p:sp>
        <p:nvSpPr>
          <p:cNvPr id="60" name="Footer Placeholder 3"/>
          <p:cNvSpPr>
            <a:spLocks noGrp="1"/>
          </p:cNvSpPr>
          <p:nvPr>
            <p:ph type="ftr" sz="quarter" idx="10"/>
          </p:nvPr>
        </p:nvSpPr>
        <p:spPr/>
        <p:txBody>
          <a:bodyPr/>
          <a:lstStyle/>
          <a:p>
            <a:pPr>
              <a:defRPr/>
            </a:pPr>
            <a:r>
              <a:rPr lang="en-US"/>
              <a:t>Art of Multiprocessor Programming</a:t>
            </a:r>
          </a:p>
        </p:txBody>
      </p:sp>
      <p:sp>
        <p:nvSpPr>
          <p:cNvPr id="61" name="Slide Number Placeholder 4"/>
          <p:cNvSpPr>
            <a:spLocks noGrp="1"/>
          </p:cNvSpPr>
          <p:nvPr>
            <p:ph type="sldNum" sz="quarter" idx="11"/>
          </p:nvPr>
        </p:nvSpPr>
        <p:spPr/>
        <p:txBody>
          <a:bodyPr/>
          <a:lstStyle/>
          <a:p>
            <a:pPr>
              <a:defRPr/>
            </a:pPr>
            <a:fld id="{9A7279F2-4B02-4F9D-9D82-C05F3FF31F79}" type="slidenum">
              <a:rPr lang="en-US">
                <a:solidFill>
                  <a:schemeClr val="bg1"/>
                </a:solidFill>
              </a:rPr>
              <a:pPr>
                <a:defRPr/>
              </a:pPr>
              <a:t>7</a:t>
            </a:fld>
            <a:endParaRPr lang="en-US">
              <a:solidFill>
                <a:schemeClr val="bg1"/>
              </a:solidFill>
            </a:endParaRPr>
          </a:p>
        </p:txBody>
      </p:sp>
      <p:sp>
        <p:nvSpPr>
          <p:cNvPr id="11268" name="Rectangle 2"/>
          <p:cNvSpPr>
            <a:spLocks noGrp="1" noChangeArrowheads="1"/>
          </p:cNvSpPr>
          <p:nvPr>
            <p:ph type="title"/>
          </p:nvPr>
        </p:nvSpPr>
        <p:spPr/>
        <p:txBody>
          <a:bodyPr/>
          <a:lstStyle/>
          <a:p>
            <a:r>
              <a:rPr lang="en-US"/>
              <a:t>Counting Implementation</a:t>
            </a:r>
          </a:p>
        </p:txBody>
      </p:sp>
      <p:grpSp>
        <p:nvGrpSpPr>
          <p:cNvPr id="11269" name="Group 3"/>
          <p:cNvGrpSpPr>
            <a:grpSpLocks/>
          </p:cNvGrpSpPr>
          <p:nvPr/>
        </p:nvGrpSpPr>
        <p:grpSpPr bwMode="auto">
          <a:xfrm>
            <a:off x="660400" y="2374900"/>
            <a:ext cx="1447800" cy="1295400"/>
            <a:chOff x="1584" y="816"/>
            <a:chExt cx="912" cy="816"/>
          </a:xfrm>
          <a:effectLst>
            <a:glow rad="139700">
              <a:schemeClr val="accent3">
                <a:satMod val="175000"/>
                <a:alpha val="40000"/>
              </a:schemeClr>
            </a:glow>
          </a:effectLst>
        </p:grpSpPr>
        <p:sp>
          <p:nvSpPr>
            <p:cNvPr id="11317"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8"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9"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20"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21"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22"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23"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24"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25"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270" name="Group 13"/>
          <p:cNvGrpSpPr>
            <a:grpSpLocks/>
          </p:cNvGrpSpPr>
          <p:nvPr/>
        </p:nvGrpSpPr>
        <p:grpSpPr bwMode="auto">
          <a:xfrm>
            <a:off x="6121400" y="4914900"/>
            <a:ext cx="1447800" cy="1295400"/>
            <a:chOff x="1584" y="816"/>
            <a:chExt cx="912" cy="816"/>
          </a:xfrm>
          <a:effectLst>
            <a:glow rad="139700">
              <a:schemeClr val="accent3">
                <a:satMod val="175000"/>
                <a:alpha val="40000"/>
              </a:schemeClr>
            </a:glow>
          </a:effectLst>
        </p:grpSpPr>
        <p:sp>
          <p:nvSpPr>
            <p:cNvPr id="11308" name="Freeform 1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09" name="Freeform 1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0" name="Freeform 1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1" name="Freeform 1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2" name="Freeform 1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3" name="Freeform 1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4" name="Freeform 2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5" name="Freeform 2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16" name="Freeform 2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1271" name="Rectangle 23"/>
          <p:cNvSpPr>
            <a:spLocks noChangeArrowheads="1"/>
          </p:cNvSpPr>
          <p:nvPr/>
        </p:nvSpPr>
        <p:spPr bwMode="auto">
          <a:xfrm>
            <a:off x="3708400" y="2133600"/>
            <a:ext cx="914400" cy="3657600"/>
          </a:xfrm>
          <a:prstGeom prst="rect">
            <a:avLst/>
          </a:prstGeom>
          <a:solidFill>
            <a:srgbClr val="FF7C80"/>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1272" name="Line 24"/>
          <p:cNvSpPr>
            <a:spLocks noChangeShapeType="1"/>
          </p:cNvSpPr>
          <p:nvPr/>
        </p:nvSpPr>
        <p:spPr bwMode="auto">
          <a:xfrm>
            <a:off x="3708400" y="31369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73" name="Line 25"/>
          <p:cNvSpPr>
            <a:spLocks noChangeShapeType="1"/>
          </p:cNvSpPr>
          <p:nvPr/>
        </p:nvSpPr>
        <p:spPr bwMode="auto">
          <a:xfrm>
            <a:off x="3708400" y="36703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74" name="Line 26"/>
          <p:cNvSpPr>
            <a:spLocks noChangeShapeType="1"/>
          </p:cNvSpPr>
          <p:nvPr/>
        </p:nvSpPr>
        <p:spPr bwMode="auto">
          <a:xfrm>
            <a:off x="3708400" y="42037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75" name="Line 27"/>
          <p:cNvSpPr>
            <a:spLocks noChangeShapeType="1"/>
          </p:cNvSpPr>
          <p:nvPr/>
        </p:nvSpPr>
        <p:spPr bwMode="auto">
          <a:xfrm>
            <a:off x="3708400" y="53340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11276" name="Group 28"/>
          <p:cNvGrpSpPr>
            <a:grpSpLocks/>
          </p:cNvGrpSpPr>
          <p:nvPr/>
        </p:nvGrpSpPr>
        <p:grpSpPr bwMode="auto">
          <a:xfrm>
            <a:off x="3951288" y="3746500"/>
            <a:ext cx="430212" cy="341313"/>
            <a:chOff x="2828" y="3460"/>
            <a:chExt cx="271" cy="215"/>
          </a:xfrm>
        </p:grpSpPr>
        <p:sp>
          <p:nvSpPr>
            <p:cNvPr id="11306" name="Oval 29"/>
            <p:cNvSpPr>
              <a:spLocks noChangeArrowheads="1"/>
            </p:cNvSpPr>
            <p:nvPr/>
          </p:nvSpPr>
          <p:spPr bwMode="auto">
            <a:xfrm>
              <a:off x="2828" y="3460"/>
              <a:ext cx="271" cy="215"/>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307" name="Oval 30"/>
            <p:cNvSpPr>
              <a:spLocks noChangeArrowheads="1"/>
            </p:cNvSpPr>
            <p:nvPr/>
          </p:nvSpPr>
          <p:spPr bwMode="auto">
            <a:xfrm>
              <a:off x="2982" y="3498"/>
              <a:ext cx="71" cy="60"/>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277" name="Group 31"/>
          <p:cNvGrpSpPr>
            <a:grpSpLocks/>
          </p:cNvGrpSpPr>
          <p:nvPr/>
        </p:nvGrpSpPr>
        <p:grpSpPr bwMode="auto">
          <a:xfrm>
            <a:off x="2235200" y="3263900"/>
            <a:ext cx="879475" cy="1905000"/>
            <a:chOff x="2663" y="2544"/>
            <a:chExt cx="554" cy="1200"/>
          </a:xfrm>
        </p:grpSpPr>
        <p:sp>
          <p:nvSpPr>
            <p:cNvPr id="11298" name="AutoShape 32"/>
            <p:cNvSpPr>
              <a:spLocks noChangeArrowheads="1"/>
            </p:cNvSpPr>
            <p:nvPr/>
          </p:nvSpPr>
          <p:spPr bwMode="auto">
            <a:xfrm rot="5400000">
              <a:off x="2547" y="2706"/>
              <a:ext cx="831" cy="508"/>
            </a:xfrm>
            <a:prstGeom prst="wave">
              <a:avLst>
                <a:gd name="adj1" fmla="val 13005"/>
                <a:gd name="adj2" fmla="val 0"/>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299" name="AutoShape 33"/>
            <p:cNvSpPr>
              <a:spLocks noChangeArrowheads="1"/>
            </p:cNvSpPr>
            <p:nvPr/>
          </p:nvSpPr>
          <p:spPr bwMode="auto">
            <a:xfrm rot="5400000">
              <a:off x="2825" y="3398"/>
              <a:ext cx="300" cy="392"/>
            </a:xfrm>
            <a:prstGeom prst="doubleWave">
              <a:avLst>
                <a:gd name="adj1" fmla="val 6500"/>
                <a:gd name="adj2" fmla="val 0"/>
              </a:avLst>
            </a:prstGeom>
            <a:no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11300" name="Oval 34"/>
            <p:cNvSpPr>
              <a:spLocks noChangeArrowheads="1"/>
            </p:cNvSpPr>
            <p:nvPr/>
          </p:nvSpPr>
          <p:spPr bwMode="auto">
            <a:xfrm rot="5400000">
              <a:off x="2571" y="2636"/>
              <a:ext cx="369" cy="185"/>
            </a:xfrm>
            <a:prstGeom prst="ellipse">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301" name="Line 35"/>
            <p:cNvSpPr>
              <a:spLocks noChangeShapeType="1"/>
            </p:cNvSpPr>
            <p:nvPr/>
          </p:nvSpPr>
          <p:spPr bwMode="auto">
            <a:xfrm>
              <a:off x="2848" y="2682"/>
              <a:ext cx="369"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302" name="Line 36"/>
            <p:cNvSpPr>
              <a:spLocks noChangeShapeType="1"/>
            </p:cNvSpPr>
            <p:nvPr/>
          </p:nvSpPr>
          <p:spPr bwMode="auto">
            <a:xfrm>
              <a:off x="2732" y="3052"/>
              <a:ext cx="370"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11303" name="Text Box 37"/>
            <p:cNvSpPr txBox="1">
              <a:spLocks noChangeArrowheads="1"/>
            </p:cNvSpPr>
            <p:nvPr/>
          </p:nvSpPr>
          <p:spPr bwMode="auto">
            <a:xfrm>
              <a:off x="2824" y="273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19</a:t>
              </a:r>
            </a:p>
          </p:txBody>
        </p:sp>
        <p:sp>
          <p:nvSpPr>
            <p:cNvPr id="11304" name="Text Box 38"/>
            <p:cNvSpPr txBox="1">
              <a:spLocks noChangeArrowheads="1"/>
            </p:cNvSpPr>
            <p:nvPr/>
          </p:nvSpPr>
          <p:spPr bwMode="auto">
            <a:xfrm>
              <a:off x="2776" y="3110"/>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20</a:t>
              </a:r>
            </a:p>
          </p:txBody>
        </p:sp>
        <p:sp>
          <p:nvSpPr>
            <p:cNvPr id="11305" name="Text Box 39"/>
            <p:cNvSpPr txBox="1">
              <a:spLocks noChangeArrowheads="1"/>
            </p:cNvSpPr>
            <p:nvPr/>
          </p:nvSpPr>
          <p:spPr bwMode="auto">
            <a:xfrm>
              <a:off x="2824" y="345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21</a:t>
              </a:r>
            </a:p>
          </p:txBody>
        </p:sp>
      </p:grpSp>
      <p:sp>
        <p:nvSpPr>
          <p:cNvPr id="11278" name="Freeform 40"/>
          <p:cNvSpPr>
            <a:spLocks/>
          </p:cNvSpPr>
          <p:nvPr/>
        </p:nvSpPr>
        <p:spPr bwMode="auto">
          <a:xfrm>
            <a:off x="1955800" y="3403600"/>
            <a:ext cx="1930400" cy="1589088"/>
          </a:xfrm>
          <a:custGeom>
            <a:avLst/>
            <a:gdLst>
              <a:gd name="T0" fmla="*/ 0 w 1216"/>
              <a:gd name="T1" fmla="*/ 0 h 1001"/>
              <a:gd name="T2" fmla="*/ 2147483647 w 1216"/>
              <a:gd name="T3" fmla="*/ 2147483647 h 1001"/>
              <a:gd name="T4" fmla="*/ 2147483647 w 1216"/>
              <a:gd name="T5" fmla="*/ 2147483647 h 1001"/>
              <a:gd name="T6" fmla="*/ 0 60000 65536"/>
              <a:gd name="T7" fmla="*/ 0 60000 65536"/>
              <a:gd name="T8" fmla="*/ 0 60000 65536"/>
              <a:gd name="T9" fmla="*/ 0 w 1216"/>
              <a:gd name="T10" fmla="*/ 0 h 1001"/>
              <a:gd name="T11" fmla="*/ 1216 w 1216"/>
              <a:gd name="T12" fmla="*/ 1001 h 1001"/>
            </a:gdLst>
            <a:ahLst/>
            <a:cxnLst>
              <a:cxn ang="T6">
                <a:pos x="T0" y="T1"/>
              </a:cxn>
              <a:cxn ang="T7">
                <a:pos x="T2" y="T3"/>
              </a:cxn>
              <a:cxn ang="T8">
                <a:pos x="T4" y="T5"/>
              </a:cxn>
            </a:cxnLst>
            <a:rect l="T9" t="T10" r="T11" b="T12"/>
            <a:pathLst>
              <a:path w="1216" h="1001">
                <a:moveTo>
                  <a:pt x="0" y="0"/>
                </a:moveTo>
                <a:cubicBezTo>
                  <a:pt x="84" y="155"/>
                  <a:pt x="301" y="855"/>
                  <a:pt x="504" y="928"/>
                </a:cubicBezTo>
                <a:cubicBezTo>
                  <a:pt x="707" y="1001"/>
                  <a:pt x="1068" y="542"/>
                  <a:pt x="1216" y="44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1279" name="Freeform 41"/>
          <p:cNvSpPr>
            <a:spLocks/>
          </p:cNvSpPr>
          <p:nvPr/>
        </p:nvSpPr>
        <p:spPr bwMode="auto">
          <a:xfrm>
            <a:off x="4546600" y="2806700"/>
            <a:ext cx="2043113" cy="2082800"/>
          </a:xfrm>
          <a:custGeom>
            <a:avLst/>
            <a:gdLst>
              <a:gd name="T0" fmla="*/ 2147483647 w 1287"/>
              <a:gd name="T1" fmla="*/ 2147483647 h 1312"/>
              <a:gd name="T2" fmla="*/ 2147483647 w 1287"/>
              <a:gd name="T3" fmla="*/ 2147483647 h 1312"/>
              <a:gd name="T4" fmla="*/ 0 w 1287"/>
              <a:gd name="T5" fmla="*/ 0 h 1312"/>
              <a:gd name="T6" fmla="*/ 0 60000 65536"/>
              <a:gd name="T7" fmla="*/ 0 60000 65536"/>
              <a:gd name="T8" fmla="*/ 0 60000 65536"/>
              <a:gd name="T9" fmla="*/ 0 w 1287"/>
              <a:gd name="T10" fmla="*/ 0 h 1312"/>
              <a:gd name="T11" fmla="*/ 1287 w 1287"/>
              <a:gd name="T12" fmla="*/ 1312 h 1312"/>
            </a:gdLst>
            <a:ahLst/>
            <a:cxnLst>
              <a:cxn ang="T6">
                <a:pos x="T0" y="T1"/>
              </a:cxn>
              <a:cxn ang="T7">
                <a:pos x="T2" y="T3"/>
              </a:cxn>
              <a:cxn ang="T8">
                <a:pos x="T4" y="T5"/>
              </a:cxn>
            </a:cxnLst>
            <a:rect l="T9" t="T10" r="T11" b="T12"/>
            <a:pathLst>
              <a:path w="1287" h="1312">
                <a:moveTo>
                  <a:pt x="1096" y="1312"/>
                </a:moveTo>
                <a:cubicBezTo>
                  <a:pt x="1097" y="1157"/>
                  <a:pt x="1287" y="603"/>
                  <a:pt x="1104" y="384"/>
                </a:cubicBezTo>
                <a:cubicBezTo>
                  <a:pt x="921" y="165"/>
                  <a:pt x="230" y="80"/>
                  <a:pt x="0" y="0"/>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11280" name="AutoShape 43"/>
          <p:cNvSpPr>
            <a:spLocks noChangeArrowheads="1"/>
          </p:cNvSpPr>
          <p:nvPr/>
        </p:nvSpPr>
        <p:spPr bwMode="auto">
          <a:xfrm>
            <a:off x="6527800" y="3733800"/>
            <a:ext cx="2235200" cy="685800"/>
          </a:xfrm>
          <a:prstGeom prst="cloudCallout">
            <a:avLst>
              <a:gd name="adj1" fmla="val -34801"/>
              <a:gd name="adj2" fmla="val 112500"/>
            </a:avLst>
          </a:prstGeom>
          <a:noFill/>
          <a:ln w="38100">
            <a:solidFill>
              <a:srgbClr val="00B0F0"/>
            </a:solidFill>
            <a:round/>
            <a:headEnd/>
            <a:tailEnd/>
          </a:ln>
        </p:spPr>
        <p:txBody>
          <a:bodyPr anchor="ctr"/>
          <a:lstStyle/>
          <a:p>
            <a:pPr algn="ctr">
              <a:spcBef>
                <a:spcPct val="0"/>
              </a:spcBef>
            </a:pPr>
            <a:r>
              <a:rPr lang="en-US" sz="2800">
                <a:solidFill>
                  <a:srgbClr val="FFFF00"/>
                </a:solidFill>
                <a:latin typeface="Arial" pitchFamily="34" charset="0"/>
                <a:cs typeface="Arial" pitchFamily="34" charset="0"/>
              </a:rPr>
              <a:t>remove</a:t>
            </a:r>
          </a:p>
        </p:txBody>
      </p:sp>
      <p:sp>
        <p:nvSpPr>
          <p:cNvPr id="11281" name="AutoShape 44"/>
          <p:cNvSpPr>
            <a:spLocks noChangeArrowheads="1"/>
          </p:cNvSpPr>
          <p:nvPr/>
        </p:nvSpPr>
        <p:spPr bwMode="auto">
          <a:xfrm>
            <a:off x="2006600" y="1714500"/>
            <a:ext cx="1524000" cy="685800"/>
          </a:xfrm>
          <a:prstGeom prst="cloudCallout">
            <a:avLst>
              <a:gd name="adj1" fmla="val -58542"/>
              <a:gd name="adj2" fmla="val 77315"/>
            </a:avLst>
          </a:prstGeom>
          <a:noFill/>
          <a:ln w="38100">
            <a:solidFill>
              <a:srgbClr val="FF5050"/>
            </a:solidFill>
            <a:round/>
            <a:headEnd/>
            <a:tailEnd/>
          </a:ln>
        </p:spPr>
        <p:txBody>
          <a:bodyPr anchor="ctr"/>
          <a:lstStyle/>
          <a:p>
            <a:pPr algn="ctr">
              <a:spcBef>
                <a:spcPct val="0"/>
              </a:spcBef>
            </a:pPr>
            <a:r>
              <a:rPr lang="en-US" sz="2800">
                <a:solidFill>
                  <a:srgbClr val="FFFF00"/>
                </a:solidFill>
                <a:latin typeface="Arial" pitchFamily="34" charset="0"/>
                <a:cs typeface="Arial" pitchFamily="34" charset="0"/>
              </a:rPr>
              <a:t>put</a:t>
            </a:r>
          </a:p>
        </p:txBody>
      </p:sp>
      <p:grpSp>
        <p:nvGrpSpPr>
          <p:cNvPr id="11282" name="Group 45"/>
          <p:cNvGrpSpPr>
            <a:grpSpLocks/>
          </p:cNvGrpSpPr>
          <p:nvPr/>
        </p:nvGrpSpPr>
        <p:grpSpPr bwMode="auto">
          <a:xfrm>
            <a:off x="3951288" y="2679700"/>
            <a:ext cx="430212" cy="341313"/>
            <a:chOff x="2828" y="3460"/>
            <a:chExt cx="271" cy="215"/>
          </a:xfrm>
        </p:grpSpPr>
        <p:sp>
          <p:nvSpPr>
            <p:cNvPr id="11296" name="Oval 46"/>
            <p:cNvSpPr>
              <a:spLocks noChangeArrowheads="1"/>
            </p:cNvSpPr>
            <p:nvPr/>
          </p:nvSpPr>
          <p:spPr bwMode="auto">
            <a:xfrm>
              <a:off x="2828" y="3460"/>
              <a:ext cx="271" cy="215"/>
            </a:xfrm>
            <a:prstGeom prst="ellipse">
              <a:avLst/>
            </a:pr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97" name="Oval 47"/>
            <p:cNvSpPr>
              <a:spLocks noChangeArrowheads="1"/>
            </p:cNvSpPr>
            <p:nvPr/>
          </p:nvSpPr>
          <p:spPr bwMode="auto">
            <a:xfrm>
              <a:off x="2982" y="3498"/>
              <a:ext cx="71" cy="60"/>
            </a:xfrm>
            <a:prstGeom prst="ellipse">
              <a:avLst/>
            </a:prstGeom>
            <a:solidFill>
              <a:srgbClr val="FFFF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283" name="Group 48"/>
          <p:cNvGrpSpPr>
            <a:grpSpLocks/>
          </p:cNvGrpSpPr>
          <p:nvPr/>
        </p:nvGrpSpPr>
        <p:grpSpPr bwMode="auto">
          <a:xfrm>
            <a:off x="3951288" y="3213100"/>
            <a:ext cx="430212" cy="341313"/>
            <a:chOff x="2828" y="3460"/>
            <a:chExt cx="271" cy="215"/>
          </a:xfrm>
        </p:grpSpPr>
        <p:sp>
          <p:nvSpPr>
            <p:cNvPr id="11294" name="Oval 49"/>
            <p:cNvSpPr>
              <a:spLocks noChangeArrowheads="1"/>
            </p:cNvSpPr>
            <p:nvPr/>
          </p:nvSpPr>
          <p:spPr bwMode="auto">
            <a:xfrm>
              <a:off x="2828" y="3460"/>
              <a:ext cx="271" cy="215"/>
            </a:xfrm>
            <a:prstGeom prst="ellipse">
              <a:avLst/>
            </a:prstGeom>
            <a:solidFill>
              <a:srgbClr val="FF505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95" name="Oval 50"/>
            <p:cNvSpPr>
              <a:spLocks noChangeArrowheads="1"/>
            </p:cNvSpPr>
            <p:nvPr/>
          </p:nvSpPr>
          <p:spPr bwMode="auto">
            <a:xfrm>
              <a:off x="2982" y="3498"/>
              <a:ext cx="71" cy="60"/>
            </a:xfrm>
            <a:prstGeom prst="ellipse">
              <a:avLst/>
            </a:prstGeom>
            <a:solidFill>
              <a:srgbClr val="FF99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1285" name="Line 60"/>
          <p:cNvSpPr>
            <a:spLocks noChangeShapeType="1"/>
          </p:cNvSpPr>
          <p:nvPr/>
        </p:nvSpPr>
        <p:spPr bwMode="auto">
          <a:xfrm>
            <a:off x="3708400" y="25781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51">
            <a:extLst>
              <a:ext uri="{FF2B5EF4-FFF2-40B4-BE49-F238E27FC236}">
                <a16:creationId xmlns:a16="http://schemas.microsoft.com/office/drawing/2014/main" id="{9972B683-6418-E9FC-3AE6-4B1686BFD0EA}"/>
              </a:ext>
            </a:extLst>
          </p:cNvPr>
          <p:cNvGrpSpPr>
            <a:grpSpLocks/>
          </p:cNvGrpSpPr>
          <p:nvPr/>
        </p:nvGrpSpPr>
        <p:grpSpPr bwMode="auto">
          <a:xfrm>
            <a:off x="5689600" y="2819400"/>
            <a:ext cx="879475" cy="1905000"/>
            <a:chOff x="2663" y="2544"/>
            <a:chExt cx="554" cy="1200"/>
          </a:xfrm>
        </p:grpSpPr>
        <p:sp>
          <p:nvSpPr>
            <p:cNvPr id="34" name="AutoShape 52">
              <a:extLst>
                <a:ext uri="{FF2B5EF4-FFF2-40B4-BE49-F238E27FC236}">
                  <a16:creationId xmlns:a16="http://schemas.microsoft.com/office/drawing/2014/main" id="{5DB2F67B-6E2C-9083-0091-201A3AD02214}"/>
                </a:ext>
              </a:extLst>
            </p:cNvPr>
            <p:cNvSpPr>
              <a:spLocks noChangeArrowheads="1"/>
            </p:cNvSpPr>
            <p:nvPr/>
          </p:nvSpPr>
          <p:spPr bwMode="auto">
            <a:xfrm rot="5400000">
              <a:off x="2547" y="2706"/>
              <a:ext cx="831" cy="508"/>
            </a:xfrm>
            <a:prstGeom prst="wave">
              <a:avLst>
                <a:gd name="adj1" fmla="val 13005"/>
                <a:gd name="adj2" fmla="val 0"/>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35" name="AutoShape 53">
              <a:extLst>
                <a:ext uri="{FF2B5EF4-FFF2-40B4-BE49-F238E27FC236}">
                  <a16:creationId xmlns:a16="http://schemas.microsoft.com/office/drawing/2014/main" id="{6B1E89BC-5B12-580E-76B2-6A893A83B373}"/>
                </a:ext>
              </a:extLst>
            </p:cNvPr>
            <p:cNvSpPr>
              <a:spLocks noChangeArrowheads="1"/>
            </p:cNvSpPr>
            <p:nvPr/>
          </p:nvSpPr>
          <p:spPr bwMode="auto">
            <a:xfrm rot="5400000">
              <a:off x="2825" y="3398"/>
              <a:ext cx="300" cy="392"/>
            </a:xfrm>
            <a:prstGeom prst="doubleWave">
              <a:avLst>
                <a:gd name="adj1" fmla="val 6500"/>
                <a:gd name="adj2" fmla="val 0"/>
              </a:avLst>
            </a:prstGeom>
            <a:no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36" name="Oval 54">
              <a:extLst>
                <a:ext uri="{FF2B5EF4-FFF2-40B4-BE49-F238E27FC236}">
                  <a16:creationId xmlns:a16="http://schemas.microsoft.com/office/drawing/2014/main" id="{F30F9A0B-A884-102B-9D80-4DCBEEA2102A}"/>
                </a:ext>
              </a:extLst>
            </p:cNvPr>
            <p:cNvSpPr>
              <a:spLocks noChangeArrowheads="1"/>
            </p:cNvSpPr>
            <p:nvPr/>
          </p:nvSpPr>
          <p:spPr bwMode="auto">
            <a:xfrm rot="5400000">
              <a:off x="2571" y="2636"/>
              <a:ext cx="369" cy="185"/>
            </a:xfrm>
            <a:prstGeom prst="ellipse">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37" name="Line 55">
              <a:extLst>
                <a:ext uri="{FF2B5EF4-FFF2-40B4-BE49-F238E27FC236}">
                  <a16:creationId xmlns:a16="http://schemas.microsoft.com/office/drawing/2014/main" id="{AACA5F04-78CF-ED04-BE39-32CB41B20AE9}"/>
                </a:ext>
              </a:extLst>
            </p:cNvPr>
            <p:cNvSpPr>
              <a:spLocks noChangeShapeType="1"/>
            </p:cNvSpPr>
            <p:nvPr/>
          </p:nvSpPr>
          <p:spPr bwMode="auto">
            <a:xfrm>
              <a:off x="2848" y="2682"/>
              <a:ext cx="369"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38" name="Line 56">
              <a:extLst>
                <a:ext uri="{FF2B5EF4-FFF2-40B4-BE49-F238E27FC236}">
                  <a16:creationId xmlns:a16="http://schemas.microsoft.com/office/drawing/2014/main" id="{BFEA4E14-4FDF-DCDD-4AFA-000311BAA7F0}"/>
                </a:ext>
              </a:extLst>
            </p:cNvPr>
            <p:cNvSpPr>
              <a:spLocks noChangeShapeType="1"/>
            </p:cNvSpPr>
            <p:nvPr/>
          </p:nvSpPr>
          <p:spPr bwMode="auto">
            <a:xfrm>
              <a:off x="2732" y="3052"/>
              <a:ext cx="370"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39" name="Text Box 57">
              <a:extLst>
                <a:ext uri="{FF2B5EF4-FFF2-40B4-BE49-F238E27FC236}">
                  <a16:creationId xmlns:a16="http://schemas.microsoft.com/office/drawing/2014/main" id="{AA83BE67-BFEB-5414-2B5A-6D428900153D}"/>
                </a:ext>
              </a:extLst>
            </p:cNvPr>
            <p:cNvSpPr txBox="1">
              <a:spLocks noChangeArrowheads="1"/>
            </p:cNvSpPr>
            <p:nvPr/>
          </p:nvSpPr>
          <p:spPr bwMode="auto">
            <a:xfrm>
              <a:off x="2824" y="273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19</a:t>
              </a:r>
            </a:p>
          </p:txBody>
        </p:sp>
        <p:sp>
          <p:nvSpPr>
            <p:cNvPr id="40" name="Text Box 58">
              <a:extLst>
                <a:ext uri="{FF2B5EF4-FFF2-40B4-BE49-F238E27FC236}">
                  <a16:creationId xmlns:a16="http://schemas.microsoft.com/office/drawing/2014/main" id="{F6E6143D-67C2-B6EE-DFB4-8AE588585461}"/>
                </a:ext>
              </a:extLst>
            </p:cNvPr>
            <p:cNvSpPr txBox="1">
              <a:spLocks noChangeArrowheads="1"/>
            </p:cNvSpPr>
            <p:nvPr/>
          </p:nvSpPr>
          <p:spPr bwMode="auto">
            <a:xfrm>
              <a:off x="2776" y="3110"/>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20</a:t>
              </a:r>
            </a:p>
          </p:txBody>
        </p:sp>
        <p:sp>
          <p:nvSpPr>
            <p:cNvPr id="41" name="Text Box 59">
              <a:extLst>
                <a:ext uri="{FF2B5EF4-FFF2-40B4-BE49-F238E27FC236}">
                  <a16:creationId xmlns:a16="http://schemas.microsoft.com/office/drawing/2014/main" id="{EA880285-7033-308F-100E-A0EF84B55E69}"/>
                </a:ext>
              </a:extLst>
            </p:cNvPr>
            <p:cNvSpPr txBox="1">
              <a:spLocks noChangeArrowheads="1"/>
            </p:cNvSpPr>
            <p:nvPr/>
          </p:nvSpPr>
          <p:spPr bwMode="auto">
            <a:xfrm>
              <a:off x="2824" y="345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21</a:t>
              </a:r>
            </a:p>
          </p:txBody>
        </p:sp>
      </p:grpSp>
      <p:grpSp>
        <p:nvGrpSpPr>
          <p:cNvPr id="52" name="Group 31">
            <a:extLst>
              <a:ext uri="{FF2B5EF4-FFF2-40B4-BE49-F238E27FC236}">
                <a16:creationId xmlns:a16="http://schemas.microsoft.com/office/drawing/2014/main" id="{6F9E452E-3AA2-C624-E882-4C6CB7EF05FD}"/>
              </a:ext>
            </a:extLst>
          </p:cNvPr>
          <p:cNvGrpSpPr>
            <a:grpSpLocks/>
          </p:cNvGrpSpPr>
          <p:nvPr/>
        </p:nvGrpSpPr>
        <p:grpSpPr bwMode="auto">
          <a:xfrm>
            <a:off x="2235200" y="3263900"/>
            <a:ext cx="879475" cy="1905000"/>
            <a:chOff x="2663" y="2544"/>
            <a:chExt cx="554" cy="1200"/>
          </a:xfrm>
        </p:grpSpPr>
        <p:sp>
          <p:nvSpPr>
            <p:cNvPr id="53" name="AutoShape 32">
              <a:extLst>
                <a:ext uri="{FF2B5EF4-FFF2-40B4-BE49-F238E27FC236}">
                  <a16:creationId xmlns:a16="http://schemas.microsoft.com/office/drawing/2014/main" id="{CE39D59D-6741-03A8-6F2C-07878090EE30}"/>
                </a:ext>
              </a:extLst>
            </p:cNvPr>
            <p:cNvSpPr>
              <a:spLocks noChangeArrowheads="1"/>
            </p:cNvSpPr>
            <p:nvPr/>
          </p:nvSpPr>
          <p:spPr bwMode="auto">
            <a:xfrm rot="5400000">
              <a:off x="2547" y="2706"/>
              <a:ext cx="831" cy="508"/>
            </a:xfrm>
            <a:prstGeom prst="wave">
              <a:avLst>
                <a:gd name="adj1" fmla="val 13005"/>
                <a:gd name="adj2" fmla="val 0"/>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54" name="AutoShape 33">
              <a:extLst>
                <a:ext uri="{FF2B5EF4-FFF2-40B4-BE49-F238E27FC236}">
                  <a16:creationId xmlns:a16="http://schemas.microsoft.com/office/drawing/2014/main" id="{FDC84A75-0F8C-EE51-2F57-B3F1DCDADD6B}"/>
                </a:ext>
              </a:extLst>
            </p:cNvPr>
            <p:cNvSpPr>
              <a:spLocks noChangeArrowheads="1"/>
            </p:cNvSpPr>
            <p:nvPr/>
          </p:nvSpPr>
          <p:spPr bwMode="auto">
            <a:xfrm rot="5400000">
              <a:off x="2825" y="3398"/>
              <a:ext cx="300" cy="392"/>
            </a:xfrm>
            <a:prstGeom prst="doubleWave">
              <a:avLst>
                <a:gd name="adj1" fmla="val 6500"/>
                <a:gd name="adj2" fmla="val 0"/>
              </a:avLst>
            </a:prstGeom>
            <a:no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55" name="Oval 34">
              <a:extLst>
                <a:ext uri="{FF2B5EF4-FFF2-40B4-BE49-F238E27FC236}">
                  <a16:creationId xmlns:a16="http://schemas.microsoft.com/office/drawing/2014/main" id="{7A052490-85D8-C80C-A873-1637E8AD9BB9}"/>
                </a:ext>
              </a:extLst>
            </p:cNvPr>
            <p:cNvSpPr>
              <a:spLocks noChangeArrowheads="1"/>
            </p:cNvSpPr>
            <p:nvPr/>
          </p:nvSpPr>
          <p:spPr bwMode="auto">
            <a:xfrm rot="5400000">
              <a:off x="2571" y="2636"/>
              <a:ext cx="369" cy="185"/>
            </a:xfrm>
            <a:prstGeom prst="ellipse">
              <a:avLst/>
            </a:prstGeom>
            <a:no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56" name="Line 35">
              <a:extLst>
                <a:ext uri="{FF2B5EF4-FFF2-40B4-BE49-F238E27FC236}">
                  <a16:creationId xmlns:a16="http://schemas.microsoft.com/office/drawing/2014/main" id="{B3DFCEB4-463F-B4B0-5B95-5AF79B3BABD8}"/>
                </a:ext>
              </a:extLst>
            </p:cNvPr>
            <p:cNvSpPr>
              <a:spLocks noChangeShapeType="1"/>
            </p:cNvSpPr>
            <p:nvPr/>
          </p:nvSpPr>
          <p:spPr bwMode="auto">
            <a:xfrm>
              <a:off x="2848" y="2682"/>
              <a:ext cx="369"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57" name="Line 36">
              <a:extLst>
                <a:ext uri="{FF2B5EF4-FFF2-40B4-BE49-F238E27FC236}">
                  <a16:creationId xmlns:a16="http://schemas.microsoft.com/office/drawing/2014/main" id="{924CF042-3C67-B2EC-A39E-46BD3FF8920D}"/>
                </a:ext>
              </a:extLst>
            </p:cNvPr>
            <p:cNvSpPr>
              <a:spLocks noChangeShapeType="1"/>
            </p:cNvSpPr>
            <p:nvPr/>
          </p:nvSpPr>
          <p:spPr bwMode="auto">
            <a:xfrm>
              <a:off x="2732" y="3052"/>
              <a:ext cx="370" cy="0"/>
            </a:xfrm>
            <a:prstGeom prst="line">
              <a:avLst/>
            </a:prstGeom>
            <a:no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58" name="Text Box 37">
              <a:extLst>
                <a:ext uri="{FF2B5EF4-FFF2-40B4-BE49-F238E27FC236}">
                  <a16:creationId xmlns:a16="http://schemas.microsoft.com/office/drawing/2014/main" id="{292947FF-B2F2-7349-A616-07239ECF935E}"/>
                </a:ext>
              </a:extLst>
            </p:cNvPr>
            <p:cNvSpPr txBox="1">
              <a:spLocks noChangeArrowheads="1"/>
            </p:cNvSpPr>
            <p:nvPr/>
          </p:nvSpPr>
          <p:spPr bwMode="auto">
            <a:xfrm>
              <a:off x="2824" y="273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19</a:t>
              </a:r>
            </a:p>
          </p:txBody>
        </p:sp>
        <p:sp>
          <p:nvSpPr>
            <p:cNvPr id="59" name="Text Box 38">
              <a:extLst>
                <a:ext uri="{FF2B5EF4-FFF2-40B4-BE49-F238E27FC236}">
                  <a16:creationId xmlns:a16="http://schemas.microsoft.com/office/drawing/2014/main" id="{11487E04-0C99-DA2B-A19F-D5EA9A689BD6}"/>
                </a:ext>
              </a:extLst>
            </p:cNvPr>
            <p:cNvSpPr txBox="1">
              <a:spLocks noChangeArrowheads="1"/>
            </p:cNvSpPr>
            <p:nvPr/>
          </p:nvSpPr>
          <p:spPr bwMode="auto">
            <a:xfrm>
              <a:off x="2776" y="3110"/>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20</a:t>
              </a:r>
            </a:p>
          </p:txBody>
        </p:sp>
        <p:sp>
          <p:nvSpPr>
            <p:cNvPr id="60" name="Text Box 39">
              <a:extLst>
                <a:ext uri="{FF2B5EF4-FFF2-40B4-BE49-F238E27FC236}">
                  <a16:creationId xmlns:a16="http://schemas.microsoft.com/office/drawing/2014/main" id="{85FA9ED1-B721-DA55-48BA-C979CD7346C4}"/>
                </a:ext>
              </a:extLst>
            </p:cNvPr>
            <p:cNvSpPr txBox="1">
              <a:spLocks noChangeArrowheads="1"/>
            </p:cNvSpPr>
            <p:nvPr/>
          </p:nvSpPr>
          <p:spPr bwMode="auto">
            <a:xfrm>
              <a:off x="2824" y="3456"/>
              <a:ext cx="296" cy="252"/>
            </a:xfrm>
            <a:prstGeom prst="rect">
              <a:avLst/>
            </a:prstGeom>
            <a:noFill/>
            <a:ln w="9525">
              <a:noFill/>
              <a:miter lim="800000"/>
              <a:headEnd/>
              <a:tailEnd/>
            </a:ln>
          </p:spPr>
          <p:txBody>
            <a:bodyPr wrap="none">
              <a:spAutoFit/>
            </a:bodyPr>
            <a:lstStyle/>
            <a:p>
              <a:pPr algn="r">
                <a:spcBef>
                  <a:spcPct val="0"/>
                </a:spcBef>
              </a:pPr>
              <a:r>
                <a:rPr lang="en-US" sz="2000" b="0">
                  <a:solidFill>
                    <a:schemeClr val="bg1"/>
                  </a:solidFill>
                  <a:latin typeface="Arial" pitchFamily="34" charset="0"/>
                  <a:cs typeface="Arial" pitchFamily="34" charset="0"/>
                </a:rPr>
                <a:t>21</a:t>
              </a:r>
            </a:p>
          </p:txBody>
        </p:sp>
      </p:grpSp>
      <p:sp>
        <p:nvSpPr>
          <p:cNvPr id="61" name="Footer Placeholder 3"/>
          <p:cNvSpPr>
            <a:spLocks noGrp="1"/>
          </p:cNvSpPr>
          <p:nvPr>
            <p:ph type="ftr" sz="quarter" idx="10"/>
          </p:nvPr>
        </p:nvSpPr>
        <p:spPr/>
        <p:txBody>
          <a:bodyPr/>
          <a:lstStyle/>
          <a:p>
            <a:pPr>
              <a:defRPr/>
            </a:pPr>
            <a:r>
              <a:rPr lang="en-US"/>
              <a:t>Art of Multiprocessor Programming</a:t>
            </a:r>
          </a:p>
        </p:txBody>
      </p:sp>
      <p:sp>
        <p:nvSpPr>
          <p:cNvPr id="62" name="Slide Number Placeholder 4"/>
          <p:cNvSpPr>
            <a:spLocks noGrp="1"/>
          </p:cNvSpPr>
          <p:nvPr>
            <p:ph type="sldNum" sz="quarter" idx="11"/>
          </p:nvPr>
        </p:nvSpPr>
        <p:spPr/>
        <p:txBody>
          <a:bodyPr/>
          <a:lstStyle/>
          <a:p>
            <a:pPr>
              <a:defRPr/>
            </a:pPr>
            <a:fld id="{47F3A577-506D-4299-94FE-18A500DA37EF}" type="slidenum">
              <a:rPr lang="en-US"/>
              <a:pPr>
                <a:defRPr/>
              </a:pPr>
              <a:t>8</a:t>
            </a:fld>
            <a:endParaRPr lang="en-US"/>
          </a:p>
        </p:txBody>
      </p:sp>
      <p:sp>
        <p:nvSpPr>
          <p:cNvPr id="12292" name="Rectangle 2"/>
          <p:cNvSpPr>
            <a:spLocks noGrp="1" noChangeArrowheads="1"/>
          </p:cNvSpPr>
          <p:nvPr>
            <p:ph type="title"/>
          </p:nvPr>
        </p:nvSpPr>
        <p:spPr/>
        <p:txBody>
          <a:bodyPr/>
          <a:lstStyle/>
          <a:p>
            <a:r>
              <a:rPr lang="en-US"/>
              <a:t>Counting Implementation</a:t>
            </a:r>
          </a:p>
        </p:txBody>
      </p:sp>
      <p:grpSp>
        <p:nvGrpSpPr>
          <p:cNvPr id="12293" name="Group 3"/>
          <p:cNvGrpSpPr>
            <a:grpSpLocks/>
          </p:cNvGrpSpPr>
          <p:nvPr/>
        </p:nvGrpSpPr>
        <p:grpSpPr bwMode="auto">
          <a:xfrm>
            <a:off x="660400" y="2374900"/>
            <a:ext cx="1447800" cy="1295400"/>
            <a:chOff x="1584" y="816"/>
            <a:chExt cx="912" cy="816"/>
          </a:xfrm>
          <a:effectLst>
            <a:glow rad="139700">
              <a:schemeClr val="accent3">
                <a:satMod val="175000"/>
                <a:alpha val="40000"/>
              </a:schemeClr>
            </a:glow>
          </a:effectLst>
        </p:grpSpPr>
        <p:sp>
          <p:nvSpPr>
            <p:cNvPr id="12342"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2343"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2344"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2345"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2346"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2347"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2348"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2349"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2350"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12295" name="Rectangle 23"/>
          <p:cNvSpPr>
            <a:spLocks noChangeArrowheads="1"/>
          </p:cNvSpPr>
          <p:nvPr/>
        </p:nvSpPr>
        <p:spPr bwMode="auto">
          <a:xfrm>
            <a:off x="3708400" y="2133600"/>
            <a:ext cx="914400" cy="3657600"/>
          </a:xfrm>
          <a:prstGeom prst="rect">
            <a:avLst/>
          </a:prstGeom>
          <a:solidFill>
            <a:srgbClr val="FF7C80"/>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12296" name="Line 24"/>
          <p:cNvSpPr>
            <a:spLocks noChangeShapeType="1"/>
          </p:cNvSpPr>
          <p:nvPr/>
        </p:nvSpPr>
        <p:spPr bwMode="auto">
          <a:xfrm>
            <a:off x="3708400" y="31369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12297" name="Line 25"/>
          <p:cNvSpPr>
            <a:spLocks noChangeShapeType="1"/>
          </p:cNvSpPr>
          <p:nvPr/>
        </p:nvSpPr>
        <p:spPr bwMode="auto">
          <a:xfrm>
            <a:off x="3708400" y="36703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12298" name="Line 26"/>
          <p:cNvSpPr>
            <a:spLocks noChangeShapeType="1"/>
          </p:cNvSpPr>
          <p:nvPr/>
        </p:nvSpPr>
        <p:spPr bwMode="auto">
          <a:xfrm>
            <a:off x="3708400" y="42037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12299" name="Line 27"/>
          <p:cNvSpPr>
            <a:spLocks noChangeShapeType="1"/>
          </p:cNvSpPr>
          <p:nvPr/>
        </p:nvSpPr>
        <p:spPr bwMode="auto">
          <a:xfrm>
            <a:off x="3708400" y="53340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grpSp>
        <p:nvGrpSpPr>
          <p:cNvPr id="12300" name="Group 28"/>
          <p:cNvGrpSpPr>
            <a:grpSpLocks/>
          </p:cNvGrpSpPr>
          <p:nvPr/>
        </p:nvGrpSpPr>
        <p:grpSpPr bwMode="auto">
          <a:xfrm>
            <a:off x="3951288" y="3746500"/>
            <a:ext cx="430212" cy="341313"/>
            <a:chOff x="2828" y="3460"/>
            <a:chExt cx="271" cy="215"/>
          </a:xfrm>
        </p:grpSpPr>
        <p:sp>
          <p:nvSpPr>
            <p:cNvPr id="12331" name="Oval 29"/>
            <p:cNvSpPr>
              <a:spLocks noChangeArrowheads="1"/>
            </p:cNvSpPr>
            <p:nvPr/>
          </p:nvSpPr>
          <p:spPr bwMode="auto">
            <a:xfrm>
              <a:off x="2828" y="3460"/>
              <a:ext cx="271" cy="215"/>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32" name="Oval 30"/>
            <p:cNvSpPr>
              <a:spLocks noChangeArrowheads="1"/>
            </p:cNvSpPr>
            <p:nvPr/>
          </p:nvSpPr>
          <p:spPr bwMode="auto">
            <a:xfrm>
              <a:off x="2982" y="34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302" name="Freeform 40"/>
          <p:cNvSpPr>
            <a:spLocks/>
          </p:cNvSpPr>
          <p:nvPr/>
        </p:nvSpPr>
        <p:spPr bwMode="auto">
          <a:xfrm>
            <a:off x="1955800" y="3403600"/>
            <a:ext cx="1930400" cy="1589088"/>
          </a:xfrm>
          <a:custGeom>
            <a:avLst/>
            <a:gdLst>
              <a:gd name="T0" fmla="*/ 0 w 1216"/>
              <a:gd name="T1" fmla="*/ 0 h 1001"/>
              <a:gd name="T2" fmla="*/ 2147483647 w 1216"/>
              <a:gd name="T3" fmla="*/ 2147483647 h 1001"/>
              <a:gd name="T4" fmla="*/ 2147483647 w 1216"/>
              <a:gd name="T5" fmla="*/ 2147483647 h 1001"/>
              <a:gd name="T6" fmla="*/ 0 60000 65536"/>
              <a:gd name="T7" fmla="*/ 0 60000 65536"/>
              <a:gd name="T8" fmla="*/ 0 60000 65536"/>
              <a:gd name="T9" fmla="*/ 0 w 1216"/>
              <a:gd name="T10" fmla="*/ 0 h 1001"/>
              <a:gd name="T11" fmla="*/ 1216 w 1216"/>
              <a:gd name="T12" fmla="*/ 1001 h 1001"/>
            </a:gdLst>
            <a:ahLst/>
            <a:cxnLst>
              <a:cxn ang="T6">
                <a:pos x="T0" y="T1"/>
              </a:cxn>
              <a:cxn ang="T7">
                <a:pos x="T2" y="T3"/>
              </a:cxn>
              <a:cxn ang="T8">
                <a:pos x="T4" y="T5"/>
              </a:cxn>
            </a:cxnLst>
            <a:rect l="T9" t="T10" r="T11" b="T12"/>
            <a:pathLst>
              <a:path w="1216" h="1001">
                <a:moveTo>
                  <a:pt x="0" y="0"/>
                </a:moveTo>
                <a:cubicBezTo>
                  <a:pt x="84" y="155"/>
                  <a:pt x="301" y="855"/>
                  <a:pt x="504" y="928"/>
                </a:cubicBezTo>
                <a:cubicBezTo>
                  <a:pt x="707" y="1001"/>
                  <a:pt x="1068" y="542"/>
                  <a:pt x="1216" y="440"/>
                </a:cubicBezTo>
              </a:path>
            </a:pathLst>
          </a:custGeom>
          <a:noFill/>
          <a:ln w="76200">
            <a:solidFill>
              <a:srgbClr val="FF0000"/>
            </a:solidFill>
            <a:round/>
            <a:headEnd/>
            <a:tailEnd type="triangle" w="med" len="med"/>
          </a:ln>
        </p:spPr>
        <p:txBody>
          <a:bodyPr wrap="none" anchor="ctr"/>
          <a:lstStyle/>
          <a:p>
            <a:endParaRPr lang="en-US" dirty="0">
              <a:latin typeface="Courier New" pitchFamily="49" charset="0"/>
            </a:endParaRPr>
          </a:p>
        </p:txBody>
      </p:sp>
      <p:sp>
        <p:nvSpPr>
          <p:cNvPr id="12304" name="AutoShape 42"/>
          <p:cNvSpPr>
            <a:spLocks noChangeArrowheads="1"/>
          </p:cNvSpPr>
          <p:nvPr/>
        </p:nvSpPr>
        <p:spPr bwMode="auto">
          <a:xfrm>
            <a:off x="876300" y="4902200"/>
            <a:ext cx="3505200" cy="1295400"/>
          </a:xfrm>
          <a:prstGeom prst="wedgeRoundRectCallout">
            <a:avLst>
              <a:gd name="adj1" fmla="val 94926"/>
              <a:gd name="adj2" fmla="val -11398"/>
              <a:gd name="adj3" fmla="val 16667"/>
            </a:avLst>
          </a:prstGeom>
          <a:solidFill>
            <a:schemeClr val="tx1">
              <a:alpha val="74901"/>
            </a:schemeClr>
          </a:solidFill>
          <a:ln w="38100">
            <a:solidFill>
              <a:srgbClr val="00B0F0"/>
            </a:solidFill>
            <a:miter lim="800000"/>
            <a:headEnd/>
            <a:tailEnd/>
          </a:ln>
        </p:spPr>
        <p:txBody>
          <a:bodyPr anchor="ctr"/>
          <a:lstStyle/>
          <a:p>
            <a:pPr algn="ctr">
              <a:spcBef>
                <a:spcPct val="0"/>
              </a:spcBef>
            </a:pPr>
            <a:r>
              <a:rPr lang="en-US" sz="2800" b="0" dirty="0">
                <a:solidFill>
                  <a:srgbClr val="FFFF00"/>
                </a:solidFill>
                <a:latin typeface="Arial" pitchFamily="34" charset="0"/>
              </a:rPr>
              <a:t>Only the counters are sequential</a:t>
            </a:r>
          </a:p>
        </p:txBody>
      </p:sp>
      <p:sp>
        <p:nvSpPr>
          <p:cNvPr id="12306" name="AutoShape 44"/>
          <p:cNvSpPr>
            <a:spLocks noChangeArrowheads="1"/>
          </p:cNvSpPr>
          <p:nvPr/>
        </p:nvSpPr>
        <p:spPr bwMode="auto">
          <a:xfrm>
            <a:off x="2006600" y="1714500"/>
            <a:ext cx="1524000" cy="685800"/>
          </a:xfrm>
          <a:prstGeom prst="cloudCallout">
            <a:avLst>
              <a:gd name="adj1" fmla="val -58542"/>
              <a:gd name="adj2" fmla="val 77315"/>
            </a:avLst>
          </a:prstGeom>
          <a:noFill/>
          <a:ln w="38100">
            <a:solidFill>
              <a:srgbClr val="FF5050"/>
            </a:solidFill>
            <a:round/>
            <a:headEnd/>
            <a:tailEnd/>
          </a:ln>
        </p:spPr>
        <p:txBody>
          <a:bodyPr anchor="ctr"/>
          <a:lstStyle/>
          <a:p>
            <a:pPr algn="ctr">
              <a:spcBef>
                <a:spcPct val="0"/>
              </a:spcBef>
            </a:pPr>
            <a:r>
              <a:rPr lang="en-US" sz="2800" dirty="0">
                <a:solidFill>
                  <a:srgbClr val="FFFF00"/>
                </a:solidFill>
                <a:latin typeface="Arial" pitchFamily="34" charset="0"/>
              </a:rPr>
              <a:t>put</a:t>
            </a:r>
          </a:p>
        </p:txBody>
      </p:sp>
      <p:grpSp>
        <p:nvGrpSpPr>
          <p:cNvPr id="12307" name="Group 45"/>
          <p:cNvGrpSpPr>
            <a:grpSpLocks/>
          </p:cNvGrpSpPr>
          <p:nvPr/>
        </p:nvGrpSpPr>
        <p:grpSpPr bwMode="auto">
          <a:xfrm>
            <a:off x="3951288" y="2679700"/>
            <a:ext cx="430212" cy="341313"/>
            <a:chOff x="2828" y="3460"/>
            <a:chExt cx="271" cy="215"/>
          </a:xfrm>
        </p:grpSpPr>
        <p:sp>
          <p:nvSpPr>
            <p:cNvPr id="12321" name="Oval 46"/>
            <p:cNvSpPr>
              <a:spLocks noChangeArrowheads="1"/>
            </p:cNvSpPr>
            <p:nvPr/>
          </p:nvSpPr>
          <p:spPr bwMode="auto">
            <a:xfrm>
              <a:off x="2828" y="34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2322" name="Oval 47"/>
            <p:cNvSpPr>
              <a:spLocks noChangeArrowheads="1"/>
            </p:cNvSpPr>
            <p:nvPr/>
          </p:nvSpPr>
          <p:spPr bwMode="auto">
            <a:xfrm>
              <a:off x="2982" y="3498"/>
              <a:ext cx="71" cy="60"/>
            </a:xfrm>
            <a:prstGeom prst="ellipse">
              <a:avLst/>
            </a:prstGeom>
            <a:solidFill>
              <a:srgbClr val="FFFF99"/>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308" name="Group 48"/>
          <p:cNvGrpSpPr>
            <a:grpSpLocks/>
          </p:cNvGrpSpPr>
          <p:nvPr/>
        </p:nvGrpSpPr>
        <p:grpSpPr bwMode="auto">
          <a:xfrm>
            <a:off x="3951288" y="3213100"/>
            <a:ext cx="430212" cy="341313"/>
            <a:chOff x="2828" y="3460"/>
            <a:chExt cx="271" cy="215"/>
          </a:xfrm>
        </p:grpSpPr>
        <p:sp>
          <p:nvSpPr>
            <p:cNvPr id="12319" name="Oval 49"/>
            <p:cNvSpPr>
              <a:spLocks noChangeArrowheads="1"/>
            </p:cNvSpPr>
            <p:nvPr/>
          </p:nvSpPr>
          <p:spPr bwMode="auto">
            <a:xfrm>
              <a:off x="2828" y="3460"/>
              <a:ext cx="271" cy="215"/>
            </a:xfrm>
            <a:prstGeom prst="ellipse">
              <a:avLst/>
            </a:prstGeom>
            <a:solidFill>
              <a:srgbClr val="FF5050"/>
            </a:solidFill>
            <a:ln w="38100">
              <a:solidFill>
                <a:schemeClr val="tx1"/>
              </a:solidFill>
              <a:round/>
              <a:headEnd/>
              <a:tailEnd/>
            </a:ln>
          </p:spPr>
          <p:txBody>
            <a:bodyPr wrap="none" anchor="ctr"/>
            <a:lstStyle/>
            <a:p>
              <a:endParaRPr lang="en-US" dirty="0">
                <a:latin typeface="Courier New" pitchFamily="49" charset="0"/>
              </a:endParaRPr>
            </a:p>
          </p:txBody>
        </p:sp>
        <p:sp>
          <p:nvSpPr>
            <p:cNvPr id="12320" name="Oval 50"/>
            <p:cNvSpPr>
              <a:spLocks noChangeArrowheads="1"/>
            </p:cNvSpPr>
            <p:nvPr/>
          </p:nvSpPr>
          <p:spPr bwMode="auto">
            <a:xfrm>
              <a:off x="2982" y="3498"/>
              <a:ext cx="71" cy="60"/>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310" name="Line 60"/>
          <p:cNvSpPr>
            <a:spLocks noChangeShapeType="1"/>
          </p:cNvSpPr>
          <p:nvPr/>
        </p:nvSpPr>
        <p:spPr bwMode="auto">
          <a:xfrm>
            <a:off x="3708400" y="2578100"/>
            <a:ext cx="914400" cy="0"/>
          </a:xfrm>
          <a:prstGeom prst="line">
            <a:avLst/>
          </a:prstGeom>
          <a:noFill/>
          <a:ln w="9525">
            <a:solidFill>
              <a:schemeClr val="tx1"/>
            </a:solidFill>
            <a:round/>
            <a:headEnd/>
            <a:tailEnd/>
          </a:ln>
        </p:spPr>
        <p:txBody>
          <a:bodyPr wrap="none" anchor="ctr"/>
          <a:lstStyle/>
          <a:p>
            <a:endParaRPr lang="en-US" dirty="0">
              <a:latin typeface="Courier New" pitchFamily="49" charset="0"/>
            </a:endParaRPr>
          </a:p>
        </p:txBody>
      </p:sp>
      <p:sp>
        <p:nvSpPr>
          <p:cNvPr id="31" name="Freeform 41">
            <a:extLst>
              <a:ext uri="{FF2B5EF4-FFF2-40B4-BE49-F238E27FC236}">
                <a16:creationId xmlns:a16="http://schemas.microsoft.com/office/drawing/2014/main" id="{EE2C1282-B29A-B220-06CD-DE5CA1713794}"/>
              </a:ext>
            </a:extLst>
          </p:cNvPr>
          <p:cNvSpPr>
            <a:spLocks/>
          </p:cNvSpPr>
          <p:nvPr/>
        </p:nvSpPr>
        <p:spPr bwMode="auto">
          <a:xfrm>
            <a:off x="4546600" y="2806700"/>
            <a:ext cx="2043113" cy="2082800"/>
          </a:xfrm>
          <a:custGeom>
            <a:avLst/>
            <a:gdLst>
              <a:gd name="T0" fmla="*/ 2147483647 w 1287"/>
              <a:gd name="T1" fmla="*/ 2147483647 h 1312"/>
              <a:gd name="T2" fmla="*/ 2147483647 w 1287"/>
              <a:gd name="T3" fmla="*/ 2147483647 h 1312"/>
              <a:gd name="T4" fmla="*/ 0 w 1287"/>
              <a:gd name="T5" fmla="*/ 0 h 1312"/>
              <a:gd name="T6" fmla="*/ 0 60000 65536"/>
              <a:gd name="T7" fmla="*/ 0 60000 65536"/>
              <a:gd name="T8" fmla="*/ 0 60000 65536"/>
              <a:gd name="T9" fmla="*/ 0 w 1287"/>
              <a:gd name="T10" fmla="*/ 0 h 1312"/>
              <a:gd name="T11" fmla="*/ 1287 w 1287"/>
              <a:gd name="T12" fmla="*/ 1312 h 1312"/>
            </a:gdLst>
            <a:ahLst/>
            <a:cxnLst>
              <a:cxn ang="T6">
                <a:pos x="T0" y="T1"/>
              </a:cxn>
              <a:cxn ang="T7">
                <a:pos x="T2" y="T3"/>
              </a:cxn>
              <a:cxn ang="T8">
                <a:pos x="T4" y="T5"/>
              </a:cxn>
            </a:cxnLst>
            <a:rect l="T9" t="T10" r="T11" b="T12"/>
            <a:pathLst>
              <a:path w="1287" h="1312">
                <a:moveTo>
                  <a:pt x="1096" y="1312"/>
                </a:moveTo>
                <a:cubicBezTo>
                  <a:pt x="1097" y="1157"/>
                  <a:pt x="1287" y="603"/>
                  <a:pt x="1104" y="384"/>
                </a:cubicBezTo>
                <a:cubicBezTo>
                  <a:pt x="921" y="165"/>
                  <a:pt x="230" y="80"/>
                  <a:pt x="0" y="0"/>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32" name="AutoShape 43">
            <a:extLst>
              <a:ext uri="{FF2B5EF4-FFF2-40B4-BE49-F238E27FC236}">
                <a16:creationId xmlns:a16="http://schemas.microsoft.com/office/drawing/2014/main" id="{1D78DF89-24C9-24CD-9466-181CC15A67A5}"/>
              </a:ext>
            </a:extLst>
          </p:cNvPr>
          <p:cNvSpPr>
            <a:spLocks noChangeArrowheads="1"/>
          </p:cNvSpPr>
          <p:nvPr/>
        </p:nvSpPr>
        <p:spPr bwMode="auto">
          <a:xfrm>
            <a:off x="6527800" y="3733800"/>
            <a:ext cx="2235200" cy="685800"/>
          </a:xfrm>
          <a:prstGeom prst="cloudCallout">
            <a:avLst>
              <a:gd name="adj1" fmla="val -34801"/>
              <a:gd name="adj2" fmla="val 112500"/>
            </a:avLst>
          </a:prstGeom>
          <a:noFill/>
          <a:ln w="38100">
            <a:solidFill>
              <a:srgbClr val="00B0F0"/>
            </a:solidFill>
            <a:round/>
            <a:headEnd/>
            <a:tailEnd/>
          </a:ln>
        </p:spPr>
        <p:txBody>
          <a:bodyPr anchor="ctr"/>
          <a:lstStyle/>
          <a:p>
            <a:pPr algn="ctr">
              <a:spcBef>
                <a:spcPct val="0"/>
              </a:spcBef>
            </a:pPr>
            <a:r>
              <a:rPr lang="en-US" sz="2800">
                <a:solidFill>
                  <a:srgbClr val="FFFF00"/>
                </a:solidFill>
                <a:latin typeface="Arial" pitchFamily="34" charset="0"/>
                <a:cs typeface="Arial" pitchFamily="34" charset="0"/>
              </a:rPr>
              <a:t>remove</a:t>
            </a:r>
          </a:p>
        </p:txBody>
      </p:sp>
      <p:grpSp>
        <p:nvGrpSpPr>
          <p:cNvPr id="42" name="Group 13">
            <a:extLst>
              <a:ext uri="{FF2B5EF4-FFF2-40B4-BE49-F238E27FC236}">
                <a16:creationId xmlns:a16="http://schemas.microsoft.com/office/drawing/2014/main" id="{E01AB6D5-B526-5D5B-45C8-EFD7DFA26689}"/>
              </a:ext>
            </a:extLst>
          </p:cNvPr>
          <p:cNvGrpSpPr>
            <a:grpSpLocks/>
          </p:cNvGrpSpPr>
          <p:nvPr/>
        </p:nvGrpSpPr>
        <p:grpSpPr bwMode="auto">
          <a:xfrm>
            <a:off x="6121400" y="4914900"/>
            <a:ext cx="1447800" cy="1295400"/>
            <a:chOff x="1584" y="816"/>
            <a:chExt cx="912" cy="816"/>
          </a:xfrm>
          <a:effectLst>
            <a:glow rad="139700">
              <a:schemeClr val="accent3">
                <a:satMod val="175000"/>
                <a:alpha val="40000"/>
              </a:schemeClr>
            </a:glow>
          </a:effectLst>
        </p:grpSpPr>
        <p:sp>
          <p:nvSpPr>
            <p:cNvPr id="43" name="Freeform 14">
              <a:extLst>
                <a:ext uri="{FF2B5EF4-FFF2-40B4-BE49-F238E27FC236}">
                  <a16:creationId xmlns:a16="http://schemas.microsoft.com/office/drawing/2014/main" id="{6891E0B7-DEFC-53BB-34FB-ABABB50701D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 name="Freeform 15">
              <a:extLst>
                <a:ext uri="{FF2B5EF4-FFF2-40B4-BE49-F238E27FC236}">
                  <a16:creationId xmlns:a16="http://schemas.microsoft.com/office/drawing/2014/main" id="{BB344ABD-6737-B0A7-6613-E6166A226E1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 name="Freeform 16">
              <a:extLst>
                <a:ext uri="{FF2B5EF4-FFF2-40B4-BE49-F238E27FC236}">
                  <a16:creationId xmlns:a16="http://schemas.microsoft.com/office/drawing/2014/main" id="{B2161486-E3A4-FAE2-20D5-FE5F4B2E3FA1}"/>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 name="Freeform 17">
              <a:extLst>
                <a:ext uri="{FF2B5EF4-FFF2-40B4-BE49-F238E27FC236}">
                  <a16:creationId xmlns:a16="http://schemas.microsoft.com/office/drawing/2014/main" id="{C94F30C7-1017-EF9D-4D0A-4297CEE4D20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 name="Freeform 18">
              <a:extLst>
                <a:ext uri="{FF2B5EF4-FFF2-40B4-BE49-F238E27FC236}">
                  <a16:creationId xmlns:a16="http://schemas.microsoft.com/office/drawing/2014/main" id="{70AA5612-E6BB-6A55-29AB-5F47CDDB2F9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Freeform 19">
              <a:extLst>
                <a:ext uri="{FF2B5EF4-FFF2-40B4-BE49-F238E27FC236}">
                  <a16:creationId xmlns:a16="http://schemas.microsoft.com/office/drawing/2014/main" id="{0D4C2DF9-89C9-B457-24F7-C16723D395E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9" name="Freeform 20">
              <a:extLst>
                <a:ext uri="{FF2B5EF4-FFF2-40B4-BE49-F238E27FC236}">
                  <a16:creationId xmlns:a16="http://schemas.microsoft.com/office/drawing/2014/main" id="{ECB7855B-A9FB-7D91-E0B7-61229839FED0}"/>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0" name="Freeform 21">
              <a:extLst>
                <a:ext uri="{FF2B5EF4-FFF2-40B4-BE49-F238E27FC236}">
                  <a16:creationId xmlns:a16="http://schemas.microsoft.com/office/drawing/2014/main" id="{17F894F4-93F5-DDD0-6992-F2D0614A4089}"/>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22">
              <a:extLst>
                <a:ext uri="{FF2B5EF4-FFF2-40B4-BE49-F238E27FC236}">
                  <a16:creationId xmlns:a16="http://schemas.microsoft.com/office/drawing/2014/main" id="{B48F25DD-6FBD-BEC0-9AE0-B46F4DE1A825}"/>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ooter Placeholder 3"/>
          <p:cNvSpPr>
            <a:spLocks noGrp="1"/>
          </p:cNvSpPr>
          <p:nvPr>
            <p:ph type="ftr" sz="quarter" idx="10"/>
          </p:nvPr>
        </p:nvSpPr>
        <p:spPr/>
        <p:txBody>
          <a:bodyPr/>
          <a:lstStyle/>
          <a:p>
            <a:pPr>
              <a:defRPr/>
            </a:pPr>
            <a:r>
              <a:rPr lang="en-US"/>
              <a:t>Art of Multiprocessor Programming</a:t>
            </a:r>
          </a:p>
        </p:txBody>
      </p:sp>
      <p:sp>
        <p:nvSpPr>
          <p:cNvPr id="62" name="Slide Number Placeholder 4"/>
          <p:cNvSpPr>
            <a:spLocks noGrp="1"/>
          </p:cNvSpPr>
          <p:nvPr>
            <p:ph type="sldNum" sz="quarter" idx="11"/>
          </p:nvPr>
        </p:nvSpPr>
        <p:spPr/>
        <p:txBody>
          <a:bodyPr/>
          <a:lstStyle/>
          <a:p>
            <a:pPr>
              <a:defRPr/>
            </a:pPr>
            <a:fld id="{0651B8E0-5A25-4DCE-8591-E0E250A16F8E}" type="slidenum">
              <a:rPr lang="en-US">
                <a:solidFill>
                  <a:schemeClr val="bg1"/>
                </a:solidFill>
              </a:rPr>
              <a:pPr>
                <a:defRPr/>
              </a:pPr>
              <a:t>9</a:t>
            </a:fld>
            <a:endParaRPr lang="en-US">
              <a:solidFill>
                <a:schemeClr val="bg1"/>
              </a:solidFill>
            </a:endParaRPr>
          </a:p>
        </p:txBody>
      </p:sp>
      <p:sp>
        <p:nvSpPr>
          <p:cNvPr id="686082" name="Rectangle 2"/>
          <p:cNvSpPr>
            <a:spLocks noChangeArrowheads="1"/>
          </p:cNvSpPr>
          <p:nvPr/>
        </p:nvSpPr>
        <p:spPr bwMode="auto">
          <a:xfrm>
            <a:off x="3810000" y="2286000"/>
            <a:ext cx="1295400" cy="3657600"/>
          </a:xfrm>
          <a:prstGeom prst="rect">
            <a:avLst/>
          </a:prstGeom>
          <a:solidFill>
            <a:schemeClr val="tx1"/>
          </a:solidFill>
          <a:ln w="38100">
            <a:solidFill>
              <a:srgbClr val="33CC33"/>
            </a:solidFill>
            <a:miter lim="800000"/>
            <a:headEnd/>
            <a:tailEnd/>
          </a:ln>
          <a:effectLst>
            <a:outerShdw dist="107763" dir="2700000" algn="ctr" rotWithShape="0">
              <a:schemeClr val="bg2">
                <a:alpha val="50000"/>
              </a:schemeClr>
            </a:outerShdw>
          </a:effectLst>
        </p:spPr>
        <p:txBody>
          <a:bodyPr wrap="none" anchor="ctr"/>
          <a:lstStyle/>
          <a:p>
            <a:pPr algn="ctr">
              <a:spcBef>
                <a:spcPct val="0"/>
              </a:spcBef>
              <a:defRPr/>
            </a:pPr>
            <a:endParaRPr lang="en-US" sz="4000">
              <a:solidFill>
                <a:srgbClr val="33CC33"/>
              </a:solidFill>
              <a:latin typeface="Arial" pitchFamily="34" charset="0"/>
              <a:cs typeface="Arial" pitchFamily="34" charset="0"/>
            </a:endParaRPr>
          </a:p>
        </p:txBody>
      </p:sp>
      <p:grpSp>
        <p:nvGrpSpPr>
          <p:cNvPr id="13317" name="Group 3"/>
          <p:cNvGrpSpPr>
            <a:grpSpLocks/>
          </p:cNvGrpSpPr>
          <p:nvPr/>
        </p:nvGrpSpPr>
        <p:grpSpPr bwMode="auto">
          <a:xfrm>
            <a:off x="1828800" y="3100388"/>
            <a:ext cx="1219200" cy="1090612"/>
            <a:chOff x="1584" y="816"/>
            <a:chExt cx="912" cy="816"/>
          </a:xfrm>
          <a:effectLst>
            <a:glow rad="63500">
              <a:schemeClr val="accent3">
                <a:satMod val="175000"/>
                <a:alpha val="40000"/>
              </a:schemeClr>
            </a:glow>
          </a:effectLst>
        </p:grpSpPr>
        <p:sp>
          <p:nvSpPr>
            <p:cNvPr id="13366"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7"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8"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9"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70"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71"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72"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73"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74"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318" name="Group 13"/>
          <p:cNvGrpSpPr>
            <a:grpSpLocks/>
          </p:cNvGrpSpPr>
          <p:nvPr/>
        </p:nvGrpSpPr>
        <p:grpSpPr bwMode="auto">
          <a:xfrm flipH="1">
            <a:off x="1676400" y="4648200"/>
            <a:ext cx="1219200" cy="1090613"/>
            <a:chOff x="1584" y="816"/>
            <a:chExt cx="912" cy="816"/>
          </a:xfrm>
          <a:effectLst>
            <a:glow rad="63500">
              <a:schemeClr val="accent3">
                <a:satMod val="175000"/>
                <a:alpha val="40000"/>
              </a:schemeClr>
            </a:glow>
          </a:effectLst>
        </p:grpSpPr>
        <p:sp>
          <p:nvSpPr>
            <p:cNvPr id="13357" name="Freeform 1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8" name="Freeform 1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9" name="Freeform 1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0" name="Freeform 1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1" name="Freeform 1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2" name="Freeform 1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3" name="Freeform 2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4" name="Freeform 2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65" name="Freeform 2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3319" name="Rectangle 23"/>
          <p:cNvSpPr>
            <a:spLocks noGrp="1" noChangeArrowheads="1"/>
          </p:cNvSpPr>
          <p:nvPr>
            <p:ph type="title"/>
          </p:nvPr>
        </p:nvSpPr>
        <p:spPr/>
        <p:txBody>
          <a:bodyPr/>
          <a:lstStyle/>
          <a:p>
            <a:r>
              <a:rPr lang="en-US"/>
              <a:t>Shared Counter</a:t>
            </a:r>
          </a:p>
        </p:txBody>
      </p:sp>
      <p:grpSp>
        <p:nvGrpSpPr>
          <p:cNvPr id="13320" name="Group 24"/>
          <p:cNvGrpSpPr>
            <a:grpSpLocks/>
          </p:cNvGrpSpPr>
          <p:nvPr/>
        </p:nvGrpSpPr>
        <p:grpSpPr bwMode="auto">
          <a:xfrm>
            <a:off x="1600200" y="2362200"/>
            <a:ext cx="1447800" cy="1295400"/>
            <a:chOff x="1584" y="816"/>
            <a:chExt cx="912" cy="816"/>
          </a:xfrm>
          <a:effectLst>
            <a:glow rad="63500">
              <a:schemeClr val="accent3">
                <a:satMod val="175000"/>
                <a:alpha val="40000"/>
              </a:schemeClr>
            </a:glow>
          </a:effectLst>
        </p:grpSpPr>
        <p:sp>
          <p:nvSpPr>
            <p:cNvPr id="13348" name="Freeform 2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9" name="Freeform 2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0" name="Freeform 27"/>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1" name="Freeform 2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2" name="Freeform 2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3" name="Freeform 3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4" name="Freeform 31"/>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5" name="Freeform 32"/>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56" name="Freeform 33"/>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321" name="Group 34"/>
          <p:cNvGrpSpPr>
            <a:grpSpLocks/>
          </p:cNvGrpSpPr>
          <p:nvPr/>
        </p:nvGrpSpPr>
        <p:grpSpPr bwMode="auto">
          <a:xfrm flipH="1">
            <a:off x="1676400" y="5105400"/>
            <a:ext cx="1447800" cy="1295400"/>
            <a:chOff x="1584" y="816"/>
            <a:chExt cx="912" cy="816"/>
          </a:xfrm>
          <a:effectLst>
            <a:glow rad="63500">
              <a:schemeClr val="accent3">
                <a:satMod val="175000"/>
                <a:alpha val="40000"/>
              </a:schemeClr>
            </a:glow>
          </a:effectLst>
        </p:grpSpPr>
        <p:sp>
          <p:nvSpPr>
            <p:cNvPr id="13339" name="Freeform 3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0" name="Freeform 3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1" name="Freeform 37"/>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2" name="Freeform 3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343" name="Freeform 3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4" name="Freeform 4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5" name="Freeform 41"/>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6" name="Freeform 42"/>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47" name="Freeform 43"/>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322" name="Group 44"/>
          <p:cNvGrpSpPr>
            <a:grpSpLocks/>
          </p:cNvGrpSpPr>
          <p:nvPr/>
        </p:nvGrpSpPr>
        <p:grpSpPr bwMode="auto">
          <a:xfrm>
            <a:off x="4038600" y="3124200"/>
            <a:ext cx="879475" cy="1905000"/>
            <a:chOff x="2663" y="2544"/>
            <a:chExt cx="554" cy="1200"/>
          </a:xfrm>
          <a:solidFill>
            <a:schemeClr val="tx1"/>
          </a:solidFill>
        </p:grpSpPr>
        <p:sp>
          <p:nvSpPr>
            <p:cNvPr id="13331" name="AutoShape 45"/>
            <p:cNvSpPr>
              <a:spLocks noChangeArrowheads="1"/>
            </p:cNvSpPr>
            <p:nvPr/>
          </p:nvSpPr>
          <p:spPr bwMode="auto">
            <a:xfrm rot="5400000">
              <a:off x="2547" y="2706"/>
              <a:ext cx="831" cy="508"/>
            </a:xfrm>
            <a:prstGeom prst="wave">
              <a:avLst>
                <a:gd name="adj1" fmla="val 13005"/>
                <a:gd name="adj2" fmla="val 0"/>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13332" name="AutoShape 46"/>
            <p:cNvSpPr>
              <a:spLocks noChangeArrowheads="1"/>
            </p:cNvSpPr>
            <p:nvPr/>
          </p:nvSpPr>
          <p:spPr bwMode="auto">
            <a:xfrm rot="5400000">
              <a:off x="2825" y="3398"/>
              <a:ext cx="300" cy="392"/>
            </a:xfrm>
            <a:prstGeom prst="doubleWave">
              <a:avLst>
                <a:gd name="adj1" fmla="val 6500"/>
                <a:gd name="adj2" fmla="val 0"/>
              </a:avLst>
            </a:prstGeom>
            <a:grp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13333" name="Oval 47"/>
            <p:cNvSpPr>
              <a:spLocks noChangeArrowheads="1"/>
            </p:cNvSpPr>
            <p:nvPr/>
          </p:nvSpPr>
          <p:spPr bwMode="auto">
            <a:xfrm rot="5400000">
              <a:off x="2571" y="2636"/>
              <a:ext cx="369" cy="185"/>
            </a:xfrm>
            <a:prstGeom prst="ellipse">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13334" name="Line 48"/>
            <p:cNvSpPr>
              <a:spLocks noChangeShapeType="1"/>
            </p:cNvSpPr>
            <p:nvPr/>
          </p:nvSpPr>
          <p:spPr bwMode="auto">
            <a:xfrm>
              <a:off x="2848" y="2682"/>
              <a:ext cx="369"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13335" name="Line 49"/>
            <p:cNvSpPr>
              <a:spLocks noChangeShapeType="1"/>
            </p:cNvSpPr>
            <p:nvPr/>
          </p:nvSpPr>
          <p:spPr bwMode="auto">
            <a:xfrm>
              <a:off x="2732" y="3052"/>
              <a:ext cx="370"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13336" name="Text Box 50"/>
            <p:cNvSpPr txBox="1">
              <a:spLocks noChangeArrowheads="1"/>
            </p:cNvSpPr>
            <p:nvPr/>
          </p:nvSpPr>
          <p:spPr bwMode="auto">
            <a:xfrm>
              <a:off x="2906" y="2736"/>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3</a:t>
              </a:r>
            </a:p>
          </p:txBody>
        </p:sp>
        <p:sp>
          <p:nvSpPr>
            <p:cNvPr id="13337" name="Text Box 51"/>
            <p:cNvSpPr txBox="1">
              <a:spLocks noChangeArrowheads="1"/>
            </p:cNvSpPr>
            <p:nvPr/>
          </p:nvSpPr>
          <p:spPr bwMode="auto">
            <a:xfrm>
              <a:off x="2858" y="3110"/>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2</a:t>
              </a:r>
            </a:p>
          </p:txBody>
        </p:sp>
        <p:sp>
          <p:nvSpPr>
            <p:cNvPr id="13338" name="Text Box 52"/>
            <p:cNvSpPr txBox="1">
              <a:spLocks noChangeArrowheads="1"/>
            </p:cNvSpPr>
            <p:nvPr/>
          </p:nvSpPr>
          <p:spPr bwMode="auto">
            <a:xfrm>
              <a:off x="2923" y="3456"/>
              <a:ext cx="206" cy="252"/>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1</a:t>
              </a:r>
            </a:p>
          </p:txBody>
        </p:sp>
      </p:grpSp>
      <p:sp>
        <p:nvSpPr>
          <p:cNvPr id="13323" name="Freeform 53"/>
          <p:cNvSpPr>
            <a:spLocks/>
          </p:cNvSpPr>
          <p:nvPr/>
        </p:nvSpPr>
        <p:spPr bwMode="auto">
          <a:xfrm>
            <a:off x="2971800" y="3289300"/>
            <a:ext cx="3136900" cy="836613"/>
          </a:xfrm>
          <a:custGeom>
            <a:avLst/>
            <a:gdLst>
              <a:gd name="T0" fmla="*/ 0 w 1976"/>
              <a:gd name="T1" fmla="*/ 2147483647 h 527"/>
              <a:gd name="T2" fmla="*/ 2147483647 w 1976"/>
              <a:gd name="T3" fmla="*/ 2147483647 h 527"/>
              <a:gd name="T4" fmla="*/ 2147483647 w 1976"/>
              <a:gd name="T5" fmla="*/ 0 h 527"/>
              <a:gd name="T6" fmla="*/ 0 60000 65536"/>
              <a:gd name="T7" fmla="*/ 0 60000 65536"/>
              <a:gd name="T8" fmla="*/ 0 60000 65536"/>
              <a:gd name="T9" fmla="*/ 0 w 1976"/>
              <a:gd name="T10" fmla="*/ 0 h 527"/>
              <a:gd name="T11" fmla="*/ 1976 w 1976"/>
              <a:gd name="T12" fmla="*/ 527 h 527"/>
            </a:gdLst>
            <a:ahLst/>
            <a:cxnLst>
              <a:cxn ang="T6">
                <a:pos x="T0" y="T1"/>
              </a:cxn>
              <a:cxn ang="T7">
                <a:pos x="T2" y="T3"/>
              </a:cxn>
              <a:cxn ang="T8">
                <a:pos x="T4" y="T5"/>
              </a:cxn>
            </a:cxnLst>
            <a:rect l="T9" t="T10" r="T11" b="T12"/>
            <a:pathLst>
              <a:path w="1976" h="527">
                <a:moveTo>
                  <a:pt x="0" y="88"/>
                </a:moveTo>
                <a:cubicBezTo>
                  <a:pt x="149" y="159"/>
                  <a:pt x="567" y="527"/>
                  <a:pt x="896" y="512"/>
                </a:cubicBezTo>
                <a:cubicBezTo>
                  <a:pt x="1225" y="497"/>
                  <a:pt x="1751" y="107"/>
                  <a:pt x="1976" y="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3324" name="Freeform 54"/>
          <p:cNvSpPr>
            <a:spLocks/>
          </p:cNvSpPr>
          <p:nvPr/>
        </p:nvSpPr>
        <p:spPr bwMode="auto">
          <a:xfrm>
            <a:off x="2971800" y="3924300"/>
            <a:ext cx="3302000" cy="1181100"/>
          </a:xfrm>
          <a:custGeom>
            <a:avLst/>
            <a:gdLst>
              <a:gd name="T0" fmla="*/ 0 w 2080"/>
              <a:gd name="T1" fmla="*/ 2147483647 h 744"/>
              <a:gd name="T2" fmla="*/ 2147483647 w 2080"/>
              <a:gd name="T3" fmla="*/ 2147483647 h 744"/>
              <a:gd name="T4" fmla="*/ 2147483647 w 2080"/>
              <a:gd name="T5" fmla="*/ 0 h 744"/>
              <a:gd name="T6" fmla="*/ 0 60000 65536"/>
              <a:gd name="T7" fmla="*/ 0 60000 65536"/>
              <a:gd name="T8" fmla="*/ 0 60000 65536"/>
              <a:gd name="T9" fmla="*/ 0 w 2080"/>
              <a:gd name="T10" fmla="*/ 0 h 744"/>
              <a:gd name="T11" fmla="*/ 2080 w 2080"/>
              <a:gd name="T12" fmla="*/ 744 h 744"/>
            </a:gdLst>
            <a:ahLst/>
            <a:cxnLst>
              <a:cxn ang="T6">
                <a:pos x="T0" y="T1"/>
              </a:cxn>
              <a:cxn ang="T7">
                <a:pos x="T2" y="T3"/>
              </a:cxn>
              <a:cxn ang="T8">
                <a:pos x="T4" y="T5"/>
              </a:cxn>
            </a:cxnLst>
            <a:rect l="T9" t="T10" r="T11" b="T12"/>
            <a:pathLst>
              <a:path w="2080" h="744">
                <a:moveTo>
                  <a:pt x="0" y="744"/>
                </a:moveTo>
                <a:cubicBezTo>
                  <a:pt x="164" y="713"/>
                  <a:pt x="637" y="684"/>
                  <a:pt x="984" y="560"/>
                </a:cubicBezTo>
                <a:cubicBezTo>
                  <a:pt x="1331" y="436"/>
                  <a:pt x="1852" y="117"/>
                  <a:pt x="2080" y="0"/>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13325" name="Freeform 55"/>
          <p:cNvSpPr>
            <a:spLocks/>
          </p:cNvSpPr>
          <p:nvPr/>
        </p:nvSpPr>
        <p:spPr bwMode="auto">
          <a:xfrm>
            <a:off x="2921000" y="3695700"/>
            <a:ext cx="3276600" cy="1085850"/>
          </a:xfrm>
          <a:custGeom>
            <a:avLst/>
            <a:gdLst>
              <a:gd name="T0" fmla="*/ 0 w 2064"/>
              <a:gd name="T1" fmla="*/ 2147483647 h 684"/>
              <a:gd name="T2" fmla="*/ 2147483647 w 2064"/>
              <a:gd name="T3" fmla="*/ 2147483647 h 684"/>
              <a:gd name="T4" fmla="*/ 2147483647 w 2064"/>
              <a:gd name="T5" fmla="*/ 0 h 684"/>
              <a:gd name="T6" fmla="*/ 0 60000 65536"/>
              <a:gd name="T7" fmla="*/ 0 60000 65536"/>
              <a:gd name="T8" fmla="*/ 0 60000 65536"/>
              <a:gd name="T9" fmla="*/ 0 w 2064"/>
              <a:gd name="T10" fmla="*/ 0 h 684"/>
              <a:gd name="T11" fmla="*/ 2064 w 2064"/>
              <a:gd name="T12" fmla="*/ 684 h 684"/>
            </a:gdLst>
            <a:ahLst/>
            <a:cxnLst>
              <a:cxn ang="T6">
                <a:pos x="T0" y="T1"/>
              </a:cxn>
              <a:cxn ang="T7">
                <a:pos x="T2" y="T3"/>
              </a:cxn>
              <a:cxn ang="T8">
                <a:pos x="T4" y="T5"/>
              </a:cxn>
            </a:cxnLst>
            <a:rect l="T9" t="T10" r="T11" b="T12"/>
            <a:pathLst>
              <a:path w="2064" h="684">
                <a:moveTo>
                  <a:pt x="0" y="684"/>
                </a:moveTo>
                <a:cubicBezTo>
                  <a:pt x="164" y="653"/>
                  <a:pt x="640" y="614"/>
                  <a:pt x="984" y="500"/>
                </a:cubicBezTo>
                <a:cubicBezTo>
                  <a:pt x="1328" y="386"/>
                  <a:pt x="1839" y="104"/>
                  <a:pt x="2064" y="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3326" name="Freeform 56"/>
          <p:cNvSpPr>
            <a:spLocks/>
          </p:cNvSpPr>
          <p:nvPr/>
        </p:nvSpPr>
        <p:spPr bwMode="auto">
          <a:xfrm>
            <a:off x="2895600" y="3568700"/>
            <a:ext cx="3175000" cy="852488"/>
          </a:xfrm>
          <a:custGeom>
            <a:avLst/>
            <a:gdLst>
              <a:gd name="T0" fmla="*/ 0 w 2144"/>
              <a:gd name="T1" fmla="*/ 2147483647 h 537"/>
              <a:gd name="T2" fmla="*/ 2147483647 w 2144"/>
              <a:gd name="T3" fmla="*/ 2147483647 h 537"/>
              <a:gd name="T4" fmla="*/ 2147483647 w 2144"/>
              <a:gd name="T5" fmla="*/ 0 h 537"/>
              <a:gd name="T6" fmla="*/ 0 60000 65536"/>
              <a:gd name="T7" fmla="*/ 0 60000 65536"/>
              <a:gd name="T8" fmla="*/ 0 60000 65536"/>
              <a:gd name="T9" fmla="*/ 0 w 2144"/>
              <a:gd name="T10" fmla="*/ 0 h 537"/>
              <a:gd name="T11" fmla="*/ 2144 w 2144"/>
              <a:gd name="T12" fmla="*/ 537 h 537"/>
            </a:gdLst>
            <a:ahLst/>
            <a:cxnLst>
              <a:cxn ang="T6">
                <a:pos x="T0" y="T1"/>
              </a:cxn>
              <a:cxn ang="T7">
                <a:pos x="T2" y="T3"/>
              </a:cxn>
              <a:cxn ang="T8">
                <a:pos x="T4" y="T5"/>
              </a:cxn>
            </a:cxnLst>
            <a:rect l="T9" t="T10" r="T11" b="T12"/>
            <a:pathLst>
              <a:path w="2144" h="537">
                <a:moveTo>
                  <a:pt x="0" y="248"/>
                </a:moveTo>
                <a:cubicBezTo>
                  <a:pt x="163" y="289"/>
                  <a:pt x="619" y="537"/>
                  <a:pt x="976" y="496"/>
                </a:cubicBezTo>
                <a:cubicBezTo>
                  <a:pt x="1333" y="455"/>
                  <a:pt x="1901" y="103"/>
                  <a:pt x="2144" y="0"/>
                </a:cubicBezTo>
              </a:path>
            </a:pathLst>
          </a:custGeom>
          <a:noFill/>
          <a:ln w="76200">
            <a:solidFill>
              <a:srgbClr val="FF9900"/>
            </a:solidFill>
            <a:round/>
            <a:headEnd/>
            <a:tailEnd type="triangle" w="med" len="med"/>
          </a:ln>
        </p:spPr>
        <p:txBody>
          <a:bodyPr wrap="none" anchor="ctr"/>
          <a:lstStyle/>
          <a:p>
            <a:endParaRPr lang="en-US">
              <a:latin typeface="Arial" pitchFamily="34" charset="0"/>
              <a:cs typeface="Arial" pitchFamily="34" charset="0"/>
            </a:endParaRPr>
          </a:p>
        </p:txBody>
      </p:sp>
      <p:sp>
        <p:nvSpPr>
          <p:cNvPr id="13327" name="Text Box 57"/>
          <p:cNvSpPr txBox="1">
            <a:spLocks noChangeArrowheads="1"/>
          </p:cNvSpPr>
          <p:nvPr/>
        </p:nvSpPr>
        <p:spPr bwMode="auto">
          <a:xfrm>
            <a:off x="6096000" y="2895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5050"/>
                </a:solidFill>
                <a:latin typeface="Arial" pitchFamily="34" charset="0"/>
                <a:cs typeface="Arial" pitchFamily="34" charset="0"/>
              </a:rPr>
              <a:t>0</a:t>
            </a:r>
          </a:p>
        </p:txBody>
      </p:sp>
      <p:sp>
        <p:nvSpPr>
          <p:cNvPr id="13328" name="Text Box 58"/>
          <p:cNvSpPr txBox="1">
            <a:spLocks noChangeArrowheads="1"/>
          </p:cNvSpPr>
          <p:nvPr/>
        </p:nvSpPr>
        <p:spPr bwMode="auto">
          <a:xfrm>
            <a:off x="6019800" y="3276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9900"/>
                </a:solidFill>
                <a:latin typeface="Arial" pitchFamily="34" charset="0"/>
                <a:cs typeface="Arial" pitchFamily="34" charset="0"/>
              </a:rPr>
              <a:t>1</a:t>
            </a:r>
          </a:p>
        </p:txBody>
      </p:sp>
      <p:sp>
        <p:nvSpPr>
          <p:cNvPr id="13329" name="Text Box 59"/>
          <p:cNvSpPr txBox="1">
            <a:spLocks noChangeArrowheads="1"/>
          </p:cNvSpPr>
          <p:nvPr/>
        </p:nvSpPr>
        <p:spPr bwMode="auto">
          <a:xfrm>
            <a:off x="6248400" y="34290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33CC33"/>
                </a:solidFill>
                <a:latin typeface="Arial" pitchFamily="34" charset="0"/>
                <a:cs typeface="Arial" pitchFamily="34" charset="0"/>
              </a:rPr>
              <a:t>2</a:t>
            </a:r>
          </a:p>
        </p:txBody>
      </p:sp>
      <p:sp>
        <p:nvSpPr>
          <p:cNvPr id="13330" name="Text Box 60"/>
          <p:cNvSpPr txBox="1">
            <a:spLocks noChangeArrowheads="1"/>
          </p:cNvSpPr>
          <p:nvPr/>
        </p:nvSpPr>
        <p:spPr bwMode="auto">
          <a:xfrm>
            <a:off x="6248400" y="3733800"/>
            <a:ext cx="369888" cy="457200"/>
          </a:xfrm>
          <a:prstGeom prst="rect">
            <a:avLst/>
          </a:prstGeom>
          <a:noFill/>
          <a:ln w="9525">
            <a:noFill/>
            <a:miter lim="800000"/>
            <a:headEnd/>
            <a:tailEnd/>
          </a:ln>
        </p:spPr>
        <p:txBody>
          <a:bodyPr wrap="none">
            <a:spAutoFit/>
          </a:bodyPr>
          <a:lstStyle/>
          <a:p>
            <a:pPr algn="ctr">
              <a:spcBef>
                <a:spcPct val="0"/>
              </a:spcBef>
            </a:pPr>
            <a:r>
              <a:rPr lang="en-US" dirty="0">
                <a:solidFill>
                  <a:srgbClr val="00B0F0"/>
                </a:solidFill>
                <a:latin typeface="Arial" pitchFamily="34" charset="0"/>
                <a:cs typeface="Arial" pitchFamily="34" charset="0"/>
              </a:rPr>
              <a:t>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2">
            <a:extLst>
              <a:ext uri="{FF2B5EF4-FFF2-40B4-BE49-F238E27FC236}">
                <a16:creationId xmlns:a16="http://schemas.microsoft.com/office/drawing/2014/main" id="{9E1A7CBF-8B93-7A79-E14F-094472C4286A}"/>
              </a:ext>
            </a:extLst>
          </p:cNvPr>
          <p:cNvSpPr>
            <a:spLocks noChangeArrowheads="1"/>
          </p:cNvSpPr>
          <p:nvPr/>
        </p:nvSpPr>
        <p:spPr bwMode="auto">
          <a:xfrm>
            <a:off x="3962400" y="2438400"/>
            <a:ext cx="1295400" cy="3657600"/>
          </a:xfrm>
          <a:prstGeom prst="rect">
            <a:avLst/>
          </a:prstGeom>
          <a:solidFill>
            <a:schemeClr val="tx1"/>
          </a:solidFill>
          <a:ln w="38100">
            <a:solidFill>
              <a:srgbClr val="33CC33"/>
            </a:solidFill>
            <a:miter lim="800000"/>
            <a:headEnd/>
            <a:tailEnd/>
          </a:ln>
          <a:effectLst>
            <a:outerShdw dist="107763" dir="2700000" algn="ctr" rotWithShape="0">
              <a:schemeClr val="bg2">
                <a:alpha val="50000"/>
              </a:schemeClr>
            </a:outerShdw>
          </a:effectLst>
        </p:spPr>
        <p:txBody>
          <a:bodyPr wrap="none" anchor="ctr"/>
          <a:lstStyle/>
          <a:p>
            <a:pPr algn="ctr">
              <a:spcBef>
                <a:spcPct val="0"/>
              </a:spcBef>
              <a:defRPr/>
            </a:pPr>
            <a:endParaRPr lang="en-US" sz="4000">
              <a:solidFill>
                <a:srgbClr val="33CC33"/>
              </a:solidFill>
              <a:latin typeface="Arial" pitchFamily="34" charset="0"/>
              <a:cs typeface="Arial" pitchFamily="34" charset="0"/>
            </a:endParaRPr>
          </a:p>
        </p:txBody>
      </p:sp>
      <p:grpSp>
        <p:nvGrpSpPr>
          <p:cNvPr id="54" name="Group 44">
            <a:extLst>
              <a:ext uri="{FF2B5EF4-FFF2-40B4-BE49-F238E27FC236}">
                <a16:creationId xmlns:a16="http://schemas.microsoft.com/office/drawing/2014/main" id="{812F9B6C-6848-13A2-D8DB-6015AA3DFCB8}"/>
              </a:ext>
            </a:extLst>
          </p:cNvPr>
          <p:cNvGrpSpPr>
            <a:grpSpLocks/>
          </p:cNvGrpSpPr>
          <p:nvPr/>
        </p:nvGrpSpPr>
        <p:grpSpPr bwMode="auto">
          <a:xfrm>
            <a:off x="4191000" y="3276600"/>
            <a:ext cx="879475" cy="1905000"/>
            <a:chOff x="2663" y="2544"/>
            <a:chExt cx="554" cy="1200"/>
          </a:xfrm>
          <a:solidFill>
            <a:schemeClr val="tx1"/>
          </a:solidFill>
        </p:grpSpPr>
        <p:sp>
          <p:nvSpPr>
            <p:cNvPr id="55" name="AutoShape 45">
              <a:extLst>
                <a:ext uri="{FF2B5EF4-FFF2-40B4-BE49-F238E27FC236}">
                  <a16:creationId xmlns:a16="http://schemas.microsoft.com/office/drawing/2014/main" id="{25CE8EF0-5A8F-AEA3-49EC-2AF59735AEEF}"/>
                </a:ext>
              </a:extLst>
            </p:cNvPr>
            <p:cNvSpPr>
              <a:spLocks noChangeArrowheads="1"/>
            </p:cNvSpPr>
            <p:nvPr/>
          </p:nvSpPr>
          <p:spPr bwMode="auto">
            <a:xfrm rot="5400000">
              <a:off x="2547" y="2706"/>
              <a:ext cx="831" cy="508"/>
            </a:xfrm>
            <a:prstGeom prst="wave">
              <a:avLst>
                <a:gd name="adj1" fmla="val 13005"/>
                <a:gd name="adj2" fmla="val 0"/>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56" name="AutoShape 46">
              <a:extLst>
                <a:ext uri="{FF2B5EF4-FFF2-40B4-BE49-F238E27FC236}">
                  <a16:creationId xmlns:a16="http://schemas.microsoft.com/office/drawing/2014/main" id="{8047C5DC-48DE-E376-35C3-828EE9953633}"/>
                </a:ext>
              </a:extLst>
            </p:cNvPr>
            <p:cNvSpPr>
              <a:spLocks noChangeArrowheads="1"/>
            </p:cNvSpPr>
            <p:nvPr/>
          </p:nvSpPr>
          <p:spPr bwMode="auto">
            <a:xfrm rot="5400000">
              <a:off x="2825" y="3398"/>
              <a:ext cx="300" cy="392"/>
            </a:xfrm>
            <a:prstGeom prst="doubleWave">
              <a:avLst>
                <a:gd name="adj1" fmla="val 6500"/>
                <a:gd name="adj2" fmla="val 0"/>
              </a:avLst>
            </a:prstGeom>
            <a:grp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57" name="Oval 47">
              <a:extLst>
                <a:ext uri="{FF2B5EF4-FFF2-40B4-BE49-F238E27FC236}">
                  <a16:creationId xmlns:a16="http://schemas.microsoft.com/office/drawing/2014/main" id="{6E326313-9AF6-3C18-CD77-1CCD44A73284}"/>
                </a:ext>
              </a:extLst>
            </p:cNvPr>
            <p:cNvSpPr>
              <a:spLocks noChangeArrowheads="1"/>
            </p:cNvSpPr>
            <p:nvPr/>
          </p:nvSpPr>
          <p:spPr bwMode="auto">
            <a:xfrm rot="5400000">
              <a:off x="2571" y="2636"/>
              <a:ext cx="369" cy="185"/>
            </a:xfrm>
            <a:prstGeom prst="ellipse">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58" name="Line 48">
              <a:extLst>
                <a:ext uri="{FF2B5EF4-FFF2-40B4-BE49-F238E27FC236}">
                  <a16:creationId xmlns:a16="http://schemas.microsoft.com/office/drawing/2014/main" id="{628ED76B-E751-2AEC-34D3-7734F0F73130}"/>
                </a:ext>
              </a:extLst>
            </p:cNvPr>
            <p:cNvSpPr>
              <a:spLocks noChangeShapeType="1"/>
            </p:cNvSpPr>
            <p:nvPr/>
          </p:nvSpPr>
          <p:spPr bwMode="auto">
            <a:xfrm>
              <a:off x="2848" y="2682"/>
              <a:ext cx="369"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59" name="Line 49">
              <a:extLst>
                <a:ext uri="{FF2B5EF4-FFF2-40B4-BE49-F238E27FC236}">
                  <a16:creationId xmlns:a16="http://schemas.microsoft.com/office/drawing/2014/main" id="{22EA717E-14E0-ABA0-26D7-3A82F2815929}"/>
                </a:ext>
              </a:extLst>
            </p:cNvPr>
            <p:cNvSpPr>
              <a:spLocks noChangeShapeType="1"/>
            </p:cNvSpPr>
            <p:nvPr/>
          </p:nvSpPr>
          <p:spPr bwMode="auto">
            <a:xfrm>
              <a:off x="2732" y="3052"/>
              <a:ext cx="370"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60" name="Text Box 50">
              <a:extLst>
                <a:ext uri="{FF2B5EF4-FFF2-40B4-BE49-F238E27FC236}">
                  <a16:creationId xmlns:a16="http://schemas.microsoft.com/office/drawing/2014/main" id="{2A887DD7-08B3-D6EF-0148-DB594C342E09}"/>
                </a:ext>
              </a:extLst>
            </p:cNvPr>
            <p:cNvSpPr txBox="1">
              <a:spLocks noChangeArrowheads="1"/>
            </p:cNvSpPr>
            <p:nvPr/>
          </p:nvSpPr>
          <p:spPr bwMode="auto">
            <a:xfrm>
              <a:off x="2906" y="2736"/>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3</a:t>
              </a:r>
            </a:p>
          </p:txBody>
        </p:sp>
        <p:sp>
          <p:nvSpPr>
            <p:cNvPr id="61" name="Text Box 51">
              <a:extLst>
                <a:ext uri="{FF2B5EF4-FFF2-40B4-BE49-F238E27FC236}">
                  <a16:creationId xmlns:a16="http://schemas.microsoft.com/office/drawing/2014/main" id="{FFF0ADE7-35DC-6270-E54A-01CFA2461AE7}"/>
                </a:ext>
              </a:extLst>
            </p:cNvPr>
            <p:cNvSpPr txBox="1">
              <a:spLocks noChangeArrowheads="1"/>
            </p:cNvSpPr>
            <p:nvPr/>
          </p:nvSpPr>
          <p:spPr bwMode="auto">
            <a:xfrm>
              <a:off x="2858" y="3110"/>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2</a:t>
              </a:r>
            </a:p>
          </p:txBody>
        </p:sp>
        <p:sp>
          <p:nvSpPr>
            <p:cNvPr id="14336" name="Text Box 52">
              <a:extLst>
                <a:ext uri="{FF2B5EF4-FFF2-40B4-BE49-F238E27FC236}">
                  <a16:creationId xmlns:a16="http://schemas.microsoft.com/office/drawing/2014/main" id="{85E96B22-E7ED-7C1C-C157-173F57510A57}"/>
                </a:ext>
              </a:extLst>
            </p:cNvPr>
            <p:cNvSpPr txBox="1">
              <a:spLocks noChangeArrowheads="1"/>
            </p:cNvSpPr>
            <p:nvPr/>
          </p:nvSpPr>
          <p:spPr bwMode="auto">
            <a:xfrm>
              <a:off x="2923" y="3456"/>
              <a:ext cx="206" cy="252"/>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1</a:t>
              </a:r>
            </a:p>
          </p:txBody>
        </p:sp>
      </p:grpSp>
      <p:sp>
        <p:nvSpPr>
          <p:cNvPr id="62" name="Footer Placeholder 3"/>
          <p:cNvSpPr>
            <a:spLocks noGrp="1"/>
          </p:cNvSpPr>
          <p:nvPr>
            <p:ph type="ftr" sz="quarter" idx="10"/>
          </p:nvPr>
        </p:nvSpPr>
        <p:spPr/>
        <p:txBody>
          <a:bodyPr/>
          <a:lstStyle/>
          <a:p>
            <a:pPr>
              <a:defRPr/>
            </a:pPr>
            <a:r>
              <a:rPr lang="en-US"/>
              <a:t>Art of Multiprocessor Programming</a:t>
            </a:r>
          </a:p>
        </p:txBody>
      </p:sp>
      <p:sp>
        <p:nvSpPr>
          <p:cNvPr id="63" name="Slide Number Placeholder 4"/>
          <p:cNvSpPr>
            <a:spLocks noGrp="1"/>
          </p:cNvSpPr>
          <p:nvPr>
            <p:ph type="sldNum" sz="quarter" idx="11"/>
          </p:nvPr>
        </p:nvSpPr>
        <p:spPr/>
        <p:txBody>
          <a:bodyPr/>
          <a:lstStyle/>
          <a:p>
            <a:pPr>
              <a:defRPr/>
            </a:pPr>
            <a:fld id="{22D5CEDE-D2B5-4DF5-A1CC-4963A91D426D}" type="slidenum">
              <a:rPr lang="en-US"/>
              <a:pPr>
                <a:defRPr/>
              </a:pPr>
              <a:t>10</a:t>
            </a:fld>
            <a:endParaRPr lang="en-US"/>
          </a:p>
        </p:txBody>
      </p:sp>
      <p:sp>
        <p:nvSpPr>
          <p:cNvPr id="14343" name="Rectangle 23"/>
          <p:cNvSpPr>
            <a:spLocks noGrp="1" noChangeArrowheads="1"/>
          </p:cNvSpPr>
          <p:nvPr>
            <p:ph type="title"/>
          </p:nvPr>
        </p:nvSpPr>
        <p:spPr/>
        <p:txBody>
          <a:bodyPr/>
          <a:lstStyle/>
          <a:p>
            <a:r>
              <a:rPr lang="en-US"/>
              <a:t>Shared Counter</a:t>
            </a:r>
          </a:p>
        </p:txBody>
      </p:sp>
      <p:grpSp>
        <p:nvGrpSpPr>
          <p:cNvPr id="14346" name="Group 44"/>
          <p:cNvGrpSpPr>
            <a:grpSpLocks/>
          </p:cNvGrpSpPr>
          <p:nvPr/>
        </p:nvGrpSpPr>
        <p:grpSpPr bwMode="auto">
          <a:xfrm>
            <a:off x="4038600" y="3124200"/>
            <a:ext cx="879475" cy="1905000"/>
            <a:chOff x="2663" y="2544"/>
            <a:chExt cx="554" cy="1200"/>
          </a:xfrm>
        </p:grpSpPr>
        <p:sp>
          <p:nvSpPr>
            <p:cNvPr id="14356" name="AutoShape 45"/>
            <p:cNvSpPr>
              <a:spLocks noChangeArrowheads="1"/>
            </p:cNvSpPr>
            <p:nvPr/>
          </p:nvSpPr>
          <p:spPr bwMode="auto">
            <a:xfrm rot="5400000">
              <a:off x="2547" y="2706"/>
              <a:ext cx="831" cy="508"/>
            </a:xfrm>
            <a:prstGeom prst="wave">
              <a:avLst>
                <a:gd name="adj1" fmla="val 13005"/>
                <a:gd name="adj2" fmla="val 0"/>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357" name="AutoShape 46"/>
            <p:cNvSpPr>
              <a:spLocks noChangeArrowheads="1"/>
            </p:cNvSpPr>
            <p:nvPr/>
          </p:nvSpPr>
          <p:spPr bwMode="auto">
            <a:xfrm rot="5400000">
              <a:off x="2825" y="3398"/>
              <a:ext cx="300" cy="392"/>
            </a:xfrm>
            <a:prstGeom prst="doubleWave">
              <a:avLst>
                <a:gd name="adj1" fmla="val 6500"/>
                <a:gd name="adj2" fmla="val 0"/>
              </a:avLst>
            </a:prstGeom>
            <a:no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4358" name="Oval 47"/>
            <p:cNvSpPr>
              <a:spLocks noChangeArrowheads="1"/>
            </p:cNvSpPr>
            <p:nvPr/>
          </p:nvSpPr>
          <p:spPr bwMode="auto">
            <a:xfrm rot="5400000">
              <a:off x="2571" y="2636"/>
              <a:ext cx="369" cy="185"/>
            </a:xfrm>
            <a:prstGeom prst="ellips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359" name="Line 48"/>
            <p:cNvSpPr>
              <a:spLocks noChangeShapeType="1"/>
            </p:cNvSpPr>
            <p:nvPr/>
          </p:nvSpPr>
          <p:spPr bwMode="auto">
            <a:xfrm>
              <a:off x="2848" y="2682"/>
              <a:ext cx="369" cy="0"/>
            </a:xfrm>
            <a:prstGeom prst="line">
              <a:avLst/>
            </a:prstGeom>
            <a:noFill/>
            <a:ln w="38100">
              <a:solidFill>
                <a:schemeClr val="tx1"/>
              </a:solidFill>
              <a:prstDash val="sysDot"/>
              <a:round/>
              <a:headEnd/>
              <a:tailEnd/>
            </a:ln>
          </p:spPr>
          <p:txBody>
            <a:bodyPr wrap="none" anchor="ctr"/>
            <a:lstStyle/>
            <a:p>
              <a:endParaRPr lang="en-US">
                <a:latin typeface="Arial" pitchFamily="34" charset="0"/>
                <a:cs typeface="Arial" pitchFamily="34" charset="0"/>
              </a:endParaRPr>
            </a:p>
          </p:txBody>
        </p:sp>
        <p:sp>
          <p:nvSpPr>
            <p:cNvPr id="14360" name="Line 49"/>
            <p:cNvSpPr>
              <a:spLocks noChangeShapeType="1"/>
            </p:cNvSpPr>
            <p:nvPr/>
          </p:nvSpPr>
          <p:spPr bwMode="auto">
            <a:xfrm>
              <a:off x="2732" y="3052"/>
              <a:ext cx="370" cy="0"/>
            </a:xfrm>
            <a:prstGeom prst="line">
              <a:avLst/>
            </a:prstGeom>
            <a:noFill/>
            <a:ln w="38100">
              <a:solidFill>
                <a:schemeClr val="tx1"/>
              </a:solidFill>
              <a:prstDash val="sysDot"/>
              <a:round/>
              <a:headEnd/>
              <a:tailEnd/>
            </a:ln>
          </p:spPr>
          <p:txBody>
            <a:bodyPr wrap="none" anchor="ctr"/>
            <a:lstStyle/>
            <a:p>
              <a:endParaRPr lang="en-US">
                <a:latin typeface="Arial" pitchFamily="34" charset="0"/>
                <a:cs typeface="Arial" pitchFamily="34" charset="0"/>
              </a:endParaRPr>
            </a:p>
          </p:txBody>
        </p:sp>
        <p:sp>
          <p:nvSpPr>
            <p:cNvPr id="14361" name="Text Box 50"/>
            <p:cNvSpPr txBox="1">
              <a:spLocks noChangeArrowheads="1"/>
            </p:cNvSpPr>
            <p:nvPr/>
          </p:nvSpPr>
          <p:spPr bwMode="auto">
            <a:xfrm>
              <a:off x="2906" y="2736"/>
              <a:ext cx="214" cy="250"/>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3</a:t>
              </a:r>
            </a:p>
          </p:txBody>
        </p:sp>
        <p:sp>
          <p:nvSpPr>
            <p:cNvPr id="14362" name="Text Box 51"/>
            <p:cNvSpPr txBox="1">
              <a:spLocks noChangeArrowheads="1"/>
            </p:cNvSpPr>
            <p:nvPr/>
          </p:nvSpPr>
          <p:spPr bwMode="auto">
            <a:xfrm>
              <a:off x="2858" y="3110"/>
              <a:ext cx="214" cy="250"/>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2</a:t>
              </a:r>
            </a:p>
          </p:txBody>
        </p:sp>
        <p:sp>
          <p:nvSpPr>
            <p:cNvPr id="14363" name="Text Box 52"/>
            <p:cNvSpPr txBox="1">
              <a:spLocks noChangeArrowheads="1"/>
            </p:cNvSpPr>
            <p:nvPr/>
          </p:nvSpPr>
          <p:spPr bwMode="auto">
            <a:xfrm>
              <a:off x="2923" y="3456"/>
              <a:ext cx="206" cy="252"/>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1</a:t>
              </a:r>
            </a:p>
          </p:txBody>
        </p:sp>
      </p:grpSp>
      <p:sp>
        <p:nvSpPr>
          <p:cNvPr id="14347" name="Freeform 53"/>
          <p:cNvSpPr>
            <a:spLocks/>
          </p:cNvSpPr>
          <p:nvPr/>
        </p:nvSpPr>
        <p:spPr bwMode="auto">
          <a:xfrm>
            <a:off x="2971800" y="3289300"/>
            <a:ext cx="3136900" cy="836613"/>
          </a:xfrm>
          <a:custGeom>
            <a:avLst/>
            <a:gdLst>
              <a:gd name="T0" fmla="*/ 0 w 1976"/>
              <a:gd name="T1" fmla="*/ 2147483647 h 527"/>
              <a:gd name="T2" fmla="*/ 2147483647 w 1976"/>
              <a:gd name="T3" fmla="*/ 2147483647 h 527"/>
              <a:gd name="T4" fmla="*/ 2147483647 w 1976"/>
              <a:gd name="T5" fmla="*/ 0 h 527"/>
              <a:gd name="T6" fmla="*/ 0 60000 65536"/>
              <a:gd name="T7" fmla="*/ 0 60000 65536"/>
              <a:gd name="T8" fmla="*/ 0 60000 65536"/>
              <a:gd name="T9" fmla="*/ 0 w 1976"/>
              <a:gd name="T10" fmla="*/ 0 h 527"/>
              <a:gd name="T11" fmla="*/ 1976 w 1976"/>
              <a:gd name="T12" fmla="*/ 527 h 527"/>
            </a:gdLst>
            <a:ahLst/>
            <a:cxnLst>
              <a:cxn ang="T6">
                <a:pos x="T0" y="T1"/>
              </a:cxn>
              <a:cxn ang="T7">
                <a:pos x="T2" y="T3"/>
              </a:cxn>
              <a:cxn ang="T8">
                <a:pos x="T4" y="T5"/>
              </a:cxn>
            </a:cxnLst>
            <a:rect l="T9" t="T10" r="T11" b="T12"/>
            <a:pathLst>
              <a:path w="1976" h="527">
                <a:moveTo>
                  <a:pt x="0" y="88"/>
                </a:moveTo>
                <a:cubicBezTo>
                  <a:pt x="149" y="159"/>
                  <a:pt x="567" y="527"/>
                  <a:pt x="896" y="512"/>
                </a:cubicBezTo>
                <a:cubicBezTo>
                  <a:pt x="1225" y="497"/>
                  <a:pt x="1751" y="107"/>
                  <a:pt x="1976" y="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4348" name="Freeform 54"/>
          <p:cNvSpPr>
            <a:spLocks/>
          </p:cNvSpPr>
          <p:nvPr/>
        </p:nvSpPr>
        <p:spPr bwMode="auto">
          <a:xfrm>
            <a:off x="2971800" y="3924300"/>
            <a:ext cx="3302000" cy="1181100"/>
          </a:xfrm>
          <a:custGeom>
            <a:avLst/>
            <a:gdLst>
              <a:gd name="T0" fmla="*/ 0 w 2080"/>
              <a:gd name="T1" fmla="*/ 2147483647 h 744"/>
              <a:gd name="T2" fmla="*/ 2147483647 w 2080"/>
              <a:gd name="T3" fmla="*/ 2147483647 h 744"/>
              <a:gd name="T4" fmla="*/ 2147483647 w 2080"/>
              <a:gd name="T5" fmla="*/ 0 h 744"/>
              <a:gd name="T6" fmla="*/ 0 60000 65536"/>
              <a:gd name="T7" fmla="*/ 0 60000 65536"/>
              <a:gd name="T8" fmla="*/ 0 60000 65536"/>
              <a:gd name="T9" fmla="*/ 0 w 2080"/>
              <a:gd name="T10" fmla="*/ 0 h 744"/>
              <a:gd name="T11" fmla="*/ 2080 w 2080"/>
              <a:gd name="T12" fmla="*/ 744 h 744"/>
            </a:gdLst>
            <a:ahLst/>
            <a:cxnLst>
              <a:cxn ang="T6">
                <a:pos x="T0" y="T1"/>
              </a:cxn>
              <a:cxn ang="T7">
                <a:pos x="T2" y="T3"/>
              </a:cxn>
              <a:cxn ang="T8">
                <a:pos x="T4" y="T5"/>
              </a:cxn>
            </a:cxnLst>
            <a:rect l="T9" t="T10" r="T11" b="T12"/>
            <a:pathLst>
              <a:path w="2080" h="744">
                <a:moveTo>
                  <a:pt x="0" y="744"/>
                </a:moveTo>
                <a:cubicBezTo>
                  <a:pt x="164" y="713"/>
                  <a:pt x="637" y="684"/>
                  <a:pt x="984" y="560"/>
                </a:cubicBezTo>
                <a:cubicBezTo>
                  <a:pt x="1331" y="436"/>
                  <a:pt x="1852" y="117"/>
                  <a:pt x="2080" y="0"/>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14349" name="Freeform 55"/>
          <p:cNvSpPr>
            <a:spLocks/>
          </p:cNvSpPr>
          <p:nvPr/>
        </p:nvSpPr>
        <p:spPr bwMode="auto">
          <a:xfrm>
            <a:off x="2921000" y="3695700"/>
            <a:ext cx="3276600" cy="1085850"/>
          </a:xfrm>
          <a:custGeom>
            <a:avLst/>
            <a:gdLst>
              <a:gd name="T0" fmla="*/ 0 w 2064"/>
              <a:gd name="T1" fmla="*/ 2147483647 h 684"/>
              <a:gd name="T2" fmla="*/ 2147483647 w 2064"/>
              <a:gd name="T3" fmla="*/ 2147483647 h 684"/>
              <a:gd name="T4" fmla="*/ 2147483647 w 2064"/>
              <a:gd name="T5" fmla="*/ 0 h 684"/>
              <a:gd name="T6" fmla="*/ 0 60000 65536"/>
              <a:gd name="T7" fmla="*/ 0 60000 65536"/>
              <a:gd name="T8" fmla="*/ 0 60000 65536"/>
              <a:gd name="T9" fmla="*/ 0 w 2064"/>
              <a:gd name="T10" fmla="*/ 0 h 684"/>
              <a:gd name="T11" fmla="*/ 2064 w 2064"/>
              <a:gd name="T12" fmla="*/ 684 h 684"/>
            </a:gdLst>
            <a:ahLst/>
            <a:cxnLst>
              <a:cxn ang="T6">
                <a:pos x="T0" y="T1"/>
              </a:cxn>
              <a:cxn ang="T7">
                <a:pos x="T2" y="T3"/>
              </a:cxn>
              <a:cxn ang="T8">
                <a:pos x="T4" y="T5"/>
              </a:cxn>
            </a:cxnLst>
            <a:rect l="T9" t="T10" r="T11" b="T12"/>
            <a:pathLst>
              <a:path w="2064" h="684">
                <a:moveTo>
                  <a:pt x="0" y="684"/>
                </a:moveTo>
                <a:cubicBezTo>
                  <a:pt x="164" y="653"/>
                  <a:pt x="640" y="614"/>
                  <a:pt x="984" y="500"/>
                </a:cubicBezTo>
                <a:cubicBezTo>
                  <a:pt x="1328" y="386"/>
                  <a:pt x="1839" y="104"/>
                  <a:pt x="2064" y="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4350" name="Freeform 56"/>
          <p:cNvSpPr>
            <a:spLocks/>
          </p:cNvSpPr>
          <p:nvPr/>
        </p:nvSpPr>
        <p:spPr bwMode="auto">
          <a:xfrm>
            <a:off x="2895600" y="3568700"/>
            <a:ext cx="3175000" cy="852488"/>
          </a:xfrm>
          <a:custGeom>
            <a:avLst/>
            <a:gdLst>
              <a:gd name="T0" fmla="*/ 0 w 2144"/>
              <a:gd name="T1" fmla="*/ 2147483647 h 537"/>
              <a:gd name="T2" fmla="*/ 2147483647 w 2144"/>
              <a:gd name="T3" fmla="*/ 2147483647 h 537"/>
              <a:gd name="T4" fmla="*/ 2147483647 w 2144"/>
              <a:gd name="T5" fmla="*/ 0 h 537"/>
              <a:gd name="T6" fmla="*/ 0 60000 65536"/>
              <a:gd name="T7" fmla="*/ 0 60000 65536"/>
              <a:gd name="T8" fmla="*/ 0 60000 65536"/>
              <a:gd name="T9" fmla="*/ 0 w 2144"/>
              <a:gd name="T10" fmla="*/ 0 h 537"/>
              <a:gd name="T11" fmla="*/ 2144 w 2144"/>
              <a:gd name="T12" fmla="*/ 537 h 537"/>
            </a:gdLst>
            <a:ahLst/>
            <a:cxnLst>
              <a:cxn ang="T6">
                <a:pos x="T0" y="T1"/>
              </a:cxn>
              <a:cxn ang="T7">
                <a:pos x="T2" y="T3"/>
              </a:cxn>
              <a:cxn ang="T8">
                <a:pos x="T4" y="T5"/>
              </a:cxn>
            </a:cxnLst>
            <a:rect l="T9" t="T10" r="T11" b="T12"/>
            <a:pathLst>
              <a:path w="2144" h="537">
                <a:moveTo>
                  <a:pt x="0" y="248"/>
                </a:moveTo>
                <a:cubicBezTo>
                  <a:pt x="163" y="289"/>
                  <a:pt x="619" y="537"/>
                  <a:pt x="976" y="496"/>
                </a:cubicBezTo>
                <a:cubicBezTo>
                  <a:pt x="1333" y="455"/>
                  <a:pt x="1901" y="103"/>
                  <a:pt x="2144" y="0"/>
                </a:cubicBezTo>
              </a:path>
            </a:pathLst>
          </a:custGeom>
          <a:noFill/>
          <a:ln w="76200">
            <a:solidFill>
              <a:srgbClr val="FF9900"/>
            </a:solidFill>
            <a:round/>
            <a:headEnd/>
            <a:tailEnd type="triangle" w="med" len="med"/>
          </a:ln>
        </p:spPr>
        <p:txBody>
          <a:bodyPr wrap="none" anchor="ctr"/>
          <a:lstStyle/>
          <a:p>
            <a:endParaRPr lang="en-US">
              <a:latin typeface="Arial" pitchFamily="34" charset="0"/>
              <a:cs typeface="Arial" pitchFamily="34" charset="0"/>
            </a:endParaRPr>
          </a:p>
        </p:txBody>
      </p:sp>
      <p:sp>
        <p:nvSpPr>
          <p:cNvPr id="14351" name="Text Box 57"/>
          <p:cNvSpPr txBox="1">
            <a:spLocks noChangeArrowheads="1"/>
          </p:cNvSpPr>
          <p:nvPr/>
        </p:nvSpPr>
        <p:spPr bwMode="auto">
          <a:xfrm>
            <a:off x="6096000" y="2895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5050"/>
                </a:solidFill>
                <a:latin typeface="Arial" pitchFamily="34" charset="0"/>
                <a:cs typeface="Arial" pitchFamily="34" charset="0"/>
              </a:rPr>
              <a:t>0</a:t>
            </a:r>
          </a:p>
        </p:txBody>
      </p:sp>
      <p:sp>
        <p:nvSpPr>
          <p:cNvPr id="14352" name="Text Box 58"/>
          <p:cNvSpPr txBox="1">
            <a:spLocks noChangeArrowheads="1"/>
          </p:cNvSpPr>
          <p:nvPr/>
        </p:nvSpPr>
        <p:spPr bwMode="auto">
          <a:xfrm>
            <a:off x="6019800" y="3276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9900"/>
                </a:solidFill>
                <a:latin typeface="Arial" pitchFamily="34" charset="0"/>
                <a:cs typeface="Arial" pitchFamily="34" charset="0"/>
              </a:rPr>
              <a:t>1</a:t>
            </a:r>
          </a:p>
        </p:txBody>
      </p:sp>
      <p:sp>
        <p:nvSpPr>
          <p:cNvPr id="14353" name="Text Box 59"/>
          <p:cNvSpPr txBox="1">
            <a:spLocks noChangeArrowheads="1"/>
          </p:cNvSpPr>
          <p:nvPr/>
        </p:nvSpPr>
        <p:spPr bwMode="auto">
          <a:xfrm>
            <a:off x="6248400" y="34290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33CC33"/>
                </a:solidFill>
                <a:latin typeface="Arial" pitchFamily="34" charset="0"/>
                <a:cs typeface="Arial" pitchFamily="34" charset="0"/>
              </a:rPr>
              <a:t>2</a:t>
            </a:r>
          </a:p>
        </p:txBody>
      </p:sp>
      <p:sp>
        <p:nvSpPr>
          <p:cNvPr id="14354" name="Text Box 60"/>
          <p:cNvSpPr txBox="1">
            <a:spLocks noChangeArrowheads="1"/>
          </p:cNvSpPr>
          <p:nvPr/>
        </p:nvSpPr>
        <p:spPr bwMode="auto">
          <a:xfrm>
            <a:off x="6248400" y="3733800"/>
            <a:ext cx="369888" cy="457200"/>
          </a:xfrm>
          <a:prstGeom prst="rect">
            <a:avLst/>
          </a:prstGeom>
          <a:noFill/>
          <a:ln w="9525">
            <a:noFill/>
            <a:miter lim="800000"/>
            <a:headEnd/>
            <a:tailEnd/>
          </a:ln>
        </p:spPr>
        <p:txBody>
          <a:bodyPr wrap="none">
            <a:spAutoFit/>
          </a:bodyPr>
          <a:lstStyle/>
          <a:p>
            <a:pPr algn="ctr">
              <a:spcBef>
                <a:spcPct val="0"/>
              </a:spcBef>
            </a:pPr>
            <a:r>
              <a:rPr lang="en-US" dirty="0">
                <a:solidFill>
                  <a:srgbClr val="00B0F0"/>
                </a:solidFill>
                <a:latin typeface="Arial" pitchFamily="34" charset="0"/>
                <a:cs typeface="Arial" pitchFamily="34" charset="0"/>
              </a:rPr>
              <a:t>3</a:t>
            </a:r>
          </a:p>
        </p:txBody>
      </p:sp>
      <p:sp>
        <p:nvSpPr>
          <p:cNvPr id="14355" name="AutoShape 62"/>
          <p:cNvSpPr>
            <a:spLocks noChangeArrowheads="1"/>
          </p:cNvSpPr>
          <p:nvPr/>
        </p:nvSpPr>
        <p:spPr bwMode="auto">
          <a:xfrm>
            <a:off x="3505200" y="1600200"/>
            <a:ext cx="3276600" cy="914400"/>
          </a:xfrm>
          <a:prstGeom prst="wedgeRoundRectCallout">
            <a:avLst>
              <a:gd name="adj1" fmla="val -68991"/>
              <a:gd name="adj2" fmla="val 56079"/>
              <a:gd name="adj3" fmla="val 16667"/>
            </a:avLst>
          </a:prstGeom>
          <a:solidFill>
            <a:schemeClr val="tx1">
              <a:alpha val="89803"/>
            </a:schemeClr>
          </a:solidFill>
          <a:ln w="38100">
            <a:solidFill>
              <a:srgbClr val="FF5050"/>
            </a:solidFill>
            <a:miter lim="800000"/>
            <a:headEnd/>
            <a:tailEnd/>
          </a:ln>
        </p:spPr>
        <p:txBody>
          <a:bodyPr anchor="ctr"/>
          <a:lstStyle/>
          <a:p>
            <a:pPr algn="ctr">
              <a:spcBef>
                <a:spcPct val="0"/>
              </a:spcBef>
            </a:pPr>
            <a:r>
              <a:rPr lang="en-US" sz="2800" b="0">
                <a:solidFill>
                  <a:srgbClr val="FFFF00"/>
                </a:solidFill>
                <a:latin typeface="Arial" pitchFamily="34" charset="0"/>
                <a:cs typeface="Arial" pitchFamily="34" charset="0"/>
              </a:rPr>
              <a:t>No duplication</a:t>
            </a:r>
          </a:p>
        </p:txBody>
      </p:sp>
      <p:grpSp>
        <p:nvGrpSpPr>
          <p:cNvPr id="12" name="Group 3">
            <a:extLst>
              <a:ext uri="{FF2B5EF4-FFF2-40B4-BE49-F238E27FC236}">
                <a16:creationId xmlns:a16="http://schemas.microsoft.com/office/drawing/2014/main" id="{E17D3F9B-14AE-3172-3AC8-A4DEC6801D1E}"/>
              </a:ext>
            </a:extLst>
          </p:cNvPr>
          <p:cNvGrpSpPr>
            <a:grpSpLocks/>
          </p:cNvGrpSpPr>
          <p:nvPr/>
        </p:nvGrpSpPr>
        <p:grpSpPr bwMode="auto">
          <a:xfrm>
            <a:off x="1828800" y="3100388"/>
            <a:ext cx="1219200" cy="1090612"/>
            <a:chOff x="1584" y="816"/>
            <a:chExt cx="912" cy="816"/>
          </a:xfrm>
          <a:effectLst>
            <a:glow rad="63500">
              <a:schemeClr val="accent3">
                <a:satMod val="175000"/>
                <a:alpha val="40000"/>
              </a:schemeClr>
            </a:glow>
          </a:effectLst>
        </p:grpSpPr>
        <p:sp>
          <p:nvSpPr>
            <p:cNvPr id="13" name="Freeform 4">
              <a:extLst>
                <a:ext uri="{FF2B5EF4-FFF2-40B4-BE49-F238E27FC236}">
                  <a16:creationId xmlns:a16="http://schemas.microsoft.com/office/drawing/2014/main" id="{1BCC7C1A-245F-5CA9-4126-030A605E68F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 name="Freeform 5">
              <a:extLst>
                <a:ext uri="{FF2B5EF4-FFF2-40B4-BE49-F238E27FC236}">
                  <a16:creationId xmlns:a16="http://schemas.microsoft.com/office/drawing/2014/main" id="{8BF6D086-5EF8-D9D9-A78F-8299D0F0470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 name="Freeform 6">
              <a:extLst>
                <a:ext uri="{FF2B5EF4-FFF2-40B4-BE49-F238E27FC236}">
                  <a16:creationId xmlns:a16="http://schemas.microsoft.com/office/drawing/2014/main" id="{7A518D2B-BF18-0480-D842-38869A89D2DB}"/>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 name="Freeform 7">
              <a:extLst>
                <a:ext uri="{FF2B5EF4-FFF2-40B4-BE49-F238E27FC236}">
                  <a16:creationId xmlns:a16="http://schemas.microsoft.com/office/drawing/2014/main" id="{BFA8E185-5C79-160D-F000-BDA8E0F68E4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 name="Freeform 8">
              <a:extLst>
                <a:ext uri="{FF2B5EF4-FFF2-40B4-BE49-F238E27FC236}">
                  <a16:creationId xmlns:a16="http://schemas.microsoft.com/office/drawing/2014/main" id="{5D705258-A84F-F4AB-257F-D04531B891C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 name="Freeform 9">
              <a:extLst>
                <a:ext uri="{FF2B5EF4-FFF2-40B4-BE49-F238E27FC236}">
                  <a16:creationId xmlns:a16="http://schemas.microsoft.com/office/drawing/2014/main" id="{D2E1EFE2-ED0B-4F87-E2C2-49907D1FFEC0}"/>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 name="Freeform 10">
              <a:extLst>
                <a:ext uri="{FF2B5EF4-FFF2-40B4-BE49-F238E27FC236}">
                  <a16:creationId xmlns:a16="http://schemas.microsoft.com/office/drawing/2014/main" id="{3A5FBAFC-16BD-B58F-EAC9-1A995A7D2F1E}"/>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 name="Freeform 11">
              <a:extLst>
                <a:ext uri="{FF2B5EF4-FFF2-40B4-BE49-F238E27FC236}">
                  <a16:creationId xmlns:a16="http://schemas.microsoft.com/office/drawing/2014/main" id="{CC641B72-62AE-D6F2-4A3D-82BBE06C5F74}"/>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 name="Freeform 12">
              <a:extLst>
                <a:ext uri="{FF2B5EF4-FFF2-40B4-BE49-F238E27FC236}">
                  <a16:creationId xmlns:a16="http://schemas.microsoft.com/office/drawing/2014/main" id="{C21E0D9E-CAC5-CC36-86D9-279076E7D127}"/>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2" name="Group 13">
            <a:extLst>
              <a:ext uri="{FF2B5EF4-FFF2-40B4-BE49-F238E27FC236}">
                <a16:creationId xmlns:a16="http://schemas.microsoft.com/office/drawing/2014/main" id="{DF40EC48-B443-98F5-6D31-A72D32AF0604}"/>
              </a:ext>
            </a:extLst>
          </p:cNvPr>
          <p:cNvGrpSpPr>
            <a:grpSpLocks/>
          </p:cNvGrpSpPr>
          <p:nvPr/>
        </p:nvGrpSpPr>
        <p:grpSpPr bwMode="auto">
          <a:xfrm flipH="1">
            <a:off x="1676400" y="4648200"/>
            <a:ext cx="1219200" cy="1090613"/>
            <a:chOff x="1584" y="816"/>
            <a:chExt cx="912" cy="816"/>
          </a:xfrm>
          <a:effectLst>
            <a:glow rad="63500">
              <a:schemeClr val="accent3">
                <a:satMod val="175000"/>
                <a:alpha val="40000"/>
              </a:schemeClr>
            </a:glow>
          </a:effectLst>
        </p:grpSpPr>
        <p:sp>
          <p:nvSpPr>
            <p:cNvPr id="23" name="Freeform 14">
              <a:extLst>
                <a:ext uri="{FF2B5EF4-FFF2-40B4-BE49-F238E27FC236}">
                  <a16:creationId xmlns:a16="http://schemas.microsoft.com/office/drawing/2014/main" id="{6730D684-51C5-9CF9-5489-33933FAD296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 name="Freeform 15">
              <a:extLst>
                <a:ext uri="{FF2B5EF4-FFF2-40B4-BE49-F238E27FC236}">
                  <a16:creationId xmlns:a16="http://schemas.microsoft.com/office/drawing/2014/main" id="{A4728D36-7CF9-9E5F-8C99-7AC4B9AEF3A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 name="Freeform 16">
              <a:extLst>
                <a:ext uri="{FF2B5EF4-FFF2-40B4-BE49-F238E27FC236}">
                  <a16:creationId xmlns:a16="http://schemas.microsoft.com/office/drawing/2014/main" id="{D1B295C5-341B-CB62-4EE5-90040C494E96}"/>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6" name="Freeform 17">
              <a:extLst>
                <a:ext uri="{FF2B5EF4-FFF2-40B4-BE49-F238E27FC236}">
                  <a16:creationId xmlns:a16="http://schemas.microsoft.com/office/drawing/2014/main" id="{3E5BA45E-5993-5DD0-4A69-AAC3B3DD9A8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 name="Freeform 18">
              <a:extLst>
                <a:ext uri="{FF2B5EF4-FFF2-40B4-BE49-F238E27FC236}">
                  <a16:creationId xmlns:a16="http://schemas.microsoft.com/office/drawing/2014/main" id="{DBD8EC35-F298-7CE8-E162-27392D1DD15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 name="Freeform 19">
              <a:extLst>
                <a:ext uri="{FF2B5EF4-FFF2-40B4-BE49-F238E27FC236}">
                  <a16:creationId xmlns:a16="http://schemas.microsoft.com/office/drawing/2014/main" id="{34EC5DD3-A27E-B5A2-8AEF-4986A4C99A2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 name="Freeform 20">
              <a:extLst>
                <a:ext uri="{FF2B5EF4-FFF2-40B4-BE49-F238E27FC236}">
                  <a16:creationId xmlns:a16="http://schemas.microsoft.com/office/drawing/2014/main" id="{B542AE99-73E3-A28F-C1F4-B2B0A7C3589C}"/>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 name="Freeform 21">
              <a:extLst>
                <a:ext uri="{FF2B5EF4-FFF2-40B4-BE49-F238E27FC236}">
                  <a16:creationId xmlns:a16="http://schemas.microsoft.com/office/drawing/2014/main" id="{9C0A1E40-C61E-BABD-333C-FF4350A8BE5D}"/>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 name="Freeform 22">
              <a:extLst>
                <a:ext uri="{FF2B5EF4-FFF2-40B4-BE49-F238E27FC236}">
                  <a16:creationId xmlns:a16="http://schemas.microsoft.com/office/drawing/2014/main" id="{DA2DBD7E-4CDE-589A-0099-C2012449C48E}"/>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2" name="Group 24">
            <a:extLst>
              <a:ext uri="{FF2B5EF4-FFF2-40B4-BE49-F238E27FC236}">
                <a16:creationId xmlns:a16="http://schemas.microsoft.com/office/drawing/2014/main" id="{2E691FAC-671E-33FF-5295-ED775A6ABC88}"/>
              </a:ext>
            </a:extLst>
          </p:cNvPr>
          <p:cNvGrpSpPr>
            <a:grpSpLocks/>
          </p:cNvGrpSpPr>
          <p:nvPr/>
        </p:nvGrpSpPr>
        <p:grpSpPr bwMode="auto">
          <a:xfrm>
            <a:off x="1600200" y="2362200"/>
            <a:ext cx="1447800" cy="1295400"/>
            <a:chOff x="1584" y="816"/>
            <a:chExt cx="912" cy="816"/>
          </a:xfrm>
          <a:effectLst>
            <a:glow rad="63500">
              <a:schemeClr val="accent3">
                <a:satMod val="175000"/>
                <a:alpha val="40000"/>
              </a:schemeClr>
            </a:glow>
          </a:effectLst>
        </p:grpSpPr>
        <p:sp>
          <p:nvSpPr>
            <p:cNvPr id="33" name="Freeform 25">
              <a:extLst>
                <a:ext uri="{FF2B5EF4-FFF2-40B4-BE49-F238E27FC236}">
                  <a16:creationId xmlns:a16="http://schemas.microsoft.com/office/drawing/2014/main" id="{BC7CCE9F-0C20-584F-3879-3728C2E0F39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 name="Freeform 26">
              <a:extLst>
                <a:ext uri="{FF2B5EF4-FFF2-40B4-BE49-F238E27FC236}">
                  <a16:creationId xmlns:a16="http://schemas.microsoft.com/office/drawing/2014/main" id="{42938F90-56A0-65B2-04A7-77187656335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 name="Freeform 27">
              <a:extLst>
                <a:ext uri="{FF2B5EF4-FFF2-40B4-BE49-F238E27FC236}">
                  <a16:creationId xmlns:a16="http://schemas.microsoft.com/office/drawing/2014/main" id="{3162B495-8C83-6C21-E5F9-F30B9682BC87}"/>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 name="Freeform 28">
              <a:extLst>
                <a:ext uri="{FF2B5EF4-FFF2-40B4-BE49-F238E27FC236}">
                  <a16:creationId xmlns:a16="http://schemas.microsoft.com/office/drawing/2014/main" id="{72637B02-C8DF-C71F-6760-4CA8EDA701E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7" name="Freeform 29">
              <a:extLst>
                <a:ext uri="{FF2B5EF4-FFF2-40B4-BE49-F238E27FC236}">
                  <a16:creationId xmlns:a16="http://schemas.microsoft.com/office/drawing/2014/main" id="{D5417932-790C-F3EF-0B71-089B6012548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 name="Freeform 30">
              <a:extLst>
                <a:ext uri="{FF2B5EF4-FFF2-40B4-BE49-F238E27FC236}">
                  <a16:creationId xmlns:a16="http://schemas.microsoft.com/office/drawing/2014/main" id="{3D76B023-3B8C-0646-916E-C3F08C10431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 name="Freeform 31">
              <a:extLst>
                <a:ext uri="{FF2B5EF4-FFF2-40B4-BE49-F238E27FC236}">
                  <a16:creationId xmlns:a16="http://schemas.microsoft.com/office/drawing/2014/main" id="{9E9E5A1A-FDB7-632A-CDF1-6CF1FD847011}"/>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 name="Freeform 32">
              <a:extLst>
                <a:ext uri="{FF2B5EF4-FFF2-40B4-BE49-F238E27FC236}">
                  <a16:creationId xmlns:a16="http://schemas.microsoft.com/office/drawing/2014/main" id="{B060F2F7-31B7-119F-BA61-1471AA377764}"/>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 name="Freeform 33">
              <a:extLst>
                <a:ext uri="{FF2B5EF4-FFF2-40B4-BE49-F238E27FC236}">
                  <a16:creationId xmlns:a16="http://schemas.microsoft.com/office/drawing/2014/main" id="{AA787FC1-32CD-EE2C-80FE-7940C2EC27F3}"/>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2" name="Group 34">
            <a:extLst>
              <a:ext uri="{FF2B5EF4-FFF2-40B4-BE49-F238E27FC236}">
                <a16:creationId xmlns:a16="http://schemas.microsoft.com/office/drawing/2014/main" id="{AAA27B99-773D-A9AF-1C68-4CC43DBC5B03}"/>
              </a:ext>
            </a:extLst>
          </p:cNvPr>
          <p:cNvGrpSpPr>
            <a:grpSpLocks/>
          </p:cNvGrpSpPr>
          <p:nvPr/>
        </p:nvGrpSpPr>
        <p:grpSpPr bwMode="auto">
          <a:xfrm flipH="1">
            <a:off x="1676400" y="5105400"/>
            <a:ext cx="1447800" cy="1295400"/>
            <a:chOff x="1584" y="816"/>
            <a:chExt cx="912" cy="816"/>
          </a:xfrm>
          <a:effectLst>
            <a:glow rad="63500">
              <a:schemeClr val="accent3">
                <a:satMod val="175000"/>
                <a:alpha val="40000"/>
              </a:schemeClr>
            </a:glow>
          </a:effectLst>
        </p:grpSpPr>
        <p:sp>
          <p:nvSpPr>
            <p:cNvPr id="43" name="Freeform 35">
              <a:extLst>
                <a:ext uri="{FF2B5EF4-FFF2-40B4-BE49-F238E27FC236}">
                  <a16:creationId xmlns:a16="http://schemas.microsoft.com/office/drawing/2014/main" id="{E226239C-4361-253D-170C-7DDB9FB15F6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 name="Freeform 36">
              <a:extLst>
                <a:ext uri="{FF2B5EF4-FFF2-40B4-BE49-F238E27FC236}">
                  <a16:creationId xmlns:a16="http://schemas.microsoft.com/office/drawing/2014/main" id="{E4F8BFA4-FA5B-706E-08E4-B3223C6E0EC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 name="Freeform 37">
              <a:extLst>
                <a:ext uri="{FF2B5EF4-FFF2-40B4-BE49-F238E27FC236}">
                  <a16:creationId xmlns:a16="http://schemas.microsoft.com/office/drawing/2014/main" id="{8B88E1AD-D278-8793-0BD6-E5141FEE175A}"/>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 name="Freeform 38">
              <a:extLst>
                <a:ext uri="{FF2B5EF4-FFF2-40B4-BE49-F238E27FC236}">
                  <a16:creationId xmlns:a16="http://schemas.microsoft.com/office/drawing/2014/main" id="{C74E4E7E-107C-19AC-3C47-9DC9A2D3580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7" name="Freeform 39">
              <a:extLst>
                <a:ext uri="{FF2B5EF4-FFF2-40B4-BE49-F238E27FC236}">
                  <a16:creationId xmlns:a16="http://schemas.microsoft.com/office/drawing/2014/main" id="{6F2167E6-E6AF-AD28-D2AC-7DD98AB9D22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Freeform 40">
              <a:extLst>
                <a:ext uri="{FF2B5EF4-FFF2-40B4-BE49-F238E27FC236}">
                  <a16:creationId xmlns:a16="http://schemas.microsoft.com/office/drawing/2014/main" id="{AFECB533-37B4-3641-9E66-8C21E96B0C8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9" name="Freeform 41">
              <a:extLst>
                <a:ext uri="{FF2B5EF4-FFF2-40B4-BE49-F238E27FC236}">
                  <a16:creationId xmlns:a16="http://schemas.microsoft.com/office/drawing/2014/main" id="{414D8B18-D528-62F7-4737-6B4F826C2578}"/>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0" name="Freeform 42">
              <a:extLst>
                <a:ext uri="{FF2B5EF4-FFF2-40B4-BE49-F238E27FC236}">
                  <a16:creationId xmlns:a16="http://schemas.microsoft.com/office/drawing/2014/main" id="{8D7D5A47-5BBD-0215-8A2F-C4290D0F9063}"/>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43">
              <a:extLst>
                <a:ext uri="{FF2B5EF4-FFF2-40B4-BE49-F238E27FC236}">
                  <a16:creationId xmlns:a16="http://schemas.microsoft.com/office/drawing/2014/main" id="{141C9FBC-0AAC-9F5F-9F90-B80782894D30}"/>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
            <a:extLst>
              <a:ext uri="{FF2B5EF4-FFF2-40B4-BE49-F238E27FC236}">
                <a16:creationId xmlns:a16="http://schemas.microsoft.com/office/drawing/2014/main" id="{38F284DA-9350-0514-951F-3E02CF11B0AA}"/>
              </a:ext>
            </a:extLst>
          </p:cNvPr>
          <p:cNvSpPr>
            <a:spLocks noChangeArrowheads="1"/>
          </p:cNvSpPr>
          <p:nvPr/>
        </p:nvSpPr>
        <p:spPr bwMode="auto">
          <a:xfrm>
            <a:off x="3962400" y="2438400"/>
            <a:ext cx="1295400" cy="3657600"/>
          </a:xfrm>
          <a:prstGeom prst="rect">
            <a:avLst/>
          </a:prstGeom>
          <a:solidFill>
            <a:schemeClr val="tx1"/>
          </a:solidFill>
          <a:ln w="38100">
            <a:solidFill>
              <a:srgbClr val="33CC33"/>
            </a:solidFill>
            <a:miter lim="800000"/>
            <a:headEnd/>
            <a:tailEnd/>
          </a:ln>
          <a:effectLst>
            <a:outerShdw dist="107763" dir="2700000" algn="ctr" rotWithShape="0">
              <a:schemeClr val="bg2">
                <a:alpha val="50000"/>
              </a:schemeClr>
            </a:outerShdw>
          </a:effectLst>
        </p:spPr>
        <p:txBody>
          <a:bodyPr wrap="none" anchor="ctr"/>
          <a:lstStyle/>
          <a:p>
            <a:pPr algn="ctr">
              <a:spcBef>
                <a:spcPct val="0"/>
              </a:spcBef>
              <a:defRPr/>
            </a:pPr>
            <a:endParaRPr lang="en-US" sz="4000">
              <a:solidFill>
                <a:srgbClr val="33CC33"/>
              </a:solidFill>
              <a:latin typeface="Arial" pitchFamily="34" charset="0"/>
              <a:cs typeface="Arial" pitchFamily="34" charset="0"/>
            </a:endParaRPr>
          </a:p>
        </p:txBody>
      </p:sp>
      <p:grpSp>
        <p:nvGrpSpPr>
          <p:cNvPr id="85" name="Group 44">
            <a:extLst>
              <a:ext uri="{FF2B5EF4-FFF2-40B4-BE49-F238E27FC236}">
                <a16:creationId xmlns:a16="http://schemas.microsoft.com/office/drawing/2014/main" id="{8E03300E-DF63-624E-1FB8-FBEE9BE0512D}"/>
              </a:ext>
            </a:extLst>
          </p:cNvPr>
          <p:cNvGrpSpPr>
            <a:grpSpLocks/>
          </p:cNvGrpSpPr>
          <p:nvPr/>
        </p:nvGrpSpPr>
        <p:grpSpPr bwMode="auto">
          <a:xfrm>
            <a:off x="4191000" y="3276600"/>
            <a:ext cx="879475" cy="1905000"/>
            <a:chOff x="2663" y="2544"/>
            <a:chExt cx="554" cy="1200"/>
          </a:xfrm>
          <a:solidFill>
            <a:schemeClr val="tx1"/>
          </a:solidFill>
        </p:grpSpPr>
        <p:sp>
          <p:nvSpPr>
            <p:cNvPr id="86" name="AutoShape 45">
              <a:extLst>
                <a:ext uri="{FF2B5EF4-FFF2-40B4-BE49-F238E27FC236}">
                  <a16:creationId xmlns:a16="http://schemas.microsoft.com/office/drawing/2014/main" id="{A0FCFFC4-0ABD-7879-9D0F-054B8B0A1651}"/>
                </a:ext>
              </a:extLst>
            </p:cNvPr>
            <p:cNvSpPr>
              <a:spLocks noChangeArrowheads="1"/>
            </p:cNvSpPr>
            <p:nvPr/>
          </p:nvSpPr>
          <p:spPr bwMode="auto">
            <a:xfrm rot="5400000">
              <a:off x="2547" y="2706"/>
              <a:ext cx="831" cy="508"/>
            </a:xfrm>
            <a:prstGeom prst="wave">
              <a:avLst>
                <a:gd name="adj1" fmla="val 13005"/>
                <a:gd name="adj2" fmla="val 0"/>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87" name="AutoShape 46">
              <a:extLst>
                <a:ext uri="{FF2B5EF4-FFF2-40B4-BE49-F238E27FC236}">
                  <a16:creationId xmlns:a16="http://schemas.microsoft.com/office/drawing/2014/main" id="{13E0FA87-0766-AC47-E854-1944AE384FFF}"/>
                </a:ext>
              </a:extLst>
            </p:cNvPr>
            <p:cNvSpPr>
              <a:spLocks noChangeArrowheads="1"/>
            </p:cNvSpPr>
            <p:nvPr/>
          </p:nvSpPr>
          <p:spPr bwMode="auto">
            <a:xfrm rot="5400000">
              <a:off x="2825" y="3398"/>
              <a:ext cx="300" cy="392"/>
            </a:xfrm>
            <a:prstGeom prst="doubleWave">
              <a:avLst>
                <a:gd name="adj1" fmla="val 6500"/>
                <a:gd name="adj2" fmla="val 0"/>
              </a:avLst>
            </a:prstGeom>
            <a:grp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88" name="Oval 47">
              <a:extLst>
                <a:ext uri="{FF2B5EF4-FFF2-40B4-BE49-F238E27FC236}">
                  <a16:creationId xmlns:a16="http://schemas.microsoft.com/office/drawing/2014/main" id="{140FC8BB-59EA-5AD2-8203-E8E72CC69F09}"/>
                </a:ext>
              </a:extLst>
            </p:cNvPr>
            <p:cNvSpPr>
              <a:spLocks noChangeArrowheads="1"/>
            </p:cNvSpPr>
            <p:nvPr/>
          </p:nvSpPr>
          <p:spPr bwMode="auto">
            <a:xfrm rot="5400000">
              <a:off x="2571" y="2636"/>
              <a:ext cx="369" cy="185"/>
            </a:xfrm>
            <a:prstGeom prst="ellipse">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89" name="Line 48">
              <a:extLst>
                <a:ext uri="{FF2B5EF4-FFF2-40B4-BE49-F238E27FC236}">
                  <a16:creationId xmlns:a16="http://schemas.microsoft.com/office/drawing/2014/main" id="{8DF3F056-8DE8-526C-801B-AFC5B2A83F44}"/>
                </a:ext>
              </a:extLst>
            </p:cNvPr>
            <p:cNvSpPr>
              <a:spLocks noChangeShapeType="1"/>
            </p:cNvSpPr>
            <p:nvPr/>
          </p:nvSpPr>
          <p:spPr bwMode="auto">
            <a:xfrm>
              <a:off x="2848" y="2682"/>
              <a:ext cx="369"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90" name="Line 49">
              <a:extLst>
                <a:ext uri="{FF2B5EF4-FFF2-40B4-BE49-F238E27FC236}">
                  <a16:creationId xmlns:a16="http://schemas.microsoft.com/office/drawing/2014/main" id="{FE81F363-43B0-1872-4309-4C79DF622FCE}"/>
                </a:ext>
              </a:extLst>
            </p:cNvPr>
            <p:cNvSpPr>
              <a:spLocks noChangeShapeType="1"/>
            </p:cNvSpPr>
            <p:nvPr/>
          </p:nvSpPr>
          <p:spPr bwMode="auto">
            <a:xfrm>
              <a:off x="2732" y="3052"/>
              <a:ext cx="370"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91" name="Text Box 50">
              <a:extLst>
                <a:ext uri="{FF2B5EF4-FFF2-40B4-BE49-F238E27FC236}">
                  <a16:creationId xmlns:a16="http://schemas.microsoft.com/office/drawing/2014/main" id="{A8C34043-A2C5-4C5C-9F6F-B87DD628BD2E}"/>
                </a:ext>
              </a:extLst>
            </p:cNvPr>
            <p:cNvSpPr txBox="1">
              <a:spLocks noChangeArrowheads="1"/>
            </p:cNvSpPr>
            <p:nvPr/>
          </p:nvSpPr>
          <p:spPr bwMode="auto">
            <a:xfrm>
              <a:off x="2906" y="2736"/>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3</a:t>
              </a:r>
            </a:p>
          </p:txBody>
        </p:sp>
        <p:sp>
          <p:nvSpPr>
            <p:cNvPr id="92" name="Text Box 51">
              <a:extLst>
                <a:ext uri="{FF2B5EF4-FFF2-40B4-BE49-F238E27FC236}">
                  <a16:creationId xmlns:a16="http://schemas.microsoft.com/office/drawing/2014/main" id="{6D133D18-4E4E-6BF3-135B-AD32E46A92C5}"/>
                </a:ext>
              </a:extLst>
            </p:cNvPr>
            <p:cNvSpPr txBox="1">
              <a:spLocks noChangeArrowheads="1"/>
            </p:cNvSpPr>
            <p:nvPr/>
          </p:nvSpPr>
          <p:spPr bwMode="auto">
            <a:xfrm>
              <a:off x="2858" y="3110"/>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2</a:t>
              </a:r>
            </a:p>
          </p:txBody>
        </p:sp>
        <p:sp>
          <p:nvSpPr>
            <p:cNvPr id="93" name="Text Box 52">
              <a:extLst>
                <a:ext uri="{FF2B5EF4-FFF2-40B4-BE49-F238E27FC236}">
                  <a16:creationId xmlns:a16="http://schemas.microsoft.com/office/drawing/2014/main" id="{FA8D5F03-DE81-59BC-33D5-D8744BAA85E8}"/>
                </a:ext>
              </a:extLst>
            </p:cNvPr>
            <p:cNvSpPr txBox="1">
              <a:spLocks noChangeArrowheads="1"/>
            </p:cNvSpPr>
            <p:nvPr/>
          </p:nvSpPr>
          <p:spPr bwMode="auto">
            <a:xfrm>
              <a:off x="2923" y="3456"/>
              <a:ext cx="206" cy="252"/>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1</a:t>
              </a:r>
            </a:p>
          </p:txBody>
        </p:sp>
      </p:grpSp>
      <p:sp>
        <p:nvSpPr>
          <p:cNvPr id="63" name="Footer Placeholder 3"/>
          <p:cNvSpPr>
            <a:spLocks noGrp="1"/>
          </p:cNvSpPr>
          <p:nvPr>
            <p:ph type="ftr" sz="quarter" idx="10"/>
          </p:nvPr>
        </p:nvSpPr>
        <p:spPr/>
        <p:txBody>
          <a:bodyPr/>
          <a:lstStyle/>
          <a:p>
            <a:pPr>
              <a:defRPr/>
            </a:pPr>
            <a:r>
              <a:rPr lang="en-US"/>
              <a:t>Art of Multiprocessor Programming</a:t>
            </a:r>
          </a:p>
        </p:txBody>
      </p:sp>
      <p:sp>
        <p:nvSpPr>
          <p:cNvPr id="64" name="Slide Number Placeholder 4"/>
          <p:cNvSpPr>
            <a:spLocks noGrp="1"/>
          </p:cNvSpPr>
          <p:nvPr>
            <p:ph type="sldNum" sz="quarter" idx="11"/>
          </p:nvPr>
        </p:nvSpPr>
        <p:spPr/>
        <p:txBody>
          <a:bodyPr/>
          <a:lstStyle/>
          <a:p>
            <a:pPr>
              <a:defRPr/>
            </a:pPr>
            <a:fld id="{C917ED74-4172-42FD-9360-95340AC53D9C}" type="slidenum">
              <a:rPr lang="en-US"/>
              <a:pPr>
                <a:defRPr/>
              </a:pPr>
              <a:t>11</a:t>
            </a:fld>
            <a:endParaRPr lang="en-US"/>
          </a:p>
        </p:txBody>
      </p:sp>
      <p:sp>
        <p:nvSpPr>
          <p:cNvPr id="15367" name="Rectangle 23"/>
          <p:cNvSpPr>
            <a:spLocks noGrp="1" noChangeArrowheads="1"/>
          </p:cNvSpPr>
          <p:nvPr>
            <p:ph type="title"/>
          </p:nvPr>
        </p:nvSpPr>
        <p:spPr/>
        <p:txBody>
          <a:bodyPr/>
          <a:lstStyle/>
          <a:p>
            <a:r>
              <a:rPr lang="en-US"/>
              <a:t>Shared Counter</a:t>
            </a:r>
          </a:p>
        </p:txBody>
      </p:sp>
      <p:grpSp>
        <p:nvGrpSpPr>
          <p:cNvPr id="15370" name="Group 44"/>
          <p:cNvGrpSpPr>
            <a:grpSpLocks/>
          </p:cNvGrpSpPr>
          <p:nvPr/>
        </p:nvGrpSpPr>
        <p:grpSpPr bwMode="auto">
          <a:xfrm>
            <a:off x="4038600" y="3124200"/>
            <a:ext cx="879475" cy="1905000"/>
            <a:chOff x="2663" y="2544"/>
            <a:chExt cx="554" cy="1200"/>
          </a:xfrm>
        </p:grpSpPr>
        <p:sp>
          <p:nvSpPr>
            <p:cNvPr id="15381" name="AutoShape 45"/>
            <p:cNvSpPr>
              <a:spLocks noChangeArrowheads="1"/>
            </p:cNvSpPr>
            <p:nvPr/>
          </p:nvSpPr>
          <p:spPr bwMode="auto">
            <a:xfrm rot="5400000">
              <a:off x="2547" y="2706"/>
              <a:ext cx="831" cy="508"/>
            </a:xfrm>
            <a:prstGeom prst="wave">
              <a:avLst>
                <a:gd name="adj1" fmla="val 13005"/>
                <a:gd name="adj2" fmla="val 0"/>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82" name="AutoShape 46"/>
            <p:cNvSpPr>
              <a:spLocks noChangeArrowheads="1"/>
            </p:cNvSpPr>
            <p:nvPr/>
          </p:nvSpPr>
          <p:spPr bwMode="auto">
            <a:xfrm rot="5400000">
              <a:off x="2825" y="3398"/>
              <a:ext cx="300" cy="392"/>
            </a:xfrm>
            <a:prstGeom prst="doubleWave">
              <a:avLst>
                <a:gd name="adj1" fmla="val 6500"/>
                <a:gd name="adj2" fmla="val 0"/>
              </a:avLst>
            </a:prstGeom>
            <a:no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5383" name="Oval 47"/>
            <p:cNvSpPr>
              <a:spLocks noChangeArrowheads="1"/>
            </p:cNvSpPr>
            <p:nvPr/>
          </p:nvSpPr>
          <p:spPr bwMode="auto">
            <a:xfrm rot="5400000">
              <a:off x="2571" y="2636"/>
              <a:ext cx="369" cy="185"/>
            </a:xfrm>
            <a:prstGeom prst="ellips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84" name="Line 48"/>
            <p:cNvSpPr>
              <a:spLocks noChangeShapeType="1"/>
            </p:cNvSpPr>
            <p:nvPr/>
          </p:nvSpPr>
          <p:spPr bwMode="auto">
            <a:xfrm>
              <a:off x="2848" y="2682"/>
              <a:ext cx="369" cy="0"/>
            </a:xfrm>
            <a:prstGeom prst="line">
              <a:avLst/>
            </a:prstGeom>
            <a:noFill/>
            <a:ln w="38100">
              <a:solidFill>
                <a:schemeClr val="tx1"/>
              </a:solidFill>
              <a:prstDash val="sysDot"/>
              <a:round/>
              <a:headEnd/>
              <a:tailEnd/>
            </a:ln>
          </p:spPr>
          <p:txBody>
            <a:bodyPr wrap="none" anchor="ctr"/>
            <a:lstStyle/>
            <a:p>
              <a:endParaRPr lang="en-US">
                <a:latin typeface="Arial" pitchFamily="34" charset="0"/>
                <a:cs typeface="Arial" pitchFamily="34" charset="0"/>
              </a:endParaRPr>
            </a:p>
          </p:txBody>
        </p:sp>
        <p:sp>
          <p:nvSpPr>
            <p:cNvPr id="15385" name="Line 49"/>
            <p:cNvSpPr>
              <a:spLocks noChangeShapeType="1"/>
            </p:cNvSpPr>
            <p:nvPr/>
          </p:nvSpPr>
          <p:spPr bwMode="auto">
            <a:xfrm>
              <a:off x="2732" y="3052"/>
              <a:ext cx="370" cy="0"/>
            </a:xfrm>
            <a:prstGeom prst="line">
              <a:avLst/>
            </a:prstGeom>
            <a:noFill/>
            <a:ln w="38100">
              <a:solidFill>
                <a:schemeClr val="tx1"/>
              </a:solidFill>
              <a:prstDash val="sysDot"/>
              <a:round/>
              <a:headEnd/>
              <a:tailEnd/>
            </a:ln>
          </p:spPr>
          <p:txBody>
            <a:bodyPr wrap="none" anchor="ctr"/>
            <a:lstStyle/>
            <a:p>
              <a:endParaRPr lang="en-US">
                <a:latin typeface="Arial" pitchFamily="34" charset="0"/>
                <a:cs typeface="Arial" pitchFamily="34" charset="0"/>
              </a:endParaRPr>
            </a:p>
          </p:txBody>
        </p:sp>
        <p:sp>
          <p:nvSpPr>
            <p:cNvPr id="15386" name="Text Box 50"/>
            <p:cNvSpPr txBox="1">
              <a:spLocks noChangeArrowheads="1"/>
            </p:cNvSpPr>
            <p:nvPr/>
          </p:nvSpPr>
          <p:spPr bwMode="auto">
            <a:xfrm>
              <a:off x="2906" y="2736"/>
              <a:ext cx="214" cy="250"/>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3</a:t>
              </a:r>
            </a:p>
          </p:txBody>
        </p:sp>
        <p:sp>
          <p:nvSpPr>
            <p:cNvPr id="15387" name="Text Box 51"/>
            <p:cNvSpPr txBox="1">
              <a:spLocks noChangeArrowheads="1"/>
            </p:cNvSpPr>
            <p:nvPr/>
          </p:nvSpPr>
          <p:spPr bwMode="auto">
            <a:xfrm>
              <a:off x="2858" y="3110"/>
              <a:ext cx="214" cy="250"/>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2</a:t>
              </a:r>
            </a:p>
          </p:txBody>
        </p:sp>
        <p:sp>
          <p:nvSpPr>
            <p:cNvPr id="15388" name="Text Box 52"/>
            <p:cNvSpPr txBox="1">
              <a:spLocks noChangeArrowheads="1"/>
            </p:cNvSpPr>
            <p:nvPr/>
          </p:nvSpPr>
          <p:spPr bwMode="auto">
            <a:xfrm>
              <a:off x="2923" y="3456"/>
              <a:ext cx="206" cy="252"/>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1</a:t>
              </a:r>
            </a:p>
          </p:txBody>
        </p:sp>
      </p:grpSp>
      <p:sp>
        <p:nvSpPr>
          <p:cNvPr id="15371" name="Freeform 53"/>
          <p:cNvSpPr>
            <a:spLocks/>
          </p:cNvSpPr>
          <p:nvPr/>
        </p:nvSpPr>
        <p:spPr bwMode="auto">
          <a:xfrm>
            <a:off x="2971800" y="3289300"/>
            <a:ext cx="3136900" cy="836613"/>
          </a:xfrm>
          <a:custGeom>
            <a:avLst/>
            <a:gdLst>
              <a:gd name="T0" fmla="*/ 0 w 1976"/>
              <a:gd name="T1" fmla="*/ 2147483647 h 527"/>
              <a:gd name="T2" fmla="*/ 2147483647 w 1976"/>
              <a:gd name="T3" fmla="*/ 2147483647 h 527"/>
              <a:gd name="T4" fmla="*/ 2147483647 w 1976"/>
              <a:gd name="T5" fmla="*/ 0 h 527"/>
              <a:gd name="T6" fmla="*/ 0 60000 65536"/>
              <a:gd name="T7" fmla="*/ 0 60000 65536"/>
              <a:gd name="T8" fmla="*/ 0 60000 65536"/>
              <a:gd name="T9" fmla="*/ 0 w 1976"/>
              <a:gd name="T10" fmla="*/ 0 h 527"/>
              <a:gd name="T11" fmla="*/ 1976 w 1976"/>
              <a:gd name="T12" fmla="*/ 527 h 527"/>
            </a:gdLst>
            <a:ahLst/>
            <a:cxnLst>
              <a:cxn ang="T6">
                <a:pos x="T0" y="T1"/>
              </a:cxn>
              <a:cxn ang="T7">
                <a:pos x="T2" y="T3"/>
              </a:cxn>
              <a:cxn ang="T8">
                <a:pos x="T4" y="T5"/>
              </a:cxn>
            </a:cxnLst>
            <a:rect l="T9" t="T10" r="T11" b="T12"/>
            <a:pathLst>
              <a:path w="1976" h="527">
                <a:moveTo>
                  <a:pt x="0" y="88"/>
                </a:moveTo>
                <a:cubicBezTo>
                  <a:pt x="149" y="159"/>
                  <a:pt x="567" y="527"/>
                  <a:pt x="896" y="512"/>
                </a:cubicBezTo>
                <a:cubicBezTo>
                  <a:pt x="1225" y="497"/>
                  <a:pt x="1751" y="107"/>
                  <a:pt x="1976" y="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5372" name="Freeform 54"/>
          <p:cNvSpPr>
            <a:spLocks/>
          </p:cNvSpPr>
          <p:nvPr/>
        </p:nvSpPr>
        <p:spPr bwMode="auto">
          <a:xfrm>
            <a:off x="2971800" y="3924300"/>
            <a:ext cx="3302000" cy="1181100"/>
          </a:xfrm>
          <a:custGeom>
            <a:avLst/>
            <a:gdLst>
              <a:gd name="T0" fmla="*/ 0 w 2080"/>
              <a:gd name="T1" fmla="*/ 2147483647 h 744"/>
              <a:gd name="T2" fmla="*/ 2147483647 w 2080"/>
              <a:gd name="T3" fmla="*/ 2147483647 h 744"/>
              <a:gd name="T4" fmla="*/ 2147483647 w 2080"/>
              <a:gd name="T5" fmla="*/ 0 h 744"/>
              <a:gd name="T6" fmla="*/ 0 60000 65536"/>
              <a:gd name="T7" fmla="*/ 0 60000 65536"/>
              <a:gd name="T8" fmla="*/ 0 60000 65536"/>
              <a:gd name="T9" fmla="*/ 0 w 2080"/>
              <a:gd name="T10" fmla="*/ 0 h 744"/>
              <a:gd name="T11" fmla="*/ 2080 w 2080"/>
              <a:gd name="T12" fmla="*/ 744 h 744"/>
            </a:gdLst>
            <a:ahLst/>
            <a:cxnLst>
              <a:cxn ang="T6">
                <a:pos x="T0" y="T1"/>
              </a:cxn>
              <a:cxn ang="T7">
                <a:pos x="T2" y="T3"/>
              </a:cxn>
              <a:cxn ang="T8">
                <a:pos x="T4" y="T5"/>
              </a:cxn>
            </a:cxnLst>
            <a:rect l="T9" t="T10" r="T11" b="T12"/>
            <a:pathLst>
              <a:path w="2080" h="744">
                <a:moveTo>
                  <a:pt x="0" y="744"/>
                </a:moveTo>
                <a:cubicBezTo>
                  <a:pt x="164" y="713"/>
                  <a:pt x="637" y="684"/>
                  <a:pt x="984" y="560"/>
                </a:cubicBezTo>
                <a:cubicBezTo>
                  <a:pt x="1331" y="436"/>
                  <a:pt x="1852" y="117"/>
                  <a:pt x="2080" y="0"/>
                </a:cubicBezTo>
              </a:path>
            </a:pathLst>
          </a:custGeom>
          <a:noFill/>
          <a:ln w="76200">
            <a:solidFill>
              <a:schemeClr val="accent2"/>
            </a:solidFill>
            <a:round/>
            <a:headEnd/>
            <a:tailEnd type="triangle" w="med" len="med"/>
          </a:ln>
        </p:spPr>
        <p:txBody>
          <a:bodyPr wrap="none" anchor="ctr"/>
          <a:lstStyle/>
          <a:p>
            <a:endParaRPr lang="en-US">
              <a:latin typeface="Arial" pitchFamily="34" charset="0"/>
              <a:cs typeface="Arial" pitchFamily="34" charset="0"/>
            </a:endParaRPr>
          </a:p>
        </p:txBody>
      </p:sp>
      <p:sp>
        <p:nvSpPr>
          <p:cNvPr id="15373" name="Freeform 55"/>
          <p:cNvSpPr>
            <a:spLocks/>
          </p:cNvSpPr>
          <p:nvPr/>
        </p:nvSpPr>
        <p:spPr bwMode="auto">
          <a:xfrm>
            <a:off x="2921000" y="3695700"/>
            <a:ext cx="3276600" cy="1085850"/>
          </a:xfrm>
          <a:custGeom>
            <a:avLst/>
            <a:gdLst>
              <a:gd name="T0" fmla="*/ 0 w 2064"/>
              <a:gd name="T1" fmla="*/ 2147483647 h 684"/>
              <a:gd name="T2" fmla="*/ 2147483647 w 2064"/>
              <a:gd name="T3" fmla="*/ 2147483647 h 684"/>
              <a:gd name="T4" fmla="*/ 2147483647 w 2064"/>
              <a:gd name="T5" fmla="*/ 0 h 684"/>
              <a:gd name="T6" fmla="*/ 0 60000 65536"/>
              <a:gd name="T7" fmla="*/ 0 60000 65536"/>
              <a:gd name="T8" fmla="*/ 0 60000 65536"/>
              <a:gd name="T9" fmla="*/ 0 w 2064"/>
              <a:gd name="T10" fmla="*/ 0 h 684"/>
              <a:gd name="T11" fmla="*/ 2064 w 2064"/>
              <a:gd name="T12" fmla="*/ 684 h 684"/>
            </a:gdLst>
            <a:ahLst/>
            <a:cxnLst>
              <a:cxn ang="T6">
                <a:pos x="T0" y="T1"/>
              </a:cxn>
              <a:cxn ang="T7">
                <a:pos x="T2" y="T3"/>
              </a:cxn>
              <a:cxn ang="T8">
                <a:pos x="T4" y="T5"/>
              </a:cxn>
            </a:cxnLst>
            <a:rect l="T9" t="T10" r="T11" b="T12"/>
            <a:pathLst>
              <a:path w="2064" h="684">
                <a:moveTo>
                  <a:pt x="0" y="684"/>
                </a:moveTo>
                <a:cubicBezTo>
                  <a:pt x="164" y="653"/>
                  <a:pt x="640" y="614"/>
                  <a:pt x="984" y="500"/>
                </a:cubicBezTo>
                <a:cubicBezTo>
                  <a:pt x="1328" y="386"/>
                  <a:pt x="1839" y="104"/>
                  <a:pt x="2064" y="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5374" name="Freeform 56"/>
          <p:cNvSpPr>
            <a:spLocks/>
          </p:cNvSpPr>
          <p:nvPr/>
        </p:nvSpPr>
        <p:spPr bwMode="auto">
          <a:xfrm>
            <a:off x="2895600" y="3568700"/>
            <a:ext cx="3175000" cy="852488"/>
          </a:xfrm>
          <a:custGeom>
            <a:avLst/>
            <a:gdLst>
              <a:gd name="T0" fmla="*/ 0 w 2144"/>
              <a:gd name="T1" fmla="*/ 2147483647 h 537"/>
              <a:gd name="T2" fmla="*/ 2147483647 w 2144"/>
              <a:gd name="T3" fmla="*/ 2147483647 h 537"/>
              <a:gd name="T4" fmla="*/ 2147483647 w 2144"/>
              <a:gd name="T5" fmla="*/ 0 h 537"/>
              <a:gd name="T6" fmla="*/ 0 60000 65536"/>
              <a:gd name="T7" fmla="*/ 0 60000 65536"/>
              <a:gd name="T8" fmla="*/ 0 60000 65536"/>
              <a:gd name="T9" fmla="*/ 0 w 2144"/>
              <a:gd name="T10" fmla="*/ 0 h 537"/>
              <a:gd name="T11" fmla="*/ 2144 w 2144"/>
              <a:gd name="T12" fmla="*/ 537 h 537"/>
            </a:gdLst>
            <a:ahLst/>
            <a:cxnLst>
              <a:cxn ang="T6">
                <a:pos x="T0" y="T1"/>
              </a:cxn>
              <a:cxn ang="T7">
                <a:pos x="T2" y="T3"/>
              </a:cxn>
              <a:cxn ang="T8">
                <a:pos x="T4" y="T5"/>
              </a:cxn>
            </a:cxnLst>
            <a:rect l="T9" t="T10" r="T11" b="T12"/>
            <a:pathLst>
              <a:path w="2144" h="537">
                <a:moveTo>
                  <a:pt x="0" y="248"/>
                </a:moveTo>
                <a:cubicBezTo>
                  <a:pt x="163" y="289"/>
                  <a:pt x="619" y="537"/>
                  <a:pt x="976" y="496"/>
                </a:cubicBezTo>
                <a:cubicBezTo>
                  <a:pt x="1333" y="455"/>
                  <a:pt x="1901" y="103"/>
                  <a:pt x="2144" y="0"/>
                </a:cubicBezTo>
              </a:path>
            </a:pathLst>
          </a:custGeom>
          <a:noFill/>
          <a:ln w="76200">
            <a:solidFill>
              <a:srgbClr val="FF9900"/>
            </a:solidFill>
            <a:round/>
            <a:headEnd/>
            <a:tailEnd type="triangle" w="med" len="med"/>
          </a:ln>
        </p:spPr>
        <p:txBody>
          <a:bodyPr wrap="none" anchor="ctr"/>
          <a:lstStyle/>
          <a:p>
            <a:endParaRPr lang="en-US">
              <a:latin typeface="Arial" pitchFamily="34" charset="0"/>
              <a:cs typeface="Arial" pitchFamily="34" charset="0"/>
            </a:endParaRPr>
          </a:p>
        </p:txBody>
      </p:sp>
      <p:sp>
        <p:nvSpPr>
          <p:cNvPr id="15375" name="Text Box 57"/>
          <p:cNvSpPr txBox="1">
            <a:spLocks noChangeArrowheads="1"/>
          </p:cNvSpPr>
          <p:nvPr/>
        </p:nvSpPr>
        <p:spPr bwMode="auto">
          <a:xfrm>
            <a:off x="6096000" y="2895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5050"/>
                </a:solidFill>
                <a:latin typeface="Arial" pitchFamily="34" charset="0"/>
                <a:cs typeface="Arial" pitchFamily="34" charset="0"/>
              </a:rPr>
              <a:t>0</a:t>
            </a:r>
          </a:p>
        </p:txBody>
      </p:sp>
      <p:sp>
        <p:nvSpPr>
          <p:cNvPr id="15376" name="Text Box 58"/>
          <p:cNvSpPr txBox="1">
            <a:spLocks noChangeArrowheads="1"/>
          </p:cNvSpPr>
          <p:nvPr/>
        </p:nvSpPr>
        <p:spPr bwMode="auto">
          <a:xfrm>
            <a:off x="6019800" y="3276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9900"/>
                </a:solidFill>
                <a:latin typeface="Arial" pitchFamily="34" charset="0"/>
                <a:cs typeface="Arial" pitchFamily="34" charset="0"/>
              </a:rPr>
              <a:t>1</a:t>
            </a:r>
          </a:p>
        </p:txBody>
      </p:sp>
      <p:sp>
        <p:nvSpPr>
          <p:cNvPr id="15377" name="Text Box 59"/>
          <p:cNvSpPr txBox="1">
            <a:spLocks noChangeArrowheads="1"/>
          </p:cNvSpPr>
          <p:nvPr/>
        </p:nvSpPr>
        <p:spPr bwMode="auto">
          <a:xfrm>
            <a:off x="6248400" y="34290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33CC33"/>
                </a:solidFill>
                <a:latin typeface="Arial" pitchFamily="34" charset="0"/>
                <a:cs typeface="Arial" pitchFamily="34" charset="0"/>
              </a:rPr>
              <a:t>2</a:t>
            </a:r>
          </a:p>
        </p:txBody>
      </p:sp>
      <p:sp>
        <p:nvSpPr>
          <p:cNvPr id="15378" name="Text Box 60"/>
          <p:cNvSpPr txBox="1">
            <a:spLocks noChangeArrowheads="1"/>
          </p:cNvSpPr>
          <p:nvPr/>
        </p:nvSpPr>
        <p:spPr bwMode="auto">
          <a:xfrm>
            <a:off x="6248400" y="3733800"/>
            <a:ext cx="369888" cy="457200"/>
          </a:xfrm>
          <a:prstGeom prst="rect">
            <a:avLst/>
          </a:prstGeom>
          <a:noFill/>
          <a:ln w="9525">
            <a:noFill/>
            <a:miter lim="800000"/>
            <a:headEnd/>
            <a:tailEnd/>
          </a:ln>
        </p:spPr>
        <p:txBody>
          <a:bodyPr wrap="none">
            <a:spAutoFit/>
          </a:bodyPr>
          <a:lstStyle/>
          <a:p>
            <a:pPr algn="ctr">
              <a:spcBef>
                <a:spcPct val="0"/>
              </a:spcBef>
            </a:pPr>
            <a:r>
              <a:rPr lang="en-US">
                <a:solidFill>
                  <a:schemeClr val="accent2"/>
                </a:solidFill>
                <a:latin typeface="Arial" pitchFamily="34" charset="0"/>
                <a:cs typeface="Arial" pitchFamily="34" charset="0"/>
              </a:rPr>
              <a:t>3</a:t>
            </a:r>
          </a:p>
        </p:txBody>
      </p:sp>
      <p:sp>
        <p:nvSpPr>
          <p:cNvPr id="15379" name="AutoShape 62"/>
          <p:cNvSpPr>
            <a:spLocks noChangeArrowheads="1"/>
          </p:cNvSpPr>
          <p:nvPr/>
        </p:nvSpPr>
        <p:spPr bwMode="auto">
          <a:xfrm>
            <a:off x="3505200" y="1600200"/>
            <a:ext cx="3276600" cy="914400"/>
          </a:xfrm>
          <a:prstGeom prst="wedgeRoundRectCallout">
            <a:avLst>
              <a:gd name="adj1" fmla="val -68991"/>
              <a:gd name="adj2" fmla="val 56079"/>
              <a:gd name="adj3" fmla="val 16667"/>
            </a:avLst>
          </a:prstGeom>
          <a:solidFill>
            <a:schemeClr val="tx1"/>
          </a:solidFill>
          <a:ln w="38100">
            <a:solidFill>
              <a:srgbClr val="FF5050"/>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No duplication</a:t>
            </a:r>
          </a:p>
        </p:txBody>
      </p:sp>
      <p:sp>
        <p:nvSpPr>
          <p:cNvPr id="15380" name="AutoShape 63"/>
          <p:cNvSpPr>
            <a:spLocks noChangeArrowheads="1"/>
          </p:cNvSpPr>
          <p:nvPr/>
        </p:nvSpPr>
        <p:spPr bwMode="auto">
          <a:xfrm>
            <a:off x="3505200" y="2667000"/>
            <a:ext cx="3276600" cy="914400"/>
          </a:xfrm>
          <a:prstGeom prst="wedgeRoundRectCallout">
            <a:avLst>
              <a:gd name="adj1" fmla="val -60852"/>
              <a:gd name="adj2" fmla="val 28301"/>
              <a:gd name="adj3" fmla="val 16667"/>
            </a:avLst>
          </a:prstGeom>
          <a:solidFill>
            <a:schemeClr val="tx1"/>
          </a:solidFill>
          <a:ln w="38100">
            <a:solidFill>
              <a:srgbClr val="FF9900"/>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No omission</a:t>
            </a:r>
          </a:p>
        </p:txBody>
      </p:sp>
      <p:grpSp>
        <p:nvGrpSpPr>
          <p:cNvPr id="42" name="Group 3">
            <a:extLst>
              <a:ext uri="{FF2B5EF4-FFF2-40B4-BE49-F238E27FC236}">
                <a16:creationId xmlns:a16="http://schemas.microsoft.com/office/drawing/2014/main" id="{77E452DE-2049-B991-A235-DADF44DBB5DF}"/>
              </a:ext>
            </a:extLst>
          </p:cNvPr>
          <p:cNvGrpSpPr>
            <a:grpSpLocks/>
          </p:cNvGrpSpPr>
          <p:nvPr/>
        </p:nvGrpSpPr>
        <p:grpSpPr bwMode="auto">
          <a:xfrm>
            <a:off x="1828800" y="3100388"/>
            <a:ext cx="1219200" cy="1090612"/>
            <a:chOff x="1584" y="816"/>
            <a:chExt cx="912" cy="816"/>
          </a:xfrm>
          <a:effectLst>
            <a:glow rad="63500">
              <a:schemeClr val="accent3">
                <a:satMod val="175000"/>
                <a:alpha val="40000"/>
              </a:schemeClr>
            </a:glow>
          </a:effectLst>
        </p:grpSpPr>
        <p:sp>
          <p:nvSpPr>
            <p:cNvPr id="43" name="Freeform 4">
              <a:extLst>
                <a:ext uri="{FF2B5EF4-FFF2-40B4-BE49-F238E27FC236}">
                  <a16:creationId xmlns:a16="http://schemas.microsoft.com/office/drawing/2014/main" id="{734D2621-0F34-0D50-0E96-E4FCDF6AB05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 name="Freeform 5">
              <a:extLst>
                <a:ext uri="{FF2B5EF4-FFF2-40B4-BE49-F238E27FC236}">
                  <a16:creationId xmlns:a16="http://schemas.microsoft.com/office/drawing/2014/main" id="{A1C67982-360B-B2EE-CD5D-B68BA4A2A22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 name="Freeform 6">
              <a:extLst>
                <a:ext uri="{FF2B5EF4-FFF2-40B4-BE49-F238E27FC236}">
                  <a16:creationId xmlns:a16="http://schemas.microsoft.com/office/drawing/2014/main" id="{4BBC4850-F4B2-5293-EDCD-D2C41B583087}"/>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 name="Freeform 7">
              <a:extLst>
                <a:ext uri="{FF2B5EF4-FFF2-40B4-BE49-F238E27FC236}">
                  <a16:creationId xmlns:a16="http://schemas.microsoft.com/office/drawing/2014/main" id="{D1B9B308-9DD6-8C33-9F6C-0E164CE2C13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 name="Freeform 8">
              <a:extLst>
                <a:ext uri="{FF2B5EF4-FFF2-40B4-BE49-F238E27FC236}">
                  <a16:creationId xmlns:a16="http://schemas.microsoft.com/office/drawing/2014/main" id="{187F623C-2532-10B1-45EE-5744D958FAC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Freeform 9">
              <a:extLst>
                <a:ext uri="{FF2B5EF4-FFF2-40B4-BE49-F238E27FC236}">
                  <a16:creationId xmlns:a16="http://schemas.microsoft.com/office/drawing/2014/main" id="{49C668A2-1A8A-F6B9-E540-51119E619FC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9" name="Freeform 10">
              <a:extLst>
                <a:ext uri="{FF2B5EF4-FFF2-40B4-BE49-F238E27FC236}">
                  <a16:creationId xmlns:a16="http://schemas.microsoft.com/office/drawing/2014/main" id="{2600A80F-7630-72DB-FD13-B740F582B8F1}"/>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0" name="Freeform 11">
              <a:extLst>
                <a:ext uri="{FF2B5EF4-FFF2-40B4-BE49-F238E27FC236}">
                  <a16:creationId xmlns:a16="http://schemas.microsoft.com/office/drawing/2014/main" id="{00BE0531-DEFE-AC96-43DD-0C2671C17C31}"/>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12">
              <a:extLst>
                <a:ext uri="{FF2B5EF4-FFF2-40B4-BE49-F238E27FC236}">
                  <a16:creationId xmlns:a16="http://schemas.microsoft.com/office/drawing/2014/main" id="{6DB766F6-194C-D696-E176-627E33DD5EBF}"/>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2" name="Group 13">
            <a:extLst>
              <a:ext uri="{FF2B5EF4-FFF2-40B4-BE49-F238E27FC236}">
                <a16:creationId xmlns:a16="http://schemas.microsoft.com/office/drawing/2014/main" id="{3F7586B9-CDF1-0470-AF77-099C5976BAF2}"/>
              </a:ext>
            </a:extLst>
          </p:cNvPr>
          <p:cNvGrpSpPr>
            <a:grpSpLocks/>
          </p:cNvGrpSpPr>
          <p:nvPr/>
        </p:nvGrpSpPr>
        <p:grpSpPr bwMode="auto">
          <a:xfrm flipH="1">
            <a:off x="1676400" y="4648200"/>
            <a:ext cx="1219200" cy="1090613"/>
            <a:chOff x="1584" y="816"/>
            <a:chExt cx="912" cy="816"/>
          </a:xfrm>
          <a:effectLst>
            <a:glow rad="63500">
              <a:schemeClr val="accent3">
                <a:satMod val="175000"/>
                <a:alpha val="40000"/>
              </a:schemeClr>
            </a:glow>
          </a:effectLst>
        </p:grpSpPr>
        <p:sp>
          <p:nvSpPr>
            <p:cNvPr id="53" name="Freeform 14">
              <a:extLst>
                <a:ext uri="{FF2B5EF4-FFF2-40B4-BE49-F238E27FC236}">
                  <a16:creationId xmlns:a16="http://schemas.microsoft.com/office/drawing/2014/main" id="{3FECD1D3-ACD1-0674-CDB7-92038D10B24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4" name="Freeform 15">
              <a:extLst>
                <a:ext uri="{FF2B5EF4-FFF2-40B4-BE49-F238E27FC236}">
                  <a16:creationId xmlns:a16="http://schemas.microsoft.com/office/drawing/2014/main" id="{BD23D52D-FACB-AC5C-D4F9-1F2AF556CBE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5" name="Freeform 16">
              <a:extLst>
                <a:ext uri="{FF2B5EF4-FFF2-40B4-BE49-F238E27FC236}">
                  <a16:creationId xmlns:a16="http://schemas.microsoft.com/office/drawing/2014/main" id="{4044095C-6012-0D8B-0586-59805AED9979}"/>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6" name="Freeform 17">
              <a:extLst>
                <a:ext uri="{FF2B5EF4-FFF2-40B4-BE49-F238E27FC236}">
                  <a16:creationId xmlns:a16="http://schemas.microsoft.com/office/drawing/2014/main" id="{58625367-33A1-E41E-7EF5-45C3FBDB3A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7" name="Freeform 18">
              <a:extLst>
                <a:ext uri="{FF2B5EF4-FFF2-40B4-BE49-F238E27FC236}">
                  <a16:creationId xmlns:a16="http://schemas.microsoft.com/office/drawing/2014/main" id="{72A7F509-D448-F381-0846-44BBBBCD2A4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8" name="Freeform 19">
              <a:extLst>
                <a:ext uri="{FF2B5EF4-FFF2-40B4-BE49-F238E27FC236}">
                  <a16:creationId xmlns:a16="http://schemas.microsoft.com/office/drawing/2014/main" id="{6F34F7AD-9FF8-820F-CC0A-78D608035AE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 name="Freeform 20">
              <a:extLst>
                <a:ext uri="{FF2B5EF4-FFF2-40B4-BE49-F238E27FC236}">
                  <a16:creationId xmlns:a16="http://schemas.microsoft.com/office/drawing/2014/main" id="{4249B1EE-485A-7ABC-14CB-9FD322ECB8C3}"/>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0" name="Freeform 21">
              <a:extLst>
                <a:ext uri="{FF2B5EF4-FFF2-40B4-BE49-F238E27FC236}">
                  <a16:creationId xmlns:a16="http://schemas.microsoft.com/office/drawing/2014/main" id="{ECBD178A-9766-AC2D-3AD2-5C161177743A}"/>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1" name="Freeform 22">
              <a:extLst>
                <a:ext uri="{FF2B5EF4-FFF2-40B4-BE49-F238E27FC236}">
                  <a16:creationId xmlns:a16="http://schemas.microsoft.com/office/drawing/2014/main" id="{496CE999-4CFD-C8B5-37E1-EE3D1A6A8DB8}"/>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2" name="Group 24">
            <a:extLst>
              <a:ext uri="{FF2B5EF4-FFF2-40B4-BE49-F238E27FC236}">
                <a16:creationId xmlns:a16="http://schemas.microsoft.com/office/drawing/2014/main" id="{22EBF2C4-479E-470F-2BA0-EBFDAB40AEBF}"/>
              </a:ext>
            </a:extLst>
          </p:cNvPr>
          <p:cNvGrpSpPr>
            <a:grpSpLocks/>
          </p:cNvGrpSpPr>
          <p:nvPr/>
        </p:nvGrpSpPr>
        <p:grpSpPr bwMode="auto">
          <a:xfrm>
            <a:off x="1600200" y="2362200"/>
            <a:ext cx="1447800" cy="1295400"/>
            <a:chOff x="1584" y="816"/>
            <a:chExt cx="912" cy="816"/>
          </a:xfrm>
          <a:effectLst>
            <a:glow rad="63500">
              <a:schemeClr val="accent3">
                <a:satMod val="175000"/>
                <a:alpha val="40000"/>
              </a:schemeClr>
            </a:glow>
          </a:effectLst>
        </p:grpSpPr>
        <p:sp>
          <p:nvSpPr>
            <p:cNvPr id="65" name="Freeform 25">
              <a:extLst>
                <a:ext uri="{FF2B5EF4-FFF2-40B4-BE49-F238E27FC236}">
                  <a16:creationId xmlns:a16="http://schemas.microsoft.com/office/drawing/2014/main" id="{A70AEB3D-52D6-A5C5-2773-312C9BC6338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6" name="Freeform 26">
              <a:extLst>
                <a:ext uri="{FF2B5EF4-FFF2-40B4-BE49-F238E27FC236}">
                  <a16:creationId xmlns:a16="http://schemas.microsoft.com/office/drawing/2014/main" id="{2174CA61-32DF-9191-219A-6A69255F153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7" name="Freeform 27">
              <a:extLst>
                <a:ext uri="{FF2B5EF4-FFF2-40B4-BE49-F238E27FC236}">
                  <a16:creationId xmlns:a16="http://schemas.microsoft.com/office/drawing/2014/main" id="{2C5FA007-C6AD-309E-A401-CA4AAD520F79}"/>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8" name="Freeform 28">
              <a:extLst>
                <a:ext uri="{FF2B5EF4-FFF2-40B4-BE49-F238E27FC236}">
                  <a16:creationId xmlns:a16="http://schemas.microsoft.com/office/drawing/2014/main" id="{D7534F1E-F3B5-03D4-2C0F-B2634C3B35A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9" name="Freeform 29">
              <a:extLst>
                <a:ext uri="{FF2B5EF4-FFF2-40B4-BE49-F238E27FC236}">
                  <a16:creationId xmlns:a16="http://schemas.microsoft.com/office/drawing/2014/main" id="{D316826E-7A9C-73CA-0D5D-4819661D80E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0" name="Freeform 30">
              <a:extLst>
                <a:ext uri="{FF2B5EF4-FFF2-40B4-BE49-F238E27FC236}">
                  <a16:creationId xmlns:a16="http://schemas.microsoft.com/office/drawing/2014/main" id="{BA0E97B6-6600-CADC-1159-0EFC31393C80}"/>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1" name="Freeform 31">
              <a:extLst>
                <a:ext uri="{FF2B5EF4-FFF2-40B4-BE49-F238E27FC236}">
                  <a16:creationId xmlns:a16="http://schemas.microsoft.com/office/drawing/2014/main" id="{E7E00864-3B64-92D3-DE0A-75B586EE1438}"/>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2" name="Freeform 32">
              <a:extLst>
                <a:ext uri="{FF2B5EF4-FFF2-40B4-BE49-F238E27FC236}">
                  <a16:creationId xmlns:a16="http://schemas.microsoft.com/office/drawing/2014/main" id="{51F334AC-3A53-4A33-AD34-5E1A54737CD9}"/>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Freeform 33">
              <a:extLst>
                <a:ext uri="{FF2B5EF4-FFF2-40B4-BE49-F238E27FC236}">
                  <a16:creationId xmlns:a16="http://schemas.microsoft.com/office/drawing/2014/main" id="{A54AB675-E762-6F35-43E2-5AA5D3AB2853}"/>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4" name="Group 34">
            <a:extLst>
              <a:ext uri="{FF2B5EF4-FFF2-40B4-BE49-F238E27FC236}">
                <a16:creationId xmlns:a16="http://schemas.microsoft.com/office/drawing/2014/main" id="{5022DB7E-5F56-0030-D5A7-387B6DDE8535}"/>
              </a:ext>
            </a:extLst>
          </p:cNvPr>
          <p:cNvGrpSpPr>
            <a:grpSpLocks/>
          </p:cNvGrpSpPr>
          <p:nvPr/>
        </p:nvGrpSpPr>
        <p:grpSpPr bwMode="auto">
          <a:xfrm flipH="1">
            <a:off x="1676400" y="5105400"/>
            <a:ext cx="1447800" cy="1295400"/>
            <a:chOff x="1584" y="816"/>
            <a:chExt cx="912" cy="816"/>
          </a:xfrm>
          <a:effectLst>
            <a:glow rad="63500">
              <a:schemeClr val="accent3">
                <a:satMod val="175000"/>
                <a:alpha val="40000"/>
              </a:schemeClr>
            </a:glow>
          </a:effectLst>
        </p:grpSpPr>
        <p:sp>
          <p:nvSpPr>
            <p:cNvPr id="75" name="Freeform 35">
              <a:extLst>
                <a:ext uri="{FF2B5EF4-FFF2-40B4-BE49-F238E27FC236}">
                  <a16:creationId xmlns:a16="http://schemas.microsoft.com/office/drawing/2014/main" id="{439DCB61-A0F1-F84D-3AA1-31D258D1C81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6" name="Freeform 36">
              <a:extLst>
                <a:ext uri="{FF2B5EF4-FFF2-40B4-BE49-F238E27FC236}">
                  <a16:creationId xmlns:a16="http://schemas.microsoft.com/office/drawing/2014/main" id="{2922D76C-2A4A-32E1-EB67-C5C6ED61B79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7" name="Freeform 37">
              <a:extLst>
                <a:ext uri="{FF2B5EF4-FFF2-40B4-BE49-F238E27FC236}">
                  <a16:creationId xmlns:a16="http://schemas.microsoft.com/office/drawing/2014/main" id="{6F575D96-0ED1-276F-DE28-7177A2338811}"/>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 name="Freeform 38">
              <a:extLst>
                <a:ext uri="{FF2B5EF4-FFF2-40B4-BE49-F238E27FC236}">
                  <a16:creationId xmlns:a16="http://schemas.microsoft.com/office/drawing/2014/main" id="{5652EB80-6BEC-384C-A134-A2317E5EB21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 name="Freeform 39">
              <a:extLst>
                <a:ext uri="{FF2B5EF4-FFF2-40B4-BE49-F238E27FC236}">
                  <a16:creationId xmlns:a16="http://schemas.microsoft.com/office/drawing/2014/main" id="{20059E01-EAFA-CB51-2BC0-0D2975C0477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0" name="Freeform 40">
              <a:extLst>
                <a:ext uri="{FF2B5EF4-FFF2-40B4-BE49-F238E27FC236}">
                  <a16:creationId xmlns:a16="http://schemas.microsoft.com/office/drawing/2014/main" id="{69A32BDA-7E27-CE70-20E2-353C4FFDC7F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1" name="Freeform 41">
              <a:extLst>
                <a:ext uri="{FF2B5EF4-FFF2-40B4-BE49-F238E27FC236}">
                  <a16:creationId xmlns:a16="http://schemas.microsoft.com/office/drawing/2014/main" id="{2B3E8101-76FE-AB72-C3C1-373873323EA7}"/>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2" name="Freeform 42">
              <a:extLst>
                <a:ext uri="{FF2B5EF4-FFF2-40B4-BE49-F238E27FC236}">
                  <a16:creationId xmlns:a16="http://schemas.microsoft.com/office/drawing/2014/main" id="{47655A16-5334-EA2D-DDBB-2E8CEE304A6C}"/>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3" name="Freeform 43">
              <a:extLst>
                <a:ext uri="{FF2B5EF4-FFF2-40B4-BE49-F238E27FC236}">
                  <a16:creationId xmlns:a16="http://schemas.microsoft.com/office/drawing/2014/main" id="{DE0612DA-CD1E-5C25-3C3F-6448B35B5A9F}"/>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
            <a:extLst>
              <a:ext uri="{FF2B5EF4-FFF2-40B4-BE49-F238E27FC236}">
                <a16:creationId xmlns:a16="http://schemas.microsoft.com/office/drawing/2014/main" id="{A690FDFF-BD8D-F82F-FA58-6750E8A4A91D}"/>
              </a:ext>
            </a:extLst>
          </p:cNvPr>
          <p:cNvSpPr>
            <a:spLocks noChangeArrowheads="1"/>
          </p:cNvSpPr>
          <p:nvPr/>
        </p:nvSpPr>
        <p:spPr bwMode="auto">
          <a:xfrm>
            <a:off x="3962400" y="2438400"/>
            <a:ext cx="1295400" cy="3657600"/>
          </a:xfrm>
          <a:prstGeom prst="rect">
            <a:avLst/>
          </a:prstGeom>
          <a:solidFill>
            <a:schemeClr val="tx1"/>
          </a:solidFill>
          <a:ln w="38100">
            <a:solidFill>
              <a:srgbClr val="33CC33"/>
            </a:solidFill>
            <a:miter lim="800000"/>
            <a:headEnd/>
            <a:tailEnd/>
          </a:ln>
          <a:effectLst>
            <a:outerShdw dist="107763" dir="2700000" algn="ctr" rotWithShape="0">
              <a:schemeClr val="bg2">
                <a:alpha val="50000"/>
              </a:schemeClr>
            </a:outerShdw>
          </a:effectLst>
        </p:spPr>
        <p:txBody>
          <a:bodyPr wrap="none" anchor="ctr"/>
          <a:lstStyle/>
          <a:p>
            <a:pPr algn="ctr">
              <a:spcBef>
                <a:spcPct val="0"/>
              </a:spcBef>
              <a:defRPr/>
            </a:pPr>
            <a:endParaRPr lang="en-US" sz="4000">
              <a:solidFill>
                <a:srgbClr val="33CC33"/>
              </a:solidFill>
              <a:latin typeface="Arial" pitchFamily="34" charset="0"/>
              <a:cs typeface="Arial" pitchFamily="34" charset="0"/>
            </a:endParaRPr>
          </a:p>
        </p:txBody>
      </p:sp>
      <p:grpSp>
        <p:nvGrpSpPr>
          <p:cNvPr id="85" name="Group 44">
            <a:extLst>
              <a:ext uri="{FF2B5EF4-FFF2-40B4-BE49-F238E27FC236}">
                <a16:creationId xmlns:a16="http://schemas.microsoft.com/office/drawing/2014/main" id="{88C263D5-5C24-7E2F-0A94-E4C863AC82CD}"/>
              </a:ext>
            </a:extLst>
          </p:cNvPr>
          <p:cNvGrpSpPr>
            <a:grpSpLocks/>
          </p:cNvGrpSpPr>
          <p:nvPr/>
        </p:nvGrpSpPr>
        <p:grpSpPr bwMode="auto">
          <a:xfrm>
            <a:off x="4191000" y="3276600"/>
            <a:ext cx="879475" cy="1905000"/>
            <a:chOff x="2663" y="2544"/>
            <a:chExt cx="554" cy="1200"/>
          </a:xfrm>
          <a:solidFill>
            <a:schemeClr val="tx1"/>
          </a:solidFill>
        </p:grpSpPr>
        <p:sp>
          <p:nvSpPr>
            <p:cNvPr id="86" name="AutoShape 45">
              <a:extLst>
                <a:ext uri="{FF2B5EF4-FFF2-40B4-BE49-F238E27FC236}">
                  <a16:creationId xmlns:a16="http://schemas.microsoft.com/office/drawing/2014/main" id="{BEA7A576-8591-2D3E-917E-0997776BC18E}"/>
                </a:ext>
              </a:extLst>
            </p:cNvPr>
            <p:cNvSpPr>
              <a:spLocks noChangeArrowheads="1"/>
            </p:cNvSpPr>
            <p:nvPr/>
          </p:nvSpPr>
          <p:spPr bwMode="auto">
            <a:xfrm rot="5400000">
              <a:off x="2547" y="2706"/>
              <a:ext cx="831" cy="508"/>
            </a:xfrm>
            <a:prstGeom prst="wave">
              <a:avLst>
                <a:gd name="adj1" fmla="val 13005"/>
                <a:gd name="adj2" fmla="val 0"/>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87" name="AutoShape 46">
              <a:extLst>
                <a:ext uri="{FF2B5EF4-FFF2-40B4-BE49-F238E27FC236}">
                  <a16:creationId xmlns:a16="http://schemas.microsoft.com/office/drawing/2014/main" id="{1AE8830B-7548-AB94-D9DC-F3B793F9DD2C}"/>
                </a:ext>
              </a:extLst>
            </p:cNvPr>
            <p:cNvSpPr>
              <a:spLocks noChangeArrowheads="1"/>
            </p:cNvSpPr>
            <p:nvPr/>
          </p:nvSpPr>
          <p:spPr bwMode="auto">
            <a:xfrm rot="5400000">
              <a:off x="2825" y="3398"/>
              <a:ext cx="300" cy="392"/>
            </a:xfrm>
            <a:prstGeom prst="doubleWave">
              <a:avLst>
                <a:gd name="adj1" fmla="val 6500"/>
                <a:gd name="adj2" fmla="val 0"/>
              </a:avLst>
            </a:prstGeom>
            <a:grpFill/>
            <a:ln w="38100">
              <a:solidFill>
                <a:schemeClr val="bg1"/>
              </a:solidFill>
              <a:miter lim="800000"/>
              <a:headEnd/>
              <a:tailEnd/>
            </a:ln>
          </p:spPr>
          <p:txBody>
            <a:bodyPr wrap="none" anchor="ctr"/>
            <a:lstStyle/>
            <a:p>
              <a:endParaRPr lang="en-US">
                <a:solidFill>
                  <a:schemeClr val="bg1"/>
                </a:solidFill>
                <a:latin typeface="Arial" pitchFamily="34" charset="0"/>
                <a:cs typeface="Arial" pitchFamily="34" charset="0"/>
              </a:endParaRPr>
            </a:p>
          </p:txBody>
        </p:sp>
        <p:sp>
          <p:nvSpPr>
            <p:cNvPr id="88" name="Oval 47">
              <a:extLst>
                <a:ext uri="{FF2B5EF4-FFF2-40B4-BE49-F238E27FC236}">
                  <a16:creationId xmlns:a16="http://schemas.microsoft.com/office/drawing/2014/main" id="{D2EFD222-31D0-D094-B8C6-B2365DE69034}"/>
                </a:ext>
              </a:extLst>
            </p:cNvPr>
            <p:cNvSpPr>
              <a:spLocks noChangeArrowheads="1"/>
            </p:cNvSpPr>
            <p:nvPr/>
          </p:nvSpPr>
          <p:spPr bwMode="auto">
            <a:xfrm rot="5400000">
              <a:off x="2571" y="2636"/>
              <a:ext cx="369" cy="185"/>
            </a:xfrm>
            <a:prstGeom prst="ellipse">
              <a:avLst/>
            </a:prstGeom>
            <a:grpFill/>
            <a:ln w="38100">
              <a:solidFill>
                <a:schemeClr val="bg1"/>
              </a:solidFill>
              <a:round/>
              <a:headEnd/>
              <a:tailEnd/>
            </a:ln>
          </p:spPr>
          <p:txBody>
            <a:bodyPr wrap="none" anchor="ctr"/>
            <a:lstStyle/>
            <a:p>
              <a:endParaRPr lang="en-US">
                <a:solidFill>
                  <a:schemeClr val="bg1"/>
                </a:solidFill>
                <a:latin typeface="Arial" pitchFamily="34" charset="0"/>
                <a:cs typeface="Arial" pitchFamily="34" charset="0"/>
              </a:endParaRPr>
            </a:p>
          </p:txBody>
        </p:sp>
        <p:sp>
          <p:nvSpPr>
            <p:cNvPr id="89" name="Line 48">
              <a:extLst>
                <a:ext uri="{FF2B5EF4-FFF2-40B4-BE49-F238E27FC236}">
                  <a16:creationId xmlns:a16="http://schemas.microsoft.com/office/drawing/2014/main" id="{FFFED9C5-C559-4A66-EC78-93350F47D992}"/>
                </a:ext>
              </a:extLst>
            </p:cNvPr>
            <p:cNvSpPr>
              <a:spLocks noChangeShapeType="1"/>
            </p:cNvSpPr>
            <p:nvPr/>
          </p:nvSpPr>
          <p:spPr bwMode="auto">
            <a:xfrm>
              <a:off x="2848" y="2682"/>
              <a:ext cx="369"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90" name="Line 49">
              <a:extLst>
                <a:ext uri="{FF2B5EF4-FFF2-40B4-BE49-F238E27FC236}">
                  <a16:creationId xmlns:a16="http://schemas.microsoft.com/office/drawing/2014/main" id="{10D79A34-387A-CABE-1A1A-CF5DF4FE4442}"/>
                </a:ext>
              </a:extLst>
            </p:cNvPr>
            <p:cNvSpPr>
              <a:spLocks noChangeShapeType="1"/>
            </p:cNvSpPr>
            <p:nvPr/>
          </p:nvSpPr>
          <p:spPr bwMode="auto">
            <a:xfrm>
              <a:off x="2732" y="3052"/>
              <a:ext cx="370" cy="0"/>
            </a:xfrm>
            <a:prstGeom prst="line">
              <a:avLst/>
            </a:prstGeom>
            <a:grpFill/>
            <a:ln w="38100">
              <a:solidFill>
                <a:schemeClr val="bg1"/>
              </a:solidFill>
              <a:prstDash val="sysDot"/>
              <a:round/>
              <a:headEnd/>
              <a:tailEnd/>
            </a:ln>
          </p:spPr>
          <p:txBody>
            <a:bodyPr wrap="none" anchor="ctr"/>
            <a:lstStyle/>
            <a:p>
              <a:endParaRPr lang="en-US">
                <a:solidFill>
                  <a:schemeClr val="bg1"/>
                </a:solidFill>
                <a:latin typeface="Arial" pitchFamily="34" charset="0"/>
                <a:cs typeface="Arial" pitchFamily="34" charset="0"/>
              </a:endParaRPr>
            </a:p>
          </p:txBody>
        </p:sp>
        <p:sp>
          <p:nvSpPr>
            <p:cNvPr id="91" name="Text Box 50">
              <a:extLst>
                <a:ext uri="{FF2B5EF4-FFF2-40B4-BE49-F238E27FC236}">
                  <a16:creationId xmlns:a16="http://schemas.microsoft.com/office/drawing/2014/main" id="{B5D491D8-2D55-6D44-59AD-797257912084}"/>
                </a:ext>
              </a:extLst>
            </p:cNvPr>
            <p:cNvSpPr txBox="1">
              <a:spLocks noChangeArrowheads="1"/>
            </p:cNvSpPr>
            <p:nvPr/>
          </p:nvSpPr>
          <p:spPr bwMode="auto">
            <a:xfrm>
              <a:off x="2906" y="2736"/>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3</a:t>
              </a:r>
            </a:p>
          </p:txBody>
        </p:sp>
        <p:sp>
          <p:nvSpPr>
            <p:cNvPr id="92" name="Text Box 51">
              <a:extLst>
                <a:ext uri="{FF2B5EF4-FFF2-40B4-BE49-F238E27FC236}">
                  <a16:creationId xmlns:a16="http://schemas.microsoft.com/office/drawing/2014/main" id="{7941E942-08E8-CB4E-965E-C276D79B0D82}"/>
                </a:ext>
              </a:extLst>
            </p:cNvPr>
            <p:cNvSpPr txBox="1">
              <a:spLocks noChangeArrowheads="1"/>
            </p:cNvSpPr>
            <p:nvPr/>
          </p:nvSpPr>
          <p:spPr bwMode="auto">
            <a:xfrm>
              <a:off x="2858" y="3110"/>
              <a:ext cx="214" cy="250"/>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2</a:t>
              </a:r>
            </a:p>
          </p:txBody>
        </p:sp>
        <p:sp>
          <p:nvSpPr>
            <p:cNvPr id="93" name="Text Box 52">
              <a:extLst>
                <a:ext uri="{FF2B5EF4-FFF2-40B4-BE49-F238E27FC236}">
                  <a16:creationId xmlns:a16="http://schemas.microsoft.com/office/drawing/2014/main" id="{585708E5-D038-A871-BEF8-6096FD68C02A}"/>
                </a:ext>
              </a:extLst>
            </p:cNvPr>
            <p:cNvSpPr txBox="1">
              <a:spLocks noChangeArrowheads="1"/>
            </p:cNvSpPr>
            <p:nvPr/>
          </p:nvSpPr>
          <p:spPr bwMode="auto">
            <a:xfrm>
              <a:off x="2923" y="3456"/>
              <a:ext cx="206" cy="252"/>
            </a:xfrm>
            <a:prstGeom prst="rect">
              <a:avLst/>
            </a:prstGeom>
            <a:grpFill/>
            <a:ln w="9525">
              <a:noFill/>
              <a:miter lim="800000"/>
              <a:headEnd/>
              <a:tailEnd/>
            </a:ln>
          </p:spPr>
          <p:txBody>
            <a:bodyPr wrap="none">
              <a:spAutoFit/>
            </a:bodyPr>
            <a:lstStyle/>
            <a:p>
              <a:pPr algn="ctr">
                <a:spcBef>
                  <a:spcPct val="0"/>
                </a:spcBef>
              </a:pPr>
              <a:r>
                <a:rPr lang="en-US" sz="2000" b="0">
                  <a:solidFill>
                    <a:schemeClr val="bg1"/>
                  </a:solidFill>
                  <a:latin typeface="Arial" pitchFamily="34" charset="0"/>
                  <a:cs typeface="Arial" pitchFamily="34" charset="0"/>
                </a:rPr>
                <a:t>1</a:t>
              </a:r>
            </a:p>
          </p:txBody>
        </p:sp>
      </p:grpSp>
      <p:sp>
        <p:nvSpPr>
          <p:cNvPr id="64" name="Footer Placeholder 3"/>
          <p:cNvSpPr>
            <a:spLocks noGrp="1"/>
          </p:cNvSpPr>
          <p:nvPr>
            <p:ph type="ftr" sz="quarter" idx="10"/>
          </p:nvPr>
        </p:nvSpPr>
        <p:spPr/>
        <p:txBody>
          <a:bodyPr/>
          <a:lstStyle/>
          <a:p>
            <a:pPr>
              <a:defRPr/>
            </a:pPr>
            <a:r>
              <a:rPr lang="en-US"/>
              <a:t>Art of Multiprocessor Programming</a:t>
            </a:r>
          </a:p>
        </p:txBody>
      </p:sp>
      <p:sp>
        <p:nvSpPr>
          <p:cNvPr id="65" name="Slide Number Placeholder 4"/>
          <p:cNvSpPr>
            <a:spLocks noGrp="1"/>
          </p:cNvSpPr>
          <p:nvPr>
            <p:ph type="sldNum" sz="quarter" idx="11"/>
          </p:nvPr>
        </p:nvSpPr>
        <p:spPr/>
        <p:txBody>
          <a:bodyPr/>
          <a:lstStyle/>
          <a:p>
            <a:pPr>
              <a:defRPr/>
            </a:pPr>
            <a:fld id="{606833AE-4396-4FF8-AF38-2743CA100F72}" type="slidenum">
              <a:rPr lang="en-US"/>
              <a:pPr>
                <a:defRPr/>
              </a:pPr>
              <a:t>12</a:t>
            </a:fld>
            <a:endParaRPr lang="en-US"/>
          </a:p>
        </p:txBody>
      </p:sp>
      <p:sp>
        <p:nvSpPr>
          <p:cNvPr id="16391" name="Rectangle 23"/>
          <p:cNvSpPr>
            <a:spLocks noGrp="1" noChangeArrowheads="1"/>
          </p:cNvSpPr>
          <p:nvPr>
            <p:ph type="title"/>
          </p:nvPr>
        </p:nvSpPr>
        <p:spPr/>
        <p:txBody>
          <a:bodyPr/>
          <a:lstStyle/>
          <a:p>
            <a:r>
              <a:rPr lang="en-US"/>
              <a:t>Shared Counter</a:t>
            </a:r>
          </a:p>
        </p:txBody>
      </p:sp>
      <p:grpSp>
        <p:nvGrpSpPr>
          <p:cNvPr id="16394" name="Group 44"/>
          <p:cNvGrpSpPr>
            <a:grpSpLocks/>
          </p:cNvGrpSpPr>
          <p:nvPr/>
        </p:nvGrpSpPr>
        <p:grpSpPr bwMode="auto">
          <a:xfrm>
            <a:off x="4038600" y="3124200"/>
            <a:ext cx="879475" cy="1905000"/>
            <a:chOff x="2663" y="2544"/>
            <a:chExt cx="554" cy="1200"/>
          </a:xfrm>
        </p:grpSpPr>
        <p:sp>
          <p:nvSpPr>
            <p:cNvPr id="16406" name="AutoShape 45"/>
            <p:cNvSpPr>
              <a:spLocks noChangeArrowheads="1"/>
            </p:cNvSpPr>
            <p:nvPr/>
          </p:nvSpPr>
          <p:spPr bwMode="auto">
            <a:xfrm rot="5400000">
              <a:off x="2547" y="2706"/>
              <a:ext cx="831" cy="508"/>
            </a:xfrm>
            <a:prstGeom prst="wave">
              <a:avLst>
                <a:gd name="adj1" fmla="val 13005"/>
                <a:gd name="adj2" fmla="val 0"/>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407" name="AutoShape 46"/>
            <p:cNvSpPr>
              <a:spLocks noChangeArrowheads="1"/>
            </p:cNvSpPr>
            <p:nvPr/>
          </p:nvSpPr>
          <p:spPr bwMode="auto">
            <a:xfrm rot="5400000">
              <a:off x="2825" y="3398"/>
              <a:ext cx="300" cy="392"/>
            </a:xfrm>
            <a:prstGeom prst="doubleWave">
              <a:avLst>
                <a:gd name="adj1" fmla="val 6500"/>
                <a:gd name="adj2" fmla="val 0"/>
              </a:avLst>
            </a:prstGeom>
            <a:no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6408" name="Oval 47"/>
            <p:cNvSpPr>
              <a:spLocks noChangeArrowheads="1"/>
            </p:cNvSpPr>
            <p:nvPr/>
          </p:nvSpPr>
          <p:spPr bwMode="auto">
            <a:xfrm rot="5400000">
              <a:off x="2571" y="2636"/>
              <a:ext cx="369" cy="185"/>
            </a:xfrm>
            <a:prstGeom prst="ellips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409" name="Line 48"/>
            <p:cNvSpPr>
              <a:spLocks noChangeShapeType="1"/>
            </p:cNvSpPr>
            <p:nvPr/>
          </p:nvSpPr>
          <p:spPr bwMode="auto">
            <a:xfrm>
              <a:off x="2848" y="2682"/>
              <a:ext cx="369" cy="0"/>
            </a:xfrm>
            <a:prstGeom prst="line">
              <a:avLst/>
            </a:prstGeom>
            <a:noFill/>
            <a:ln w="38100">
              <a:solidFill>
                <a:schemeClr val="tx1"/>
              </a:solidFill>
              <a:prstDash val="sysDot"/>
              <a:round/>
              <a:headEnd/>
              <a:tailEnd/>
            </a:ln>
          </p:spPr>
          <p:txBody>
            <a:bodyPr wrap="none" anchor="ctr"/>
            <a:lstStyle/>
            <a:p>
              <a:endParaRPr lang="en-US">
                <a:latin typeface="Arial" pitchFamily="34" charset="0"/>
                <a:cs typeface="Arial" pitchFamily="34" charset="0"/>
              </a:endParaRPr>
            </a:p>
          </p:txBody>
        </p:sp>
        <p:sp>
          <p:nvSpPr>
            <p:cNvPr id="16410" name="Line 49"/>
            <p:cNvSpPr>
              <a:spLocks noChangeShapeType="1"/>
            </p:cNvSpPr>
            <p:nvPr/>
          </p:nvSpPr>
          <p:spPr bwMode="auto">
            <a:xfrm>
              <a:off x="2732" y="3052"/>
              <a:ext cx="370" cy="0"/>
            </a:xfrm>
            <a:prstGeom prst="line">
              <a:avLst/>
            </a:prstGeom>
            <a:noFill/>
            <a:ln w="38100">
              <a:solidFill>
                <a:schemeClr val="tx1"/>
              </a:solidFill>
              <a:prstDash val="sysDot"/>
              <a:round/>
              <a:headEnd/>
              <a:tailEnd/>
            </a:ln>
          </p:spPr>
          <p:txBody>
            <a:bodyPr wrap="none" anchor="ctr"/>
            <a:lstStyle/>
            <a:p>
              <a:endParaRPr lang="en-US">
                <a:latin typeface="Arial" pitchFamily="34" charset="0"/>
                <a:cs typeface="Arial" pitchFamily="34" charset="0"/>
              </a:endParaRPr>
            </a:p>
          </p:txBody>
        </p:sp>
        <p:sp>
          <p:nvSpPr>
            <p:cNvPr id="16411" name="Text Box 50"/>
            <p:cNvSpPr txBox="1">
              <a:spLocks noChangeArrowheads="1"/>
            </p:cNvSpPr>
            <p:nvPr/>
          </p:nvSpPr>
          <p:spPr bwMode="auto">
            <a:xfrm>
              <a:off x="2906" y="2736"/>
              <a:ext cx="214" cy="250"/>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3</a:t>
              </a:r>
            </a:p>
          </p:txBody>
        </p:sp>
        <p:sp>
          <p:nvSpPr>
            <p:cNvPr id="16412" name="Text Box 51"/>
            <p:cNvSpPr txBox="1">
              <a:spLocks noChangeArrowheads="1"/>
            </p:cNvSpPr>
            <p:nvPr/>
          </p:nvSpPr>
          <p:spPr bwMode="auto">
            <a:xfrm>
              <a:off x="2858" y="3110"/>
              <a:ext cx="214" cy="250"/>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2</a:t>
              </a:r>
            </a:p>
          </p:txBody>
        </p:sp>
        <p:sp>
          <p:nvSpPr>
            <p:cNvPr id="16413" name="Text Box 52"/>
            <p:cNvSpPr txBox="1">
              <a:spLocks noChangeArrowheads="1"/>
            </p:cNvSpPr>
            <p:nvPr/>
          </p:nvSpPr>
          <p:spPr bwMode="auto">
            <a:xfrm>
              <a:off x="2923" y="3456"/>
              <a:ext cx="206" cy="252"/>
            </a:xfrm>
            <a:prstGeom prst="rect">
              <a:avLst/>
            </a:prstGeom>
            <a:noFill/>
            <a:ln w="9525">
              <a:noFill/>
              <a:miter lim="800000"/>
              <a:headEnd/>
              <a:tailEnd/>
            </a:ln>
          </p:spPr>
          <p:txBody>
            <a:bodyPr wrap="none">
              <a:spAutoFit/>
            </a:bodyPr>
            <a:lstStyle/>
            <a:p>
              <a:pPr algn="ctr">
                <a:spcBef>
                  <a:spcPct val="0"/>
                </a:spcBef>
              </a:pPr>
              <a:r>
                <a:rPr lang="en-US" sz="2000" b="0">
                  <a:solidFill>
                    <a:schemeClr val="tx1"/>
                  </a:solidFill>
                  <a:latin typeface="Arial" pitchFamily="34" charset="0"/>
                  <a:cs typeface="Arial" pitchFamily="34" charset="0"/>
                </a:rPr>
                <a:t>1</a:t>
              </a:r>
            </a:p>
          </p:txBody>
        </p:sp>
      </p:grpSp>
      <p:sp>
        <p:nvSpPr>
          <p:cNvPr id="16395" name="Freeform 53"/>
          <p:cNvSpPr>
            <a:spLocks/>
          </p:cNvSpPr>
          <p:nvPr/>
        </p:nvSpPr>
        <p:spPr bwMode="auto">
          <a:xfrm>
            <a:off x="2971800" y="3289300"/>
            <a:ext cx="3136900" cy="836613"/>
          </a:xfrm>
          <a:custGeom>
            <a:avLst/>
            <a:gdLst>
              <a:gd name="T0" fmla="*/ 0 w 1976"/>
              <a:gd name="T1" fmla="*/ 2147483647 h 527"/>
              <a:gd name="T2" fmla="*/ 2147483647 w 1976"/>
              <a:gd name="T3" fmla="*/ 2147483647 h 527"/>
              <a:gd name="T4" fmla="*/ 2147483647 w 1976"/>
              <a:gd name="T5" fmla="*/ 0 h 527"/>
              <a:gd name="T6" fmla="*/ 0 60000 65536"/>
              <a:gd name="T7" fmla="*/ 0 60000 65536"/>
              <a:gd name="T8" fmla="*/ 0 60000 65536"/>
              <a:gd name="T9" fmla="*/ 0 w 1976"/>
              <a:gd name="T10" fmla="*/ 0 h 527"/>
              <a:gd name="T11" fmla="*/ 1976 w 1976"/>
              <a:gd name="T12" fmla="*/ 527 h 527"/>
            </a:gdLst>
            <a:ahLst/>
            <a:cxnLst>
              <a:cxn ang="T6">
                <a:pos x="T0" y="T1"/>
              </a:cxn>
              <a:cxn ang="T7">
                <a:pos x="T2" y="T3"/>
              </a:cxn>
              <a:cxn ang="T8">
                <a:pos x="T4" y="T5"/>
              </a:cxn>
            </a:cxnLst>
            <a:rect l="T9" t="T10" r="T11" b="T12"/>
            <a:pathLst>
              <a:path w="1976" h="527">
                <a:moveTo>
                  <a:pt x="0" y="88"/>
                </a:moveTo>
                <a:cubicBezTo>
                  <a:pt x="149" y="159"/>
                  <a:pt x="567" y="527"/>
                  <a:pt x="896" y="512"/>
                </a:cubicBezTo>
                <a:cubicBezTo>
                  <a:pt x="1225" y="497"/>
                  <a:pt x="1751" y="107"/>
                  <a:pt x="1976" y="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6396" name="Freeform 54"/>
          <p:cNvSpPr>
            <a:spLocks/>
          </p:cNvSpPr>
          <p:nvPr/>
        </p:nvSpPr>
        <p:spPr bwMode="auto">
          <a:xfrm>
            <a:off x="2971800" y="3924300"/>
            <a:ext cx="3302000" cy="1181100"/>
          </a:xfrm>
          <a:custGeom>
            <a:avLst/>
            <a:gdLst>
              <a:gd name="T0" fmla="*/ 0 w 2080"/>
              <a:gd name="T1" fmla="*/ 2147483647 h 744"/>
              <a:gd name="T2" fmla="*/ 2147483647 w 2080"/>
              <a:gd name="T3" fmla="*/ 2147483647 h 744"/>
              <a:gd name="T4" fmla="*/ 2147483647 w 2080"/>
              <a:gd name="T5" fmla="*/ 0 h 744"/>
              <a:gd name="T6" fmla="*/ 0 60000 65536"/>
              <a:gd name="T7" fmla="*/ 0 60000 65536"/>
              <a:gd name="T8" fmla="*/ 0 60000 65536"/>
              <a:gd name="T9" fmla="*/ 0 w 2080"/>
              <a:gd name="T10" fmla="*/ 0 h 744"/>
              <a:gd name="T11" fmla="*/ 2080 w 2080"/>
              <a:gd name="T12" fmla="*/ 744 h 744"/>
            </a:gdLst>
            <a:ahLst/>
            <a:cxnLst>
              <a:cxn ang="T6">
                <a:pos x="T0" y="T1"/>
              </a:cxn>
              <a:cxn ang="T7">
                <a:pos x="T2" y="T3"/>
              </a:cxn>
              <a:cxn ang="T8">
                <a:pos x="T4" y="T5"/>
              </a:cxn>
            </a:cxnLst>
            <a:rect l="T9" t="T10" r="T11" b="T12"/>
            <a:pathLst>
              <a:path w="2080" h="744">
                <a:moveTo>
                  <a:pt x="0" y="744"/>
                </a:moveTo>
                <a:cubicBezTo>
                  <a:pt x="164" y="713"/>
                  <a:pt x="637" y="684"/>
                  <a:pt x="984" y="560"/>
                </a:cubicBezTo>
                <a:cubicBezTo>
                  <a:pt x="1331" y="436"/>
                  <a:pt x="1852" y="117"/>
                  <a:pt x="2080" y="0"/>
                </a:cubicBezTo>
              </a:path>
            </a:pathLst>
          </a:custGeom>
          <a:noFill/>
          <a:ln w="76200">
            <a:solidFill>
              <a:schemeClr val="accent2"/>
            </a:solidFill>
            <a:round/>
            <a:headEnd/>
            <a:tailEnd type="triangle" w="med" len="med"/>
          </a:ln>
        </p:spPr>
        <p:txBody>
          <a:bodyPr wrap="none" anchor="ctr"/>
          <a:lstStyle/>
          <a:p>
            <a:endParaRPr lang="en-US">
              <a:latin typeface="Arial" pitchFamily="34" charset="0"/>
              <a:cs typeface="Arial" pitchFamily="34" charset="0"/>
            </a:endParaRPr>
          </a:p>
        </p:txBody>
      </p:sp>
      <p:sp>
        <p:nvSpPr>
          <p:cNvPr id="16397" name="Freeform 55"/>
          <p:cNvSpPr>
            <a:spLocks/>
          </p:cNvSpPr>
          <p:nvPr/>
        </p:nvSpPr>
        <p:spPr bwMode="auto">
          <a:xfrm>
            <a:off x="2921000" y="3695700"/>
            <a:ext cx="3276600" cy="1085850"/>
          </a:xfrm>
          <a:custGeom>
            <a:avLst/>
            <a:gdLst>
              <a:gd name="T0" fmla="*/ 0 w 2064"/>
              <a:gd name="T1" fmla="*/ 2147483647 h 684"/>
              <a:gd name="T2" fmla="*/ 2147483647 w 2064"/>
              <a:gd name="T3" fmla="*/ 2147483647 h 684"/>
              <a:gd name="T4" fmla="*/ 2147483647 w 2064"/>
              <a:gd name="T5" fmla="*/ 0 h 684"/>
              <a:gd name="T6" fmla="*/ 0 60000 65536"/>
              <a:gd name="T7" fmla="*/ 0 60000 65536"/>
              <a:gd name="T8" fmla="*/ 0 60000 65536"/>
              <a:gd name="T9" fmla="*/ 0 w 2064"/>
              <a:gd name="T10" fmla="*/ 0 h 684"/>
              <a:gd name="T11" fmla="*/ 2064 w 2064"/>
              <a:gd name="T12" fmla="*/ 684 h 684"/>
            </a:gdLst>
            <a:ahLst/>
            <a:cxnLst>
              <a:cxn ang="T6">
                <a:pos x="T0" y="T1"/>
              </a:cxn>
              <a:cxn ang="T7">
                <a:pos x="T2" y="T3"/>
              </a:cxn>
              <a:cxn ang="T8">
                <a:pos x="T4" y="T5"/>
              </a:cxn>
            </a:cxnLst>
            <a:rect l="T9" t="T10" r="T11" b="T12"/>
            <a:pathLst>
              <a:path w="2064" h="684">
                <a:moveTo>
                  <a:pt x="0" y="684"/>
                </a:moveTo>
                <a:cubicBezTo>
                  <a:pt x="164" y="653"/>
                  <a:pt x="640" y="614"/>
                  <a:pt x="984" y="500"/>
                </a:cubicBezTo>
                <a:cubicBezTo>
                  <a:pt x="1328" y="386"/>
                  <a:pt x="1839" y="104"/>
                  <a:pt x="2064" y="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6398" name="Freeform 56"/>
          <p:cNvSpPr>
            <a:spLocks/>
          </p:cNvSpPr>
          <p:nvPr/>
        </p:nvSpPr>
        <p:spPr bwMode="auto">
          <a:xfrm>
            <a:off x="2895600" y="3568700"/>
            <a:ext cx="3175000" cy="852488"/>
          </a:xfrm>
          <a:custGeom>
            <a:avLst/>
            <a:gdLst>
              <a:gd name="T0" fmla="*/ 0 w 2144"/>
              <a:gd name="T1" fmla="*/ 2147483647 h 537"/>
              <a:gd name="T2" fmla="*/ 2147483647 w 2144"/>
              <a:gd name="T3" fmla="*/ 2147483647 h 537"/>
              <a:gd name="T4" fmla="*/ 2147483647 w 2144"/>
              <a:gd name="T5" fmla="*/ 0 h 537"/>
              <a:gd name="T6" fmla="*/ 0 60000 65536"/>
              <a:gd name="T7" fmla="*/ 0 60000 65536"/>
              <a:gd name="T8" fmla="*/ 0 60000 65536"/>
              <a:gd name="T9" fmla="*/ 0 w 2144"/>
              <a:gd name="T10" fmla="*/ 0 h 537"/>
              <a:gd name="T11" fmla="*/ 2144 w 2144"/>
              <a:gd name="T12" fmla="*/ 537 h 537"/>
            </a:gdLst>
            <a:ahLst/>
            <a:cxnLst>
              <a:cxn ang="T6">
                <a:pos x="T0" y="T1"/>
              </a:cxn>
              <a:cxn ang="T7">
                <a:pos x="T2" y="T3"/>
              </a:cxn>
              <a:cxn ang="T8">
                <a:pos x="T4" y="T5"/>
              </a:cxn>
            </a:cxnLst>
            <a:rect l="T9" t="T10" r="T11" b="T12"/>
            <a:pathLst>
              <a:path w="2144" h="537">
                <a:moveTo>
                  <a:pt x="0" y="248"/>
                </a:moveTo>
                <a:cubicBezTo>
                  <a:pt x="163" y="289"/>
                  <a:pt x="619" y="537"/>
                  <a:pt x="976" y="496"/>
                </a:cubicBezTo>
                <a:cubicBezTo>
                  <a:pt x="1333" y="455"/>
                  <a:pt x="1901" y="103"/>
                  <a:pt x="2144" y="0"/>
                </a:cubicBezTo>
              </a:path>
            </a:pathLst>
          </a:custGeom>
          <a:noFill/>
          <a:ln w="76200">
            <a:solidFill>
              <a:srgbClr val="FF9900"/>
            </a:solidFill>
            <a:round/>
            <a:headEnd/>
            <a:tailEnd type="triangle" w="med" len="med"/>
          </a:ln>
        </p:spPr>
        <p:txBody>
          <a:bodyPr wrap="none" anchor="ctr"/>
          <a:lstStyle/>
          <a:p>
            <a:endParaRPr lang="en-US">
              <a:latin typeface="Arial" pitchFamily="34" charset="0"/>
              <a:cs typeface="Arial" pitchFamily="34" charset="0"/>
            </a:endParaRPr>
          </a:p>
        </p:txBody>
      </p:sp>
      <p:sp>
        <p:nvSpPr>
          <p:cNvPr id="16399" name="Text Box 57"/>
          <p:cNvSpPr txBox="1">
            <a:spLocks noChangeArrowheads="1"/>
          </p:cNvSpPr>
          <p:nvPr/>
        </p:nvSpPr>
        <p:spPr bwMode="auto">
          <a:xfrm>
            <a:off x="6096000" y="2895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5050"/>
                </a:solidFill>
                <a:latin typeface="Arial" pitchFamily="34" charset="0"/>
                <a:cs typeface="Arial" pitchFamily="34" charset="0"/>
              </a:rPr>
              <a:t>0</a:t>
            </a:r>
          </a:p>
        </p:txBody>
      </p:sp>
      <p:sp>
        <p:nvSpPr>
          <p:cNvPr id="16400" name="Text Box 58"/>
          <p:cNvSpPr txBox="1">
            <a:spLocks noChangeArrowheads="1"/>
          </p:cNvSpPr>
          <p:nvPr/>
        </p:nvSpPr>
        <p:spPr bwMode="auto">
          <a:xfrm>
            <a:off x="6019800" y="32766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FF9900"/>
                </a:solidFill>
                <a:latin typeface="Arial" pitchFamily="34" charset="0"/>
                <a:cs typeface="Arial" pitchFamily="34" charset="0"/>
              </a:rPr>
              <a:t>1</a:t>
            </a:r>
          </a:p>
        </p:txBody>
      </p:sp>
      <p:sp>
        <p:nvSpPr>
          <p:cNvPr id="16401" name="Text Box 59"/>
          <p:cNvSpPr txBox="1">
            <a:spLocks noChangeArrowheads="1"/>
          </p:cNvSpPr>
          <p:nvPr/>
        </p:nvSpPr>
        <p:spPr bwMode="auto">
          <a:xfrm>
            <a:off x="6248400" y="3429000"/>
            <a:ext cx="369888" cy="457200"/>
          </a:xfrm>
          <a:prstGeom prst="rect">
            <a:avLst/>
          </a:prstGeom>
          <a:noFill/>
          <a:ln w="9525">
            <a:noFill/>
            <a:miter lim="800000"/>
            <a:headEnd/>
            <a:tailEnd/>
          </a:ln>
        </p:spPr>
        <p:txBody>
          <a:bodyPr wrap="none">
            <a:spAutoFit/>
          </a:bodyPr>
          <a:lstStyle/>
          <a:p>
            <a:pPr algn="ctr">
              <a:spcBef>
                <a:spcPct val="0"/>
              </a:spcBef>
            </a:pPr>
            <a:r>
              <a:rPr lang="en-US">
                <a:solidFill>
                  <a:srgbClr val="33CC33"/>
                </a:solidFill>
                <a:latin typeface="Arial" pitchFamily="34" charset="0"/>
                <a:cs typeface="Arial" pitchFamily="34" charset="0"/>
              </a:rPr>
              <a:t>2</a:t>
            </a:r>
          </a:p>
        </p:txBody>
      </p:sp>
      <p:sp>
        <p:nvSpPr>
          <p:cNvPr id="16402" name="Text Box 60"/>
          <p:cNvSpPr txBox="1">
            <a:spLocks noChangeArrowheads="1"/>
          </p:cNvSpPr>
          <p:nvPr/>
        </p:nvSpPr>
        <p:spPr bwMode="auto">
          <a:xfrm>
            <a:off x="6248400" y="3733800"/>
            <a:ext cx="369888" cy="457200"/>
          </a:xfrm>
          <a:prstGeom prst="rect">
            <a:avLst/>
          </a:prstGeom>
          <a:noFill/>
          <a:ln w="9525">
            <a:noFill/>
            <a:miter lim="800000"/>
            <a:headEnd/>
            <a:tailEnd/>
          </a:ln>
        </p:spPr>
        <p:txBody>
          <a:bodyPr wrap="none">
            <a:spAutoFit/>
          </a:bodyPr>
          <a:lstStyle/>
          <a:p>
            <a:pPr algn="ctr">
              <a:spcBef>
                <a:spcPct val="0"/>
              </a:spcBef>
            </a:pPr>
            <a:r>
              <a:rPr lang="en-US">
                <a:solidFill>
                  <a:schemeClr val="accent2"/>
                </a:solidFill>
                <a:latin typeface="Arial" pitchFamily="34" charset="0"/>
                <a:cs typeface="Arial" pitchFamily="34" charset="0"/>
              </a:rPr>
              <a:t>3</a:t>
            </a:r>
          </a:p>
        </p:txBody>
      </p:sp>
      <p:sp>
        <p:nvSpPr>
          <p:cNvPr id="16403" name="AutoShape 61"/>
          <p:cNvSpPr>
            <a:spLocks noChangeArrowheads="1"/>
          </p:cNvSpPr>
          <p:nvPr/>
        </p:nvSpPr>
        <p:spPr bwMode="auto">
          <a:xfrm>
            <a:off x="3505200" y="5181600"/>
            <a:ext cx="3276600" cy="1295400"/>
          </a:xfrm>
          <a:prstGeom prst="wedgeRoundRectCallout">
            <a:avLst>
              <a:gd name="adj1" fmla="val -62014"/>
              <a:gd name="adj2" fmla="val -31005"/>
              <a:gd name="adj3" fmla="val 16667"/>
            </a:avLst>
          </a:prstGeom>
          <a:solidFill>
            <a:schemeClr val="tx1"/>
          </a:solidFill>
          <a:ln w="38100">
            <a:solidFill>
              <a:schemeClr val="accent2"/>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Linearizability not required!</a:t>
            </a:r>
          </a:p>
        </p:txBody>
      </p:sp>
      <p:sp>
        <p:nvSpPr>
          <p:cNvPr id="16404" name="AutoShape 62"/>
          <p:cNvSpPr>
            <a:spLocks noChangeArrowheads="1"/>
          </p:cNvSpPr>
          <p:nvPr/>
        </p:nvSpPr>
        <p:spPr bwMode="auto">
          <a:xfrm>
            <a:off x="3505200" y="1600200"/>
            <a:ext cx="3276600" cy="914400"/>
          </a:xfrm>
          <a:prstGeom prst="wedgeRoundRectCallout">
            <a:avLst>
              <a:gd name="adj1" fmla="val -68991"/>
              <a:gd name="adj2" fmla="val 56079"/>
              <a:gd name="adj3" fmla="val 16667"/>
            </a:avLst>
          </a:prstGeom>
          <a:solidFill>
            <a:schemeClr val="tx1"/>
          </a:solidFill>
          <a:ln w="38100">
            <a:solidFill>
              <a:srgbClr val="FF5050"/>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No duplication</a:t>
            </a:r>
          </a:p>
        </p:txBody>
      </p:sp>
      <p:sp>
        <p:nvSpPr>
          <p:cNvPr id="16405" name="AutoShape 63"/>
          <p:cNvSpPr>
            <a:spLocks noChangeArrowheads="1"/>
          </p:cNvSpPr>
          <p:nvPr/>
        </p:nvSpPr>
        <p:spPr bwMode="auto">
          <a:xfrm>
            <a:off x="3505200" y="2667000"/>
            <a:ext cx="3276600" cy="914400"/>
          </a:xfrm>
          <a:prstGeom prst="wedgeRoundRectCallout">
            <a:avLst>
              <a:gd name="adj1" fmla="val -60852"/>
              <a:gd name="adj2" fmla="val 28301"/>
              <a:gd name="adj3" fmla="val 16667"/>
            </a:avLst>
          </a:prstGeom>
          <a:solidFill>
            <a:schemeClr val="tx1"/>
          </a:solidFill>
          <a:ln w="38100">
            <a:solidFill>
              <a:srgbClr val="FF9900"/>
            </a:solidFill>
            <a:miter lim="800000"/>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No omission</a:t>
            </a:r>
          </a:p>
        </p:txBody>
      </p:sp>
      <p:grpSp>
        <p:nvGrpSpPr>
          <p:cNvPr id="42" name="Group 3">
            <a:extLst>
              <a:ext uri="{FF2B5EF4-FFF2-40B4-BE49-F238E27FC236}">
                <a16:creationId xmlns:a16="http://schemas.microsoft.com/office/drawing/2014/main" id="{CCA93D0C-6B02-4179-0C0C-BE15808FA006}"/>
              </a:ext>
            </a:extLst>
          </p:cNvPr>
          <p:cNvGrpSpPr>
            <a:grpSpLocks/>
          </p:cNvGrpSpPr>
          <p:nvPr/>
        </p:nvGrpSpPr>
        <p:grpSpPr bwMode="auto">
          <a:xfrm>
            <a:off x="1828800" y="3100388"/>
            <a:ext cx="1219200" cy="1090612"/>
            <a:chOff x="1584" y="816"/>
            <a:chExt cx="912" cy="816"/>
          </a:xfrm>
          <a:effectLst>
            <a:glow rad="63500">
              <a:schemeClr val="accent3">
                <a:satMod val="175000"/>
                <a:alpha val="40000"/>
              </a:schemeClr>
            </a:glow>
          </a:effectLst>
        </p:grpSpPr>
        <p:sp>
          <p:nvSpPr>
            <p:cNvPr id="43" name="Freeform 4">
              <a:extLst>
                <a:ext uri="{FF2B5EF4-FFF2-40B4-BE49-F238E27FC236}">
                  <a16:creationId xmlns:a16="http://schemas.microsoft.com/office/drawing/2014/main" id="{0E09C06F-7355-2126-8ECF-5E34377550C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 name="Freeform 5">
              <a:extLst>
                <a:ext uri="{FF2B5EF4-FFF2-40B4-BE49-F238E27FC236}">
                  <a16:creationId xmlns:a16="http://schemas.microsoft.com/office/drawing/2014/main" id="{1DFC87D9-46E4-39C4-2F3B-41FFA259F40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 name="Freeform 6">
              <a:extLst>
                <a:ext uri="{FF2B5EF4-FFF2-40B4-BE49-F238E27FC236}">
                  <a16:creationId xmlns:a16="http://schemas.microsoft.com/office/drawing/2014/main" id="{0F19A3B9-F8EC-93C2-15BA-4027F8AA3440}"/>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 name="Freeform 7">
              <a:extLst>
                <a:ext uri="{FF2B5EF4-FFF2-40B4-BE49-F238E27FC236}">
                  <a16:creationId xmlns:a16="http://schemas.microsoft.com/office/drawing/2014/main" id="{594851B9-B620-3EF3-F506-44049B4DC51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 name="Freeform 8">
              <a:extLst>
                <a:ext uri="{FF2B5EF4-FFF2-40B4-BE49-F238E27FC236}">
                  <a16:creationId xmlns:a16="http://schemas.microsoft.com/office/drawing/2014/main" id="{EDCB35D1-43E7-64E8-96C3-DE463DE5143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Freeform 9">
              <a:extLst>
                <a:ext uri="{FF2B5EF4-FFF2-40B4-BE49-F238E27FC236}">
                  <a16:creationId xmlns:a16="http://schemas.microsoft.com/office/drawing/2014/main" id="{2AE4AA44-2903-0EB2-AEFE-CE0976BFD46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9" name="Freeform 10">
              <a:extLst>
                <a:ext uri="{FF2B5EF4-FFF2-40B4-BE49-F238E27FC236}">
                  <a16:creationId xmlns:a16="http://schemas.microsoft.com/office/drawing/2014/main" id="{8C6CB686-79B0-CB2D-F0C7-8499530062BD}"/>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0" name="Freeform 11">
              <a:extLst>
                <a:ext uri="{FF2B5EF4-FFF2-40B4-BE49-F238E27FC236}">
                  <a16:creationId xmlns:a16="http://schemas.microsoft.com/office/drawing/2014/main" id="{A62D5FA7-28D2-765A-4992-1C0BD80861D5}"/>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12">
              <a:extLst>
                <a:ext uri="{FF2B5EF4-FFF2-40B4-BE49-F238E27FC236}">
                  <a16:creationId xmlns:a16="http://schemas.microsoft.com/office/drawing/2014/main" id="{A64EA594-7363-EED2-A2C2-C47344CF6E07}"/>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2" name="Group 13">
            <a:extLst>
              <a:ext uri="{FF2B5EF4-FFF2-40B4-BE49-F238E27FC236}">
                <a16:creationId xmlns:a16="http://schemas.microsoft.com/office/drawing/2014/main" id="{D04C72D5-FB6A-78CD-9E68-B92E396B6B63}"/>
              </a:ext>
            </a:extLst>
          </p:cNvPr>
          <p:cNvGrpSpPr>
            <a:grpSpLocks/>
          </p:cNvGrpSpPr>
          <p:nvPr/>
        </p:nvGrpSpPr>
        <p:grpSpPr bwMode="auto">
          <a:xfrm flipH="1">
            <a:off x="1676400" y="4648200"/>
            <a:ext cx="1219200" cy="1090613"/>
            <a:chOff x="1584" y="816"/>
            <a:chExt cx="912" cy="816"/>
          </a:xfrm>
          <a:effectLst>
            <a:glow rad="63500">
              <a:schemeClr val="accent3">
                <a:satMod val="175000"/>
                <a:alpha val="40000"/>
              </a:schemeClr>
            </a:glow>
          </a:effectLst>
        </p:grpSpPr>
        <p:sp>
          <p:nvSpPr>
            <p:cNvPr id="53" name="Freeform 14">
              <a:extLst>
                <a:ext uri="{FF2B5EF4-FFF2-40B4-BE49-F238E27FC236}">
                  <a16:creationId xmlns:a16="http://schemas.microsoft.com/office/drawing/2014/main" id="{7BB55EFD-88E4-D282-5133-5D883B14FEF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4" name="Freeform 15">
              <a:extLst>
                <a:ext uri="{FF2B5EF4-FFF2-40B4-BE49-F238E27FC236}">
                  <a16:creationId xmlns:a16="http://schemas.microsoft.com/office/drawing/2014/main" id="{6745B224-ADF0-C961-2544-4A12AB936B6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5" name="Freeform 16">
              <a:extLst>
                <a:ext uri="{FF2B5EF4-FFF2-40B4-BE49-F238E27FC236}">
                  <a16:creationId xmlns:a16="http://schemas.microsoft.com/office/drawing/2014/main" id="{3ADEB37C-2177-3DB4-0967-29AB30C9C0E7}"/>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6" name="Freeform 17">
              <a:extLst>
                <a:ext uri="{FF2B5EF4-FFF2-40B4-BE49-F238E27FC236}">
                  <a16:creationId xmlns:a16="http://schemas.microsoft.com/office/drawing/2014/main" id="{C66061EE-D4FA-62D4-CB49-989349904B7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7" name="Freeform 18">
              <a:extLst>
                <a:ext uri="{FF2B5EF4-FFF2-40B4-BE49-F238E27FC236}">
                  <a16:creationId xmlns:a16="http://schemas.microsoft.com/office/drawing/2014/main" id="{BCD15328-2545-1BD3-898A-F9C9E83D142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8" name="Freeform 19">
              <a:extLst>
                <a:ext uri="{FF2B5EF4-FFF2-40B4-BE49-F238E27FC236}">
                  <a16:creationId xmlns:a16="http://schemas.microsoft.com/office/drawing/2014/main" id="{1A4CED9A-3323-1A78-3F6D-01DCB4EE1D4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33"/>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 name="Freeform 20">
              <a:extLst>
                <a:ext uri="{FF2B5EF4-FFF2-40B4-BE49-F238E27FC236}">
                  <a16:creationId xmlns:a16="http://schemas.microsoft.com/office/drawing/2014/main" id="{B219A1FF-9D3F-CBFF-1977-D9ACDCD55A89}"/>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0" name="Freeform 21">
              <a:extLst>
                <a:ext uri="{FF2B5EF4-FFF2-40B4-BE49-F238E27FC236}">
                  <a16:creationId xmlns:a16="http://schemas.microsoft.com/office/drawing/2014/main" id="{6C172161-EE5A-B505-0F2C-96128AF9332B}"/>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1" name="Freeform 22">
              <a:extLst>
                <a:ext uri="{FF2B5EF4-FFF2-40B4-BE49-F238E27FC236}">
                  <a16:creationId xmlns:a16="http://schemas.microsoft.com/office/drawing/2014/main" id="{AE1C2E27-AAA8-64A6-68F4-D8A19857BC85}"/>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2" name="Group 24">
            <a:extLst>
              <a:ext uri="{FF2B5EF4-FFF2-40B4-BE49-F238E27FC236}">
                <a16:creationId xmlns:a16="http://schemas.microsoft.com/office/drawing/2014/main" id="{C3388C78-37D1-F4F6-C2DF-45954BAD8373}"/>
              </a:ext>
            </a:extLst>
          </p:cNvPr>
          <p:cNvGrpSpPr>
            <a:grpSpLocks/>
          </p:cNvGrpSpPr>
          <p:nvPr/>
        </p:nvGrpSpPr>
        <p:grpSpPr bwMode="auto">
          <a:xfrm>
            <a:off x="1600200" y="2362200"/>
            <a:ext cx="1447800" cy="1295400"/>
            <a:chOff x="1584" y="816"/>
            <a:chExt cx="912" cy="816"/>
          </a:xfrm>
          <a:effectLst>
            <a:glow rad="63500">
              <a:schemeClr val="accent3">
                <a:satMod val="175000"/>
                <a:alpha val="40000"/>
              </a:schemeClr>
            </a:glow>
          </a:effectLst>
        </p:grpSpPr>
        <p:sp>
          <p:nvSpPr>
            <p:cNvPr id="63" name="Freeform 25">
              <a:extLst>
                <a:ext uri="{FF2B5EF4-FFF2-40B4-BE49-F238E27FC236}">
                  <a16:creationId xmlns:a16="http://schemas.microsoft.com/office/drawing/2014/main" id="{3EA342D2-3AC0-93C6-50E2-137027776A0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6" name="Freeform 26">
              <a:extLst>
                <a:ext uri="{FF2B5EF4-FFF2-40B4-BE49-F238E27FC236}">
                  <a16:creationId xmlns:a16="http://schemas.microsoft.com/office/drawing/2014/main" id="{F5A1AB1F-1520-40B4-1AB8-1C2271BE0B9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7" name="Freeform 27">
              <a:extLst>
                <a:ext uri="{FF2B5EF4-FFF2-40B4-BE49-F238E27FC236}">
                  <a16:creationId xmlns:a16="http://schemas.microsoft.com/office/drawing/2014/main" id="{4FFC1E14-EFC0-25D5-94AD-DD45D3AC959F}"/>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8" name="Freeform 28">
              <a:extLst>
                <a:ext uri="{FF2B5EF4-FFF2-40B4-BE49-F238E27FC236}">
                  <a16:creationId xmlns:a16="http://schemas.microsoft.com/office/drawing/2014/main" id="{C0310503-EBFC-1E97-7DC0-FB3128FCBF4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9" name="Freeform 29">
              <a:extLst>
                <a:ext uri="{FF2B5EF4-FFF2-40B4-BE49-F238E27FC236}">
                  <a16:creationId xmlns:a16="http://schemas.microsoft.com/office/drawing/2014/main" id="{268A1EC2-8053-720A-D158-C1C9A5EEF8B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0" name="Freeform 30">
              <a:extLst>
                <a:ext uri="{FF2B5EF4-FFF2-40B4-BE49-F238E27FC236}">
                  <a16:creationId xmlns:a16="http://schemas.microsoft.com/office/drawing/2014/main" id="{7693D06A-F32F-0EFA-5DAC-2B21131D0CF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1" name="Freeform 31">
              <a:extLst>
                <a:ext uri="{FF2B5EF4-FFF2-40B4-BE49-F238E27FC236}">
                  <a16:creationId xmlns:a16="http://schemas.microsoft.com/office/drawing/2014/main" id="{00DDDECE-B1EF-912F-96C7-B5860BB09C81}"/>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2" name="Freeform 32">
              <a:extLst>
                <a:ext uri="{FF2B5EF4-FFF2-40B4-BE49-F238E27FC236}">
                  <a16:creationId xmlns:a16="http://schemas.microsoft.com/office/drawing/2014/main" id="{2A5B5E3B-1F8A-85C6-941F-F36F0CAE4C9B}"/>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Freeform 33">
              <a:extLst>
                <a:ext uri="{FF2B5EF4-FFF2-40B4-BE49-F238E27FC236}">
                  <a16:creationId xmlns:a16="http://schemas.microsoft.com/office/drawing/2014/main" id="{A6134BD2-F2D9-87AA-C027-B887D536A8E4}"/>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4" name="Group 34">
            <a:extLst>
              <a:ext uri="{FF2B5EF4-FFF2-40B4-BE49-F238E27FC236}">
                <a16:creationId xmlns:a16="http://schemas.microsoft.com/office/drawing/2014/main" id="{4456332D-E22E-BC98-6905-97E57025B0EF}"/>
              </a:ext>
            </a:extLst>
          </p:cNvPr>
          <p:cNvGrpSpPr>
            <a:grpSpLocks/>
          </p:cNvGrpSpPr>
          <p:nvPr/>
        </p:nvGrpSpPr>
        <p:grpSpPr bwMode="auto">
          <a:xfrm flipH="1">
            <a:off x="1676400" y="5105400"/>
            <a:ext cx="1447800" cy="1295400"/>
            <a:chOff x="1584" y="816"/>
            <a:chExt cx="912" cy="816"/>
          </a:xfrm>
          <a:effectLst>
            <a:glow rad="63500">
              <a:schemeClr val="accent3">
                <a:satMod val="175000"/>
                <a:alpha val="40000"/>
              </a:schemeClr>
            </a:glow>
          </a:effectLst>
        </p:grpSpPr>
        <p:sp>
          <p:nvSpPr>
            <p:cNvPr id="75" name="Freeform 35">
              <a:extLst>
                <a:ext uri="{FF2B5EF4-FFF2-40B4-BE49-F238E27FC236}">
                  <a16:creationId xmlns:a16="http://schemas.microsoft.com/office/drawing/2014/main" id="{FDA25AF5-48D9-7323-577E-F1C4A8C90F5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6" name="Freeform 36">
              <a:extLst>
                <a:ext uri="{FF2B5EF4-FFF2-40B4-BE49-F238E27FC236}">
                  <a16:creationId xmlns:a16="http://schemas.microsoft.com/office/drawing/2014/main" id="{AF3BD817-D13B-5395-C9DF-AC515864856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7" name="Freeform 37">
              <a:extLst>
                <a:ext uri="{FF2B5EF4-FFF2-40B4-BE49-F238E27FC236}">
                  <a16:creationId xmlns:a16="http://schemas.microsoft.com/office/drawing/2014/main" id="{DF197EC8-71DA-82D1-86A7-078B56761BFE}"/>
                </a:ext>
              </a:extLst>
            </p:cNvPr>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 name="Freeform 38">
              <a:extLst>
                <a:ext uri="{FF2B5EF4-FFF2-40B4-BE49-F238E27FC236}">
                  <a16:creationId xmlns:a16="http://schemas.microsoft.com/office/drawing/2014/main" id="{9ACB49B6-6F7B-1CF8-596D-73D797EBE1C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 name="Freeform 39">
              <a:extLst>
                <a:ext uri="{FF2B5EF4-FFF2-40B4-BE49-F238E27FC236}">
                  <a16:creationId xmlns:a16="http://schemas.microsoft.com/office/drawing/2014/main" id="{6E981166-7C0E-EB24-58F2-CBF08EC7397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0" name="Freeform 40">
              <a:extLst>
                <a:ext uri="{FF2B5EF4-FFF2-40B4-BE49-F238E27FC236}">
                  <a16:creationId xmlns:a16="http://schemas.microsoft.com/office/drawing/2014/main" id="{5EE172E9-0EAE-198A-CB98-1EFDD637009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1" name="Freeform 41">
              <a:extLst>
                <a:ext uri="{FF2B5EF4-FFF2-40B4-BE49-F238E27FC236}">
                  <a16:creationId xmlns:a16="http://schemas.microsoft.com/office/drawing/2014/main" id="{C8A87BF1-5641-19E2-CFF9-75181313CFF3}"/>
                </a:ext>
              </a:extLst>
            </p:cNvPr>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2" name="Freeform 42">
              <a:extLst>
                <a:ext uri="{FF2B5EF4-FFF2-40B4-BE49-F238E27FC236}">
                  <a16:creationId xmlns:a16="http://schemas.microsoft.com/office/drawing/2014/main" id="{7AE575D6-0122-8552-7041-F67EE6576A3A}"/>
                </a:ext>
              </a:extLst>
            </p:cNvPr>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3" name="Freeform 43">
              <a:extLst>
                <a:ext uri="{FF2B5EF4-FFF2-40B4-BE49-F238E27FC236}">
                  <a16:creationId xmlns:a16="http://schemas.microsoft.com/office/drawing/2014/main" id="{F2B5F680-7A7E-222F-8902-351A02108E43}"/>
                </a:ext>
              </a:extLst>
            </p:cNvPr>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dirty="0"/>
              <a:t>Shared Counters</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E7E5467D-0A63-430A-B879-B86E42FEC15B}" type="slidenum">
              <a:rPr lang="en-US"/>
              <a:pPr>
                <a:defRPr/>
              </a:pPr>
              <a:t>13</a:t>
            </a:fld>
            <a:endParaRPr lang="en-US"/>
          </a:p>
        </p:txBody>
      </p:sp>
      <p:sp>
        <p:nvSpPr>
          <p:cNvPr id="2" name="TextBox 1">
            <a:extLst>
              <a:ext uri="{FF2B5EF4-FFF2-40B4-BE49-F238E27FC236}">
                <a16:creationId xmlns:a16="http://schemas.microsoft.com/office/drawing/2014/main" id="{7648347E-4857-34EA-9570-0EC2B86717FE}"/>
              </a:ext>
            </a:extLst>
          </p:cNvPr>
          <p:cNvSpPr txBox="1"/>
          <p:nvPr/>
        </p:nvSpPr>
        <p:spPr bwMode="auto">
          <a:xfrm>
            <a:off x="1692581" y="2129715"/>
            <a:ext cx="4903907" cy="1557349"/>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Shared counter with</a:t>
            </a:r>
          </a:p>
          <a:p>
            <a:pPr lvl="1"/>
            <a:r>
              <a:rPr lang="en-US" sz="2800" b="0" dirty="0">
                <a:solidFill>
                  <a:srgbClr val="FFFF00"/>
                </a:solidFill>
              </a:rPr>
              <a:t>Low memory contention, &amp;</a:t>
            </a:r>
          </a:p>
          <a:p>
            <a:pPr lvl="1"/>
            <a:r>
              <a:rPr lang="en-US" sz="2800" b="0" dirty="0">
                <a:solidFill>
                  <a:srgbClr val="FFFF00"/>
                </a:solidFill>
              </a:rPr>
              <a:t>Real parallelism?</a:t>
            </a:r>
          </a:p>
        </p:txBody>
      </p:sp>
      <p:sp>
        <p:nvSpPr>
          <p:cNvPr id="3" name="TextBox 3">
            <a:extLst>
              <a:ext uri="{FF2B5EF4-FFF2-40B4-BE49-F238E27FC236}">
                <a16:creationId xmlns:a16="http://schemas.microsoft.com/office/drawing/2014/main" id="{FD0AB872-6F34-930B-4A21-164B6AE81B16}"/>
              </a:ext>
            </a:extLst>
          </p:cNvPr>
          <p:cNvSpPr txBox="1"/>
          <p:nvPr/>
        </p:nvSpPr>
        <p:spPr bwMode="auto">
          <a:xfrm>
            <a:off x="1672703" y="4038600"/>
            <a:ext cx="6064481" cy="155734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Locking</a:t>
            </a:r>
          </a:p>
          <a:p>
            <a:pPr lvl="1"/>
            <a:r>
              <a:rPr lang="en-US" sz="2800" b="0" dirty="0">
                <a:solidFill>
                  <a:srgbClr val="FFFF00"/>
                </a:solidFill>
              </a:rPr>
              <a:t>Queue locks reduce contention …</a:t>
            </a:r>
          </a:p>
          <a:p>
            <a:pPr lvl="1"/>
            <a:r>
              <a:rPr lang="en-US" sz="2800" b="0" dirty="0">
                <a:solidFill>
                  <a:srgbClr val="FFFF00"/>
                </a:solidFill>
              </a:rPr>
              <a:t>No help with parallelism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1506778" y="2304678"/>
            <a:ext cx="3713943" cy="3078099"/>
          </a:xfrm>
          <a:prstGeom prst="rect">
            <a:avLst/>
          </a:prstGeom>
          <a:solidFill>
            <a:srgbClr val="C0FEF9"/>
          </a:solidFill>
          <a:ln w="25400">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latin typeface="Arial"/>
              <a:cs typeface="Arial"/>
            </a:endParaRPr>
          </a:p>
        </p:txBody>
      </p:sp>
      <p:sp>
        <p:nvSpPr>
          <p:cNvPr id="76804" name="Line 4"/>
          <p:cNvSpPr>
            <a:spLocks noChangeShapeType="1"/>
          </p:cNvSpPr>
          <p:nvPr/>
        </p:nvSpPr>
        <p:spPr bwMode="auto">
          <a:xfrm>
            <a:off x="6031925" y="2578541"/>
            <a:ext cx="469130" cy="2262"/>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76807" name="Rectangle 7"/>
          <p:cNvSpPr>
            <a:spLocks noChangeArrowheads="1"/>
          </p:cNvSpPr>
          <p:nvPr/>
        </p:nvSpPr>
        <p:spPr bwMode="auto">
          <a:xfrm>
            <a:off x="5447957" y="2277518"/>
            <a:ext cx="378724" cy="516034"/>
          </a:xfrm>
          <a:prstGeom prst="rect">
            <a:avLst/>
          </a:prstGeom>
          <a:solidFill>
            <a:schemeClr val="accent1"/>
          </a:solidFill>
          <a:ln w="12700">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latin typeface="Arial"/>
              <a:cs typeface="Arial"/>
            </a:endParaRPr>
          </a:p>
        </p:txBody>
      </p:sp>
      <p:sp>
        <p:nvSpPr>
          <p:cNvPr id="76808" name="Rectangle 8"/>
          <p:cNvSpPr>
            <a:spLocks noChangeArrowheads="1"/>
          </p:cNvSpPr>
          <p:nvPr/>
        </p:nvSpPr>
        <p:spPr bwMode="auto">
          <a:xfrm>
            <a:off x="5447957" y="3146629"/>
            <a:ext cx="378724" cy="518298"/>
          </a:xfrm>
          <a:prstGeom prst="rect">
            <a:avLst/>
          </a:prstGeom>
          <a:solidFill>
            <a:schemeClr val="accent1"/>
          </a:solidFill>
          <a:ln w="12700">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latin typeface="Arial"/>
              <a:cs typeface="Arial"/>
            </a:endParaRPr>
          </a:p>
        </p:txBody>
      </p:sp>
      <p:sp>
        <p:nvSpPr>
          <p:cNvPr id="76809" name="Rectangle 9"/>
          <p:cNvSpPr>
            <a:spLocks noChangeArrowheads="1"/>
          </p:cNvSpPr>
          <p:nvPr/>
        </p:nvSpPr>
        <p:spPr bwMode="auto">
          <a:xfrm>
            <a:off x="5447957" y="4013476"/>
            <a:ext cx="378724" cy="518298"/>
          </a:xfrm>
          <a:prstGeom prst="rect">
            <a:avLst/>
          </a:prstGeom>
          <a:solidFill>
            <a:schemeClr val="accent1"/>
          </a:solidFill>
          <a:ln w="12700">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latin typeface="Arial"/>
              <a:cs typeface="Arial"/>
            </a:endParaRPr>
          </a:p>
        </p:txBody>
      </p:sp>
      <p:sp>
        <p:nvSpPr>
          <p:cNvPr id="76810" name="Rectangle 10"/>
          <p:cNvSpPr>
            <a:spLocks noChangeArrowheads="1"/>
          </p:cNvSpPr>
          <p:nvPr/>
        </p:nvSpPr>
        <p:spPr bwMode="auto">
          <a:xfrm>
            <a:off x="5447957" y="4884850"/>
            <a:ext cx="378724" cy="516034"/>
          </a:xfrm>
          <a:prstGeom prst="rect">
            <a:avLst/>
          </a:prstGeom>
          <a:solidFill>
            <a:schemeClr val="accent1"/>
          </a:solidFill>
          <a:ln w="12700">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latin typeface="Arial"/>
              <a:cs typeface="Arial"/>
            </a:endParaRPr>
          </a:p>
        </p:txBody>
      </p:sp>
      <p:sp>
        <p:nvSpPr>
          <p:cNvPr id="76811" name="Rectangle 11"/>
          <p:cNvSpPr>
            <a:spLocks noChangeArrowheads="1"/>
          </p:cNvSpPr>
          <p:nvPr/>
        </p:nvSpPr>
        <p:spPr bwMode="auto">
          <a:xfrm>
            <a:off x="6498612" y="2377106"/>
            <a:ext cx="125199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r>
              <a:rPr lang="en-US" sz="2000" b="1" dirty="0">
                <a:solidFill>
                  <a:srgbClr val="FFFF00"/>
                </a:solidFill>
                <a:latin typeface="Arial"/>
                <a:cs typeface="Arial"/>
              </a:rPr>
              <a:t>0, 4, 8.....</a:t>
            </a:r>
            <a:endParaRPr lang="he-IL" sz="2000" b="1" dirty="0">
              <a:solidFill>
                <a:srgbClr val="FFFF00"/>
              </a:solidFill>
              <a:latin typeface="Arial"/>
              <a:cs typeface="Arial"/>
            </a:endParaRPr>
          </a:p>
        </p:txBody>
      </p:sp>
      <p:sp>
        <p:nvSpPr>
          <p:cNvPr id="76812" name="Rectangle 12"/>
          <p:cNvSpPr>
            <a:spLocks noChangeArrowheads="1"/>
          </p:cNvSpPr>
          <p:nvPr/>
        </p:nvSpPr>
        <p:spPr bwMode="auto">
          <a:xfrm>
            <a:off x="6527933" y="3246216"/>
            <a:ext cx="125199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r>
              <a:rPr lang="en-US" sz="2000" b="1" dirty="0">
                <a:solidFill>
                  <a:srgbClr val="FFFF00"/>
                </a:solidFill>
                <a:latin typeface="Arial"/>
                <a:cs typeface="Arial"/>
              </a:rPr>
              <a:t>1, 5, 9.....</a:t>
            </a:r>
            <a:endParaRPr lang="he-IL" sz="2000" b="1" dirty="0">
              <a:solidFill>
                <a:srgbClr val="FFFF00"/>
              </a:solidFill>
              <a:latin typeface="Arial"/>
              <a:cs typeface="Arial"/>
            </a:endParaRPr>
          </a:p>
        </p:txBody>
      </p:sp>
      <p:sp>
        <p:nvSpPr>
          <p:cNvPr id="76813" name="Line 13"/>
          <p:cNvSpPr>
            <a:spLocks noChangeShapeType="1"/>
          </p:cNvSpPr>
          <p:nvPr/>
        </p:nvSpPr>
        <p:spPr bwMode="auto">
          <a:xfrm>
            <a:off x="6031925" y="3393332"/>
            <a:ext cx="469130" cy="2262"/>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76814" name="Rectangle 14"/>
          <p:cNvSpPr>
            <a:spLocks noChangeArrowheads="1"/>
          </p:cNvSpPr>
          <p:nvPr/>
        </p:nvSpPr>
        <p:spPr bwMode="auto">
          <a:xfrm>
            <a:off x="6586575" y="4115327"/>
            <a:ext cx="132338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r>
              <a:rPr lang="en-US" sz="2000" b="1" dirty="0">
                <a:solidFill>
                  <a:srgbClr val="FFFF00"/>
                </a:solidFill>
                <a:latin typeface="Arial"/>
                <a:cs typeface="Arial"/>
              </a:rPr>
              <a:t>2, 6, 10....</a:t>
            </a:r>
            <a:endParaRPr lang="he-IL" sz="2000" b="1" dirty="0">
              <a:solidFill>
                <a:srgbClr val="FFFF00"/>
              </a:solidFill>
              <a:latin typeface="Arial"/>
              <a:cs typeface="Arial"/>
            </a:endParaRPr>
          </a:p>
        </p:txBody>
      </p:sp>
      <p:sp>
        <p:nvSpPr>
          <p:cNvPr id="76815" name="Line 15"/>
          <p:cNvSpPr>
            <a:spLocks noChangeShapeType="1"/>
          </p:cNvSpPr>
          <p:nvPr/>
        </p:nvSpPr>
        <p:spPr bwMode="auto">
          <a:xfrm>
            <a:off x="6061246" y="4262443"/>
            <a:ext cx="469130" cy="2262"/>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76816" name="Rectangle 16"/>
          <p:cNvSpPr>
            <a:spLocks noChangeArrowheads="1"/>
          </p:cNvSpPr>
          <p:nvPr/>
        </p:nvSpPr>
        <p:spPr bwMode="auto">
          <a:xfrm>
            <a:off x="6586574" y="4984437"/>
            <a:ext cx="125187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r>
              <a:rPr lang="en-US" sz="2000" b="1">
                <a:solidFill>
                  <a:srgbClr val="FFFF00"/>
                </a:solidFill>
                <a:latin typeface="Arial"/>
                <a:cs typeface="Arial"/>
              </a:rPr>
              <a:t>3, 7 ........</a:t>
            </a:r>
            <a:endParaRPr lang="he-IL" sz="2000" b="1">
              <a:solidFill>
                <a:srgbClr val="FFFF00"/>
              </a:solidFill>
              <a:latin typeface="Arial"/>
              <a:cs typeface="Arial"/>
            </a:endParaRPr>
          </a:p>
        </p:txBody>
      </p:sp>
      <p:sp>
        <p:nvSpPr>
          <p:cNvPr id="76817" name="Line 17"/>
          <p:cNvSpPr>
            <a:spLocks noChangeShapeType="1"/>
          </p:cNvSpPr>
          <p:nvPr/>
        </p:nvSpPr>
        <p:spPr bwMode="auto">
          <a:xfrm>
            <a:off x="6090566" y="5158712"/>
            <a:ext cx="469130" cy="2262"/>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76829" name="Rectangle 29"/>
          <p:cNvSpPr>
            <a:spLocks noChangeArrowheads="1"/>
          </p:cNvSpPr>
          <p:nvPr/>
        </p:nvSpPr>
        <p:spPr bwMode="auto">
          <a:xfrm>
            <a:off x="1826862" y="2662282"/>
            <a:ext cx="2280473" cy="2355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r>
              <a:rPr lang="en-US" sz="3200" b="1" dirty="0">
                <a:latin typeface="Arial"/>
                <a:cs typeface="Arial"/>
              </a:rPr>
              <a:t>How to </a:t>
            </a:r>
          </a:p>
          <a:p>
            <a:r>
              <a:rPr lang="en-US" sz="3200" b="1" dirty="0">
                <a:latin typeface="Arial"/>
                <a:cs typeface="Arial"/>
              </a:rPr>
              <a:t>coordinate </a:t>
            </a:r>
          </a:p>
          <a:p>
            <a:r>
              <a:rPr lang="en-US" sz="3200" b="1" dirty="0">
                <a:latin typeface="Arial"/>
                <a:cs typeface="Arial"/>
              </a:rPr>
              <a:t>access to </a:t>
            </a:r>
          </a:p>
          <a:p>
            <a:r>
              <a:rPr lang="en-US" sz="3200" b="1" dirty="0">
                <a:latin typeface="Arial"/>
                <a:cs typeface="Arial"/>
              </a:rPr>
              <a:t>counters? </a:t>
            </a:r>
            <a:endParaRPr lang="he-IL" sz="3200" b="1" dirty="0">
              <a:latin typeface="Arial"/>
              <a:cs typeface="Arial"/>
            </a:endParaRPr>
          </a:p>
        </p:txBody>
      </p:sp>
      <p:sp>
        <p:nvSpPr>
          <p:cNvPr id="76834" name="Rectangle 34"/>
          <p:cNvSpPr>
            <a:spLocks noChangeArrowheads="1"/>
          </p:cNvSpPr>
          <p:nvPr/>
        </p:nvSpPr>
        <p:spPr bwMode="auto">
          <a:xfrm>
            <a:off x="1799167" y="5763816"/>
            <a:ext cx="5401733" cy="275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400">
              <a:solidFill>
                <a:srgbClr val="FFFF00"/>
              </a:solidFill>
            </a:endParaRPr>
          </a:p>
        </p:txBody>
      </p:sp>
      <p:sp>
        <p:nvSpPr>
          <p:cNvPr id="34" name="Rectangle 2"/>
          <p:cNvSpPr>
            <a:spLocks noGrp="1" noChangeArrowheads="1"/>
          </p:cNvSpPr>
          <p:nvPr>
            <p:ph type="title"/>
          </p:nvPr>
        </p:nvSpPr>
        <p:spPr>
          <a:xfrm>
            <a:off x="685800" y="609600"/>
            <a:ext cx="7772400" cy="1143000"/>
          </a:xfrm>
        </p:spPr>
        <p:txBody>
          <a:bodyPr/>
          <a:lstStyle/>
          <a:p>
            <a:r>
              <a:rPr lang="en-US" dirty="0"/>
              <a:t>Parallel Counter Approach</a:t>
            </a:r>
          </a:p>
        </p:txBody>
      </p:sp>
      <p:grpSp>
        <p:nvGrpSpPr>
          <p:cNvPr id="36" name="Group 3"/>
          <p:cNvGrpSpPr>
            <a:grpSpLocks/>
          </p:cNvGrpSpPr>
          <p:nvPr/>
        </p:nvGrpSpPr>
        <p:grpSpPr bwMode="auto">
          <a:xfrm>
            <a:off x="660400" y="2374900"/>
            <a:ext cx="533400" cy="533400"/>
            <a:chOff x="1584" y="816"/>
            <a:chExt cx="912" cy="816"/>
          </a:xfrm>
          <a:effectLst>
            <a:glow rad="101600">
              <a:schemeClr val="accent3">
                <a:satMod val="175000"/>
                <a:alpha val="40000"/>
              </a:schemeClr>
            </a:glow>
          </a:effectLst>
        </p:grpSpPr>
        <p:sp>
          <p:nvSpPr>
            <p:cNvPr id="37"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6" name="Group 3"/>
          <p:cNvGrpSpPr>
            <a:grpSpLocks/>
          </p:cNvGrpSpPr>
          <p:nvPr/>
        </p:nvGrpSpPr>
        <p:grpSpPr bwMode="auto">
          <a:xfrm>
            <a:off x="710114" y="3011226"/>
            <a:ext cx="533400" cy="533400"/>
            <a:chOff x="1584" y="816"/>
            <a:chExt cx="912" cy="816"/>
          </a:xfrm>
          <a:effectLst>
            <a:glow rad="101600">
              <a:schemeClr val="accent3">
                <a:satMod val="175000"/>
                <a:alpha val="40000"/>
              </a:schemeClr>
            </a:glow>
          </a:effectLst>
        </p:grpSpPr>
        <p:sp>
          <p:nvSpPr>
            <p:cNvPr id="47"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9"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0"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3"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4"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5"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6" name="Group 3"/>
          <p:cNvGrpSpPr>
            <a:grpSpLocks/>
          </p:cNvGrpSpPr>
          <p:nvPr/>
        </p:nvGrpSpPr>
        <p:grpSpPr bwMode="auto">
          <a:xfrm>
            <a:off x="724151" y="3746776"/>
            <a:ext cx="533400" cy="533400"/>
            <a:chOff x="1584" y="816"/>
            <a:chExt cx="912" cy="816"/>
          </a:xfrm>
          <a:effectLst>
            <a:glow rad="101600">
              <a:schemeClr val="accent3">
                <a:satMod val="175000"/>
                <a:alpha val="40000"/>
              </a:schemeClr>
            </a:glow>
          </a:effectLst>
        </p:grpSpPr>
        <p:sp>
          <p:nvSpPr>
            <p:cNvPr id="57"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8"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0"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1"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2"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3"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4"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5"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6" name="Group 3"/>
          <p:cNvGrpSpPr>
            <a:grpSpLocks/>
          </p:cNvGrpSpPr>
          <p:nvPr/>
        </p:nvGrpSpPr>
        <p:grpSpPr bwMode="auto">
          <a:xfrm>
            <a:off x="717373" y="4531774"/>
            <a:ext cx="533400" cy="533400"/>
            <a:chOff x="1584" y="816"/>
            <a:chExt cx="912" cy="816"/>
          </a:xfrm>
          <a:effectLst>
            <a:glow rad="101600">
              <a:schemeClr val="accent3">
                <a:satMod val="175000"/>
                <a:alpha val="40000"/>
              </a:schemeClr>
            </a:glow>
          </a:effectLst>
        </p:grpSpPr>
        <p:sp>
          <p:nvSpPr>
            <p:cNvPr id="67"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8"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9"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0"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1"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2"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4"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5"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Tree>
    <p:extLst>
      <p:ext uri="{BB962C8B-B14F-4D97-AF65-F5344CB8AC3E}">
        <p14:creationId xmlns:p14="http://schemas.microsoft.com/office/powerpoint/2010/main" val="312754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8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nimBg="1"/>
      <p:bldP spid="768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pPr>
              <a:defRPr/>
            </a:pPr>
            <a:r>
              <a:rPr lang="en-US"/>
              <a:t>Art of Multiprocessor Programming</a:t>
            </a:r>
          </a:p>
        </p:txBody>
      </p:sp>
      <p:sp>
        <p:nvSpPr>
          <p:cNvPr id="13" name="Slide Number Placeholder 5"/>
          <p:cNvSpPr>
            <a:spLocks noGrp="1"/>
          </p:cNvSpPr>
          <p:nvPr>
            <p:ph type="sldNum" sz="quarter" idx="11"/>
          </p:nvPr>
        </p:nvSpPr>
        <p:spPr/>
        <p:txBody>
          <a:bodyPr/>
          <a:lstStyle/>
          <a:p>
            <a:pPr>
              <a:defRPr/>
            </a:pPr>
            <a:fld id="{CA8FB91F-BABB-43B8-A114-AB208FA2E7F9}" type="slidenum">
              <a:rPr lang="en-US"/>
              <a:pPr>
                <a:defRPr/>
              </a:pPr>
              <a:t>15</a:t>
            </a:fld>
            <a:endParaRPr lang="en-US"/>
          </a:p>
        </p:txBody>
      </p:sp>
      <p:sp>
        <p:nvSpPr>
          <p:cNvPr id="117764" name="Rectangle 2"/>
          <p:cNvSpPr>
            <a:spLocks noGrp="1" noChangeArrowheads="1"/>
          </p:cNvSpPr>
          <p:nvPr>
            <p:ph type="title"/>
          </p:nvPr>
        </p:nvSpPr>
        <p:spPr/>
        <p:txBody>
          <a:bodyPr/>
          <a:lstStyle/>
          <a:p>
            <a:r>
              <a:rPr lang="en-US"/>
              <a:t>A Balancer</a:t>
            </a:r>
          </a:p>
        </p:txBody>
      </p:sp>
      <p:sp>
        <p:nvSpPr>
          <p:cNvPr id="117765" name="Line 3"/>
          <p:cNvSpPr>
            <a:spLocks noChangeShapeType="1"/>
          </p:cNvSpPr>
          <p:nvPr/>
        </p:nvSpPr>
        <p:spPr bwMode="auto">
          <a:xfrm>
            <a:off x="3313113" y="3135313"/>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17766" name="Line 4"/>
          <p:cNvSpPr>
            <a:spLocks noChangeShapeType="1"/>
          </p:cNvSpPr>
          <p:nvPr/>
        </p:nvSpPr>
        <p:spPr bwMode="auto">
          <a:xfrm>
            <a:off x="3311525" y="4451350"/>
            <a:ext cx="2554288"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17767" name="AutoShape 5"/>
          <p:cNvSpPr>
            <a:spLocks noChangeArrowheads="1"/>
          </p:cNvSpPr>
          <p:nvPr/>
        </p:nvSpPr>
        <p:spPr bwMode="auto">
          <a:xfrm>
            <a:off x="4297363" y="2727325"/>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17768" name="AutoShape 6"/>
          <p:cNvSpPr>
            <a:spLocks noChangeArrowheads="1"/>
          </p:cNvSpPr>
          <p:nvPr/>
        </p:nvSpPr>
        <p:spPr bwMode="auto">
          <a:xfrm>
            <a:off x="2667000" y="3049588"/>
            <a:ext cx="3810000" cy="1447800"/>
          </a:xfrm>
          <a:prstGeom prst="bracePair">
            <a:avLst>
              <a:gd name="adj" fmla="val 16667"/>
            </a:avLst>
          </a:prstGeom>
          <a:noFill/>
          <a:ln w="38100">
            <a:solidFill>
              <a:schemeClr val="accent1"/>
            </a:solidFill>
            <a:round/>
            <a:headEnd/>
            <a:tailEnd/>
          </a:ln>
        </p:spPr>
        <p:txBody>
          <a:bodyPr wrap="none" anchor="ctr"/>
          <a:lstStyle/>
          <a:p>
            <a:endParaRPr lang="en-US" dirty="0">
              <a:latin typeface="Courier New" pitchFamily="49" charset="0"/>
            </a:endParaRPr>
          </a:p>
        </p:txBody>
      </p:sp>
      <p:sp>
        <p:nvSpPr>
          <p:cNvPr id="117769" name="Text Box 7"/>
          <p:cNvSpPr txBox="1">
            <a:spLocks noChangeArrowheads="1"/>
          </p:cNvSpPr>
          <p:nvPr/>
        </p:nvSpPr>
        <p:spPr bwMode="auto">
          <a:xfrm>
            <a:off x="1108376" y="3113356"/>
            <a:ext cx="1382110" cy="1323439"/>
          </a:xfrm>
          <a:prstGeom prst="rect">
            <a:avLst/>
          </a:prstGeom>
          <a:noFill/>
          <a:ln w="9525">
            <a:noFill/>
            <a:miter lim="800000"/>
            <a:headEnd/>
            <a:tailEnd/>
          </a:ln>
        </p:spPr>
        <p:txBody>
          <a:bodyPr wrap="none" anchor="ctr">
            <a:spAutoFit/>
          </a:bodyPr>
          <a:lstStyle/>
          <a:p>
            <a:pPr algn="ctr">
              <a:spcBef>
                <a:spcPct val="0"/>
              </a:spcBef>
            </a:pPr>
            <a:r>
              <a:rPr lang="en-US" sz="4000" b="0" dirty="0">
                <a:solidFill>
                  <a:schemeClr val="accent1"/>
                </a:solidFill>
                <a:latin typeface="Arial" pitchFamily="34" charset="0"/>
                <a:cs typeface="Arial" pitchFamily="34" charset="0"/>
              </a:rPr>
              <a:t>Input</a:t>
            </a:r>
          </a:p>
          <a:p>
            <a:pPr algn="ctr">
              <a:spcBef>
                <a:spcPct val="0"/>
              </a:spcBef>
            </a:pPr>
            <a:r>
              <a:rPr lang="en-US" sz="4000" b="0" dirty="0">
                <a:solidFill>
                  <a:schemeClr val="accent1"/>
                </a:solidFill>
                <a:latin typeface="Arial" pitchFamily="34" charset="0"/>
                <a:cs typeface="Arial" pitchFamily="34" charset="0"/>
              </a:rPr>
              <a:t>wires</a:t>
            </a:r>
          </a:p>
        </p:txBody>
      </p:sp>
      <p:sp>
        <p:nvSpPr>
          <p:cNvPr id="117770" name="Text Box 8"/>
          <p:cNvSpPr txBox="1">
            <a:spLocks noChangeArrowheads="1"/>
          </p:cNvSpPr>
          <p:nvPr/>
        </p:nvSpPr>
        <p:spPr bwMode="auto">
          <a:xfrm>
            <a:off x="6622487" y="3113356"/>
            <a:ext cx="1725151" cy="1323439"/>
          </a:xfrm>
          <a:prstGeom prst="rect">
            <a:avLst/>
          </a:prstGeom>
          <a:noFill/>
          <a:ln w="9525">
            <a:noFill/>
            <a:miter lim="800000"/>
            <a:headEnd/>
            <a:tailEnd/>
          </a:ln>
        </p:spPr>
        <p:txBody>
          <a:bodyPr wrap="none" anchor="ctr">
            <a:spAutoFit/>
          </a:bodyPr>
          <a:lstStyle/>
          <a:p>
            <a:pPr algn="ctr">
              <a:spcBef>
                <a:spcPct val="0"/>
              </a:spcBef>
            </a:pPr>
            <a:r>
              <a:rPr lang="en-US" sz="4000" b="0" dirty="0">
                <a:solidFill>
                  <a:schemeClr val="accent1"/>
                </a:solidFill>
                <a:latin typeface="Arial" pitchFamily="34" charset="0"/>
                <a:cs typeface="Arial" pitchFamily="34" charset="0"/>
              </a:rPr>
              <a:t>Output</a:t>
            </a:r>
          </a:p>
          <a:p>
            <a:pPr algn="ctr">
              <a:spcBef>
                <a:spcPct val="0"/>
              </a:spcBef>
            </a:pPr>
            <a:r>
              <a:rPr lang="en-US" sz="4000" b="0" dirty="0">
                <a:solidFill>
                  <a:schemeClr val="accent1"/>
                </a:solidFill>
                <a:latin typeface="Arial" pitchFamily="34" charset="0"/>
                <a:cs typeface="Arial" pitchFamily="34" charset="0"/>
              </a:rPr>
              <a:t>wires</a:t>
            </a:r>
          </a:p>
        </p:txBody>
      </p:sp>
      <p:sp>
        <p:nvSpPr>
          <p:cNvPr id="117771" name="Oval 9"/>
          <p:cNvSpPr>
            <a:spLocks noChangeArrowheads="1"/>
          </p:cNvSpPr>
          <p:nvPr/>
        </p:nvSpPr>
        <p:spPr bwMode="auto">
          <a:xfrm>
            <a:off x="4375150" y="2959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17772" name="Oval 10"/>
          <p:cNvSpPr>
            <a:spLocks noChangeArrowheads="1"/>
          </p:cNvSpPr>
          <p:nvPr/>
        </p:nvSpPr>
        <p:spPr bwMode="auto">
          <a:xfrm>
            <a:off x="4375150" y="4254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17773" name="Line 11"/>
          <p:cNvSpPr>
            <a:spLocks noChangeShapeType="1"/>
          </p:cNvSpPr>
          <p:nvPr/>
        </p:nvSpPr>
        <p:spPr bwMode="auto">
          <a:xfrm>
            <a:off x="4419600" y="3148013"/>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18">
            <a:extLst>
              <a:ext uri="{FF2B5EF4-FFF2-40B4-BE49-F238E27FC236}">
                <a16:creationId xmlns:a16="http://schemas.microsoft.com/office/drawing/2014/main" id="{61C7FF8D-EBF9-1862-0921-2BC2435FE2B1}"/>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Line 19">
            <a:extLst>
              <a:ext uri="{FF2B5EF4-FFF2-40B4-BE49-F238E27FC236}">
                <a16:creationId xmlns:a16="http://schemas.microsoft.com/office/drawing/2014/main" id="{ACC05F57-A0D8-7552-AA3D-FC0B0D61FA53}"/>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0" name="Footer Placeholder 4"/>
          <p:cNvSpPr>
            <a:spLocks noGrp="1"/>
          </p:cNvSpPr>
          <p:nvPr>
            <p:ph type="ftr" sz="quarter" idx="10"/>
          </p:nvPr>
        </p:nvSpPr>
        <p:spPr/>
        <p:txBody>
          <a:bodyPr/>
          <a:lstStyle/>
          <a:p>
            <a:pPr>
              <a:defRPr/>
            </a:pPr>
            <a:r>
              <a:rPr lang="en-US"/>
              <a:t>Art of Multiprocessor Programming</a:t>
            </a:r>
          </a:p>
        </p:txBody>
      </p:sp>
      <p:sp>
        <p:nvSpPr>
          <p:cNvPr id="21" name="Slide Number Placeholder 5"/>
          <p:cNvSpPr>
            <a:spLocks noGrp="1"/>
          </p:cNvSpPr>
          <p:nvPr>
            <p:ph type="sldNum" sz="quarter" idx="11"/>
          </p:nvPr>
        </p:nvSpPr>
        <p:spPr/>
        <p:txBody>
          <a:bodyPr/>
          <a:lstStyle/>
          <a:p>
            <a:pPr>
              <a:defRPr/>
            </a:pPr>
            <a:fld id="{B7F15EA2-BF88-4B97-8AD8-4C0321DD5E58}" type="slidenum">
              <a:rPr lang="en-US">
                <a:solidFill>
                  <a:srgbClr val="FFFF00"/>
                </a:solidFill>
              </a:rPr>
              <a:pPr>
                <a:defRPr/>
              </a:pPr>
              <a:t>16</a:t>
            </a:fld>
            <a:endParaRPr lang="en-US">
              <a:solidFill>
                <a:srgbClr val="FFFF00"/>
              </a:solidFill>
            </a:endParaRPr>
          </a:p>
        </p:txBody>
      </p:sp>
      <p:grpSp>
        <p:nvGrpSpPr>
          <p:cNvPr id="118788" name="Group 2"/>
          <p:cNvGrpSpPr>
            <a:grpSpLocks/>
          </p:cNvGrpSpPr>
          <p:nvPr/>
        </p:nvGrpSpPr>
        <p:grpSpPr bwMode="auto">
          <a:xfrm>
            <a:off x="1978025" y="2336800"/>
            <a:ext cx="1377950" cy="423863"/>
            <a:chOff x="1313" y="2496"/>
            <a:chExt cx="1252" cy="427"/>
          </a:xfrm>
          <a:effectLst>
            <a:glow rad="63500">
              <a:schemeClr val="accent3">
                <a:satMod val="175000"/>
                <a:alpha val="40000"/>
              </a:schemeClr>
            </a:glow>
          </a:effectLst>
        </p:grpSpPr>
        <p:sp>
          <p:nvSpPr>
            <p:cNvPr id="118802"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solidFill>
                  <a:srgbClr val="FFFF00"/>
                </a:solidFill>
                <a:latin typeface="Courier New" pitchFamily="49" charset="0"/>
              </a:endParaRPr>
            </a:p>
          </p:txBody>
        </p:sp>
        <p:sp>
          <p:nvSpPr>
            <p:cNvPr id="118803"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solidFill>
                  <a:srgbClr val="FFFF00"/>
                </a:solidFill>
                <a:latin typeface="Courier New" pitchFamily="49" charset="0"/>
              </a:endParaRPr>
            </a:p>
          </p:txBody>
        </p:sp>
        <p:sp>
          <p:nvSpPr>
            <p:cNvPr id="118804"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solidFill>
                  <a:srgbClr val="FFFF00"/>
                </a:solidFill>
                <a:latin typeface="Courier New" pitchFamily="49" charset="0"/>
              </a:endParaRPr>
            </a:p>
          </p:txBody>
        </p:sp>
        <p:sp>
          <p:nvSpPr>
            <p:cNvPr id="118805"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solidFill>
                  <a:srgbClr val="FFFF00"/>
                </a:solidFill>
                <a:latin typeface="Courier New" pitchFamily="49" charset="0"/>
              </a:endParaRPr>
            </a:p>
          </p:txBody>
        </p:sp>
      </p:grpSp>
      <p:sp>
        <p:nvSpPr>
          <p:cNvPr id="118789" name="Rectangle 7"/>
          <p:cNvSpPr>
            <a:spLocks noGrp="1" noChangeArrowheads="1"/>
          </p:cNvSpPr>
          <p:nvPr>
            <p:ph type="title"/>
          </p:nvPr>
        </p:nvSpPr>
        <p:spPr/>
        <p:txBody>
          <a:bodyPr/>
          <a:lstStyle/>
          <a:p>
            <a:r>
              <a:rPr lang="en-US"/>
              <a:t>Tokens Traverse Balancers</a:t>
            </a:r>
          </a:p>
        </p:txBody>
      </p:sp>
      <p:sp>
        <p:nvSpPr>
          <p:cNvPr id="118792" name="AutoShape 1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solidFill>
                <a:srgbClr val="FFFF00"/>
              </a:solidFill>
              <a:latin typeface="Courier New" pitchFamily="49" charset="0"/>
            </a:endParaRPr>
          </a:p>
        </p:txBody>
      </p:sp>
      <p:sp>
        <p:nvSpPr>
          <p:cNvPr id="740369" name="Line 17"/>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solidFill>
                <a:srgbClr val="FFFF00"/>
              </a:solidFill>
              <a:latin typeface="Courier New" pitchFamily="49" charset="0"/>
            </a:endParaRPr>
          </a:p>
        </p:txBody>
      </p:sp>
      <p:sp>
        <p:nvSpPr>
          <p:cNvPr id="118795" name="Oval 18"/>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solidFill>
                <a:srgbClr val="FFFF00"/>
              </a:solidFill>
              <a:latin typeface="Courier New" pitchFamily="49" charset="0"/>
            </a:endParaRPr>
          </a:p>
        </p:txBody>
      </p:sp>
      <p:sp>
        <p:nvSpPr>
          <p:cNvPr id="118796" name="Oval 19"/>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solidFill>
                <a:srgbClr val="FFFF00"/>
              </a:solidFill>
              <a:latin typeface="Courier New" pitchFamily="49" charset="0"/>
            </a:endParaRPr>
          </a:p>
        </p:txBody>
      </p:sp>
      <p:grpSp>
        <p:nvGrpSpPr>
          <p:cNvPr id="3" name="Group 12"/>
          <p:cNvGrpSpPr>
            <a:grpSpLocks/>
          </p:cNvGrpSpPr>
          <p:nvPr/>
        </p:nvGrpSpPr>
        <p:grpSpPr bwMode="auto">
          <a:xfrm>
            <a:off x="1990725" y="2336800"/>
            <a:ext cx="1377950" cy="423863"/>
            <a:chOff x="1313" y="2496"/>
            <a:chExt cx="1252" cy="427"/>
          </a:xfrm>
          <a:effectLst>
            <a:glow rad="63500">
              <a:schemeClr val="accent3">
                <a:satMod val="175000"/>
                <a:alpha val="40000"/>
              </a:schemeClr>
            </a:glow>
          </a:effectLst>
        </p:grpSpPr>
        <p:sp>
          <p:nvSpPr>
            <p:cNvPr id="118798" name="Freeform 1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solidFill>
                  <a:srgbClr val="FFFF00"/>
                </a:solidFill>
                <a:latin typeface="Courier New" pitchFamily="49" charset="0"/>
              </a:endParaRPr>
            </a:p>
          </p:txBody>
        </p:sp>
        <p:sp>
          <p:nvSpPr>
            <p:cNvPr id="118799" name="Freeform 1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solidFill>
                  <a:srgbClr val="FFFF00"/>
                </a:solidFill>
                <a:latin typeface="Courier New" pitchFamily="49" charset="0"/>
              </a:endParaRPr>
            </a:p>
          </p:txBody>
        </p:sp>
        <p:sp>
          <p:nvSpPr>
            <p:cNvPr id="118800" name="Oval 1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solidFill>
                  <a:srgbClr val="FFFF00"/>
                </a:solidFill>
                <a:latin typeface="Courier New" pitchFamily="49" charset="0"/>
              </a:endParaRPr>
            </a:p>
          </p:txBody>
        </p:sp>
        <p:sp>
          <p:nvSpPr>
            <p:cNvPr id="118801" name="Oval 1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Courier New" pitchFamily="49" charset="0"/>
              </a:endParaRPr>
            </a:p>
          </p:txBody>
        </p:sp>
      </p:grpSp>
      <p:sp>
        <p:nvSpPr>
          <p:cNvPr id="2" name="TextBox 1">
            <a:extLst>
              <a:ext uri="{FF2B5EF4-FFF2-40B4-BE49-F238E27FC236}">
                <a16:creationId xmlns:a16="http://schemas.microsoft.com/office/drawing/2014/main" id="{EC589AFF-B0AD-0AB2-7C54-F39DD76F9BC8}"/>
              </a:ext>
            </a:extLst>
          </p:cNvPr>
          <p:cNvSpPr txBox="1"/>
          <p:nvPr/>
        </p:nvSpPr>
        <p:spPr bwMode="auto">
          <a:xfrm>
            <a:off x="1723426" y="4583441"/>
            <a:ext cx="467204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Token </a:t>
            </a:r>
            <a:r>
              <a:rPr lang="en-US" sz="2800" dirty="0" err="1">
                <a:solidFill>
                  <a:srgbClr val="FFFF00"/>
                </a:solidFill>
              </a:rPr>
              <a:t>i</a:t>
            </a:r>
            <a:r>
              <a:rPr lang="en-US" sz="2800" dirty="0">
                <a:solidFill>
                  <a:srgbClr val="FFFF00"/>
                </a:solidFill>
              </a:rPr>
              <a:t> enters on any wire</a:t>
            </a:r>
            <a:endParaRPr lang="en-US" sz="2800" b="0" dirty="0">
              <a:solidFill>
                <a:srgbClr val="FFFF00"/>
              </a:solidFill>
            </a:endParaRPr>
          </a:p>
        </p:txBody>
      </p:sp>
      <p:sp>
        <p:nvSpPr>
          <p:cNvPr id="4" name="TextBox 3">
            <a:extLst>
              <a:ext uri="{FF2B5EF4-FFF2-40B4-BE49-F238E27FC236}">
                <a16:creationId xmlns:a16="http://schemas.microsoft.com/office/drawing/2014/main" id="{3F4C0598-C28A-EBB4-D03F-2691C9F01253}"/>
              </a:ext>
            </a:extLst>
          </p:cNvPr>
          <p:cNvSpPr txBox="1"/>
          <p:nvPr/>
        </p:nvSpPr>
        <p:spPr bwMode="auto">
          <a:xfrm>
            <a:off x="1723426" y="5269279"/>
            <a:ext cx="4238661"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leaves on wire </a:t>
            </a:r>
            <a:r>
              <a:rPr lang="en-US" sz="2800" dirty="0" err="1">
                <a:solidFill>
                  <a:srgbClr val="FFFF00"/>
                </a:solidFill>
              </a:rPr>
              <a:t>i</a:t>
            </a:r>
            <a:r>
              <a:rPr lang="en-US" sz="2800" dirty="0">
                <a:solidFill>
                  <a:srgbClr val="FFFF00"/>
                </a:solidFill>
              </a:rPr>
              <a:t> (mod 2)</a:t>
            </a:r>
            <a:endParaRPr lang="en-US" sz="2800" b="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38 2.22222E-6 L 0.4 2.22222E-6 " pathEditMode="relative" rAng="0" ptsTypes="AA">
                                      <p:cBhvr>
                                        <p:cTn id="6" dur="2000" fill="hold"/>
                                        <p:tgtEl>
                                          <p:spTgt spid="3"/>
                                        </p:tgtEl>
                                        <p:attrNameLst>
                                          <p:attrName>ppt_x</p:attrName>
                                          <p:attrName>ppt_y</p:attrName>
                                        </p:attrNameLst>
                                      </p:cBhvr>
                                      <p:rCtr x="199" y="0"/>
                                    </p:animMotion>
                                  </p:childTnLst>
                                </p:cTn>
                              </p:par>
                            </p:childTnLst>
                          </p:cTn>
                        </p:par>
                        <p:par>
                          <p:cTn id="7" fill="hold">
                            <p:stCondLst>
                              <p:cond delay="2000"/>
                            </p:stCondLst>
                            <p:childTnLst>
                              <p:par>
                                <p:cTn id="8" presetID="0" presetClass="path" presetSubtype="0" accel="50000" decel="50000" fill="hold" grpId="0" nodeType="afterEffect">
                                  <p:stCondLst>
                                    <p:cond delay="0"/>
                                  </p:stCondLst>
                                  <p:childTnLst>
                                    <p:animMotion origin="layout" path="M -0.00556 0.0074 L -0.00556 0.19259 " pathEditMode="relative" ptsTypes="AA">
                                      <p:cBhvr>
                                        <p:cTn id="9" dur="2000" fill="hold"/>
                                        <p:tgtEl>
                                          <p:spTgt spid="740369"/>
                                        </p:tgtEl>
                                        <p:attrNameLst>
                                          <p:attrName>ppt_x</p:attrName>
                                          <p:attrName>ppt_y</p:attrName>
                                        </p:attrNameLst>
                                      </p:cBhvr>
                                    </p:animMotion>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69" grpId="0" animBg="1"/>
      <p:bldP spid="2"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8">
            <a:extLst>
              <a:ext uri="{FF2B5EF4-FFF2-40B4-BE49-F238E27FC236}">
                <a16:creationId xmlns:a16="http://schemas.microsoft.com/office/drawing/2014/main" id="{F7A0CA93-BF1C-C2F6-F0C9-0C3DFBE82155}"/>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19">
            <a:extLst>
              <a:ext uri="{FF2B5EF4-FFF2-40B4-BE49-F238E27FC236}">
                <a16:creationId xmlns:a16="http://schemas.microsoft.com/office/drawing/2014/main" id="{1EC320D8-9B86-C8F3-9D3A-891F40408C0A}"/>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9" name="Footer Placeholder 4"/>
          <p:cNvSpPr>
            <a:spLocks noGrp="1"/>
          </p:cNvSpPr>
          <p:nvPr>
            <p:ph type="ftr" sz="quarter" idx="10"/>
          </p:nvPr>
        </p:nvSpPr>
        <p:spPr/>
        <p:txBody>
          <a:bodyPr/>
          <a:lstStyle/>
          <a:p>
            <a:pPr>
              <a:defRPr/>
            </a:pPr>
            <a:r>
              <a:rPr lang="en-US"/>
              <a:t>Art of Multiprocessor Programming</a:t>
            </a:r>
          </a:p>
        </p:txBody>
      </p:sp>
      <p:sp>
        <p:nvSpPr>
          <p:cNvPr id="30" name="Slide Number Placeholder 5"/>
          <p:cNvSpPr>
            <a:spLocks noGrp="1"/>
          </p:cNvSpPr>
          <p:nvPr>
            <p:ph type="sldNum" sz="quarter" idx="11"/>
          </p:nvPr>
        </p:nvSpPr>
        <p:spPr/>
        <p:txBody>
          <a:bodyPr/>
          <a:lstStyle/>
          <a:p>
            <a:pPr>
              <a:defRPr/>
            </a:pPr>
            <a:fld id="{34AFD9EB-E3A4-4D47-9FD2-3BE108D0697F}" type="slidenum">
              <a:rPr lang="en-US"/>
              <a:pPr>
                <a:defRPr/>
              </a:pPr>
              <a:t>17</a:t>
            </a:fld>
            <a:endParaRPr lang="en-US"/>
          </a:p>
        </p:txBody>
      </p:sp>
      <p:grpSp>
        <p:nvGrpSpPr>
          <p:cNvPr id="119812" name="Group 2"/>
          <p:cNvGrpSpPr>
            <a:grpSpLocks/>
          </p:cNvGrpSpPr>
          <p:nvPr/>
        </p:nvGrpSpPr>
        <p:grpSpPr bwMode="auto">
          <a:xfrm>
            <a:off x="1990725" y="3556000"/>
            <a:ext cx="1377950" cy="423863"/>
            <a:chOff x="1313" y="2496"/>
            <a:chExt cx="1252" cy="427"/>
          </a:xfrm>
        </p:grpSpPr>
        <p:sp>
          <p:nvSpPr>
            <p:cNvPr id="11983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19813" name="Group 7"/>
          <p:cNvGrpSpPr>
            <a:grpSpLocks/>
          </p:cNvGrpSpPr>
          <p:nvPr/>
        </p:nvGrpSpPr>
        <p:grpSpPr bwMode="auto">
          <a:xfrm>
            <a:off x="1965325" y="2336800"/>
            <a:ext cx="1377950" cy="423863"/>
            <a:chOff x="1313" y="2496"/>
            <a:chExt cx="1252" cy="427"/>
          </a:xfrm>
        </p:grpSpPr>
        <p:sp>
          <p:nvSpPr>
            <p:cNvPr id="119831"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2"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3"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4"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19814" name="Rectangle 12"/>
          <p:cNvSpPr>
            <a:spLocks noGrp="1" noChangeArrowheads="1"/>
          </p:cNvSpPr>
          <p:nvPr>
            <p:ph type="title"/>
          </p:nvPr>
        </p:nvSpPr>
        <p:spPr/>
        <p:txBody>
          <a:bodyPr/>
          <a:lstStyle/>
          <a:p>
            <a:r>
              <a:rPr lang="en-US"/>
              <a:t>Tokens Traverse Balancers</a:t>
            </a:r>
          </a:p>
        </p:txBody>
      </p:sp>
      <p:sp>
        <p:nvSpPr>
          <p:cNvPr id="119817" name="AutoShape 15"/>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19818" name="Group 16"/>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19827"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8"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9"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30"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2421" name="Line 21"/>
          <p:cNvSpPr>
            <a:spLocks noChangeShapeType="1"/>
          </p:cNvSpPr>
          <p:nvPr/>
        </p:nvSpPr>
        <p:spPr bwMode="auto">
          <a:xfrm>
            <a:off x="4419600" y="3759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5" name="Group 22"/>
          <p:cNvGrpSpPr>
            <a:grpSpLocks/>
          </p:cNvGrpSpPr>
          <p:nvPr/>
        </p:nvGrpSpPr>
        <p:grpSpPr bwMode="auto">
          <a:xfrm>
            <a:off x="2003425" y="3556000"/>
            <a:ext cx="1377950" cy="423863"/>
            <a:chOff x="1313" y="2496"/>
            <a:chExt cx="1252" cy="427"/>
          </a:xfrm>
          <a:effectLst>
            <a:glow rad="63500">
              <a:schemeClr val="accent3">
                <a:satMod val="175000"/>
                <a:alpha val="40000"/>
              </a:schemeClr>
            </a:glow>
          </a:effectLst>
        </p:grpSpPr>
        <p:sp>
          <p:nvSpPr>
            <p:cNvPr id="119823" name="Freeform 2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4" name="Freeform 2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5" name="Oval 2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6" name="Oval 2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19821" name="Oval 2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19822" name="Oval 2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38 2.22222E-6 L 0.4 2.22222E-6 " pathEditMode="relative" rAng="0" ptsTypes="AA">
                                      <p:cBhvr>
                                        <p:cTn id="6" dur="2000" fill="hold"/>
                                        <p:tgtEl>
                                          <p:spTgt spid="5"/>
                                        </p:tgtEl>
                                        <p:attrNameLst>
                                          <p:attrName>ppt_x</p:attrName>
                                          <p:attrName>ppt_y</p:attrName>
                                        </p:attrNameLst>
                                      </p:cBhvr>
                                      <p:rCtr x="199" y="0"/>
                                    </p:animMotion>
                                  </p:childTnLst>
                                </p:cTn>
                              </p:par>
                              <p:par>
                                <p:cTn id="7" presetID="0" presetClass="path" presetSubtype="0" accel="50000" decel="50000" fill="hold" grpId="0" nodeType="withEffect">
                                  <p:stCondLst>
                                    <p:cond delay="0"/>
                                  </p:stCondLst>
                                  <p:childTnLst>
                                    <p:animMotion origin="layout" path="M -0.00556 -0.00185 L -0.00556 -0.17778 " pathEditMode="relative" ptsTypes="AA">
                                      <p:cBhvr>
                                        <p:cTn id="8" dur="2000" fill="hold"/>
                                        <p:tgtEl>
                                          <p:spTgt spid="7424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8">
            <a:extLst>
              <a:ext uri="{FF2B5EF4-FFF2-40B4-BE49-F238E27FC236}">
                <a16:creationId xmlns:a16="http://schemas.microsoft.com/office/drawing/2014/main" id="{7D263514-E5C8-DC29-8CA5-F3E252CC6B14}"/>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19">
            <a:extLst>
              <a:ext uri="{FF2B5EF4-FFF2-40B4-BE49-F238E27FC236}">
                <a16:creationId xmlns:a16="http://schemas.microsoft.com/office/drawing/2014/main" id="{1710250E-1220-1155-AC77-E4B3C4858225}"/>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9" name="Footer Placeholder 4"/>
          <p:cNvSpPr>
            <a:spLocks noGrp="1"/>
          </p:cNvSpPr>
          <p:nvPr>
            <p:ph type="ftr" sz="quarter" idx="10"/>
          </p:nvPr>
        </p:nvSpPr>
        <p:spPr/>
        <p:txBody>
          <a:bodyPr/>
          <a:lstStyle/>
          <a:p>
            <a:pPr>
              <a:defRPr/>
            </a:pPr>
            <a:r>
              <a:rPr lang="en-US"/>
              <a:t>Art of Multiprocessor Programming</a:t>
            </a:r>
          </a:p>
        </p:txBody>
      </p:sp>
      <p:sp>
        <p:nvSpPr>
          <p:cNvPr id="40" name="Slide Number Placeholder 5"/>
          <p:cNvSpPr>
            <a:spLocks noGrp="1"/>
          </p:cNvSpPr>
          <p:nvPr>
            <p:ph type="sldNum" sz="quarter" idx="11"/>
          </p:nvPr>
        </p:nvSpPr>
        <p:spPr/>
        <p:txBody>
          <a:bodyPr/>
          <a:lstStyle/>
          <a:p>
            <a:pPr>
              <a:defRPr/>
            </a:pPr>
            <a:fld id="{2733952E-8B85-406A-9B4F-A616FDA1EA1F}" type="slidenum">
              <a:rPr lang="en-US"/>
              <a:pPr>
                <a:defRPr/>
              </a:pPr>
              <a:t>18</a:t>
            </a:fld>
            <a:endParaRPr lang="en-US"/>
          </a:p>
        </p:txBody>
      </p:sp>
      <p:grpSp>
        <p:nvGrpSpPr>
          <p:cNvPr id="120836" name="Group 2"/>
          <p:cNvGrpSpPr>
            <a:grpSpLocks/>
          </p:cNvGrpSpPr>
          <p:nvPr/>
        </p:nvGrpSpPr>
        <p:grpSpPr bwMode="auto">
          <a:xfrm>
            <a:off x="1990725" y="3556000"/>
            <a:ext cx="1377950" cy="423863"/>
            <a:chOff x="1313" y="2496"/>
            <a:chExt cx="1252" cy="427"/>
          </a:xfrm>
        </p:grpSpPr>
        <p:sp>
          <p:nvSpPr>
            <p:cNvPr id="120869"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70"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71"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72"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0837" name="Group 7"/>
          <p:cNvGrpSpPr>
            <a:grpSpLocks/>
          </p:cNvGrpSpPr>
          <p:nvPr/>
        </p:nvGrpSpPr>
        <p:grpSpPr bwMode="auto">
          <a:xfrm>
            <a:off x="1965325" y="2336800"/>
            <a:ext cx="1377950" cy="423863"/>
            <a:chOff x="1313" y="2496"/>
            <a:chExt cx="1252" cy="427"/>
          </a:xfrm>
        </p:grpSpPr>
        <p:sp>
          <p:nvSpPr>
            <p:cNvPr id="120865"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66"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67"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68"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0838" name="Rectangle 12"/>
          <p:cNvSpPr>
            <a:spLocks noGrp="1" noChangeArrowheads="1"/>
          </p:cNvSpPr>
          <p:nvPr>
            <p:ph type="title"/>
          </p:nvPr>
        </p:nvSpPr>
        <p:spPr/>
        <p:txBody>
          <a:bodyPr/>
          <a:lstStyle/>
          <a:p>
            <a:r>
              <a:rPr lang="en-US"/>
              <a:t>Tokens Traverse Balancers</a:t>
            </a:r>
          </a:p>
        </p:txBody>
      </p:sp>
      <p:sp>
        <p:nvSpPr>
          <p:cNvPr id="120841" name="AutoShape 15"/>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20842" name="Group 16"/>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20861"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2"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3"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4"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4469" name="Line 21"/>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20844" name="Group 22"/>
          <p:cNvGrpSpPr>
            <a:grpSpLocks/>
          </p:cNvGrpSpPr>
          <p:nvPr/>
        </p:nvGrpSpPr>
        <p:grpSpPr bwMode="auto">
          <a:xfrm>
            <a:off x="5737225" y="3556000"/>
            <a:ext cx="1377950" cy="423863"/>
            <a:chOff x="1313" y="2496"/>
            <a:chExt cx="1252" cy="427"/>
          </a:xfrm>
          <a:effectLst>
            <a:glow rad="63500">
              <a:schemeClr val="accent3">
                <a:satMod val="175000"/>
                <a:alpha val="40000"/>
              </a:schemeClr>
            </a:glow>
          </a:effectLst>
        </p:grpSpPr>
        <p:sp>
          <p:nvSpPr>
            <p:cNvPr id="120857" name="Freeform 2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8" name="Freeform 2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9" name="Oval 2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0" name="Oval 2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0845" name="Group 27"/>
          <p:cNvGrpSpPr>
            <a:grpSpLocks/>
          </p:cNvGrpSpPr>
          <p:nvPr/>
        </p:nvGrpSpPr>
        <p:grpSpPr bwMode="auto">
          <a:xfrm>
            <a:off x="2143125" y="3708400"/>
            <a:ext cx="1377950" cy="423863"/>
            <a:chOff x="1313" y="2496"/>
            <a:chExt cx="1252" cy="427"/>
          </a:xfrm>
        </p:grpSpPr>
        <p:sp>
          <p:nvSpPr>
            <p:cNvPr id="120853"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54"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55" name="Oval 3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56" name="Oval 3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7" name="Group 32"/>
          <p:cNvGrpSpPr>
            <a:grpSpLocks/>
          </p:cNvGrpSpPr>
          <p:nvPr/>
        </p:nvGrpSpPr>
        <p:grpSpPr bwMode="auto">
          <a:xfrm>
            <a:off x="2143125" y="3708400"/>
            <a:ext cx="1377950" cy="423863"/>
            <a:chOff x="1313" y="2496"/>
            <a:chExt cx="1252" cy="427"/>
          </a:xfrm>
          <a:effectLst>
            <a:glow rad="63500">
              <a:schemeClr val="accent3">
                <a:satMod val="175000"/>
                <a:alpha val="40000"/>
              </a:schemeClr>
            </a:glow>
          </a:effectLst>
        </p:grpSpPr>
        <p:sp>
          <p:nvSpPr>
            <p:cNvPr id="12084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0847" name="Oval 3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0848" name="Oval 3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611 -0.00741 C 0.0316 0.00879 0.09948 0.02523 0.13195 -0.00926 C 0.16441 -0.04375 0.11268 -0.1882 0.15834 -0.21482 C 0.204 -0.24144 0.30469 -0.20509 0.40556 -0.16852 " pathEditMode="relative" rAng="0" ptsTypes="aaaA">
                                      <p:cBhvr>
                                        <p:cTn id="6" dur="2000" fill="hold"/>
                                        <p:tgtEl>
                                          <p:spTgt spid="7"/>
                                        </p:tgtEl>
                                        <p:attrNameLst>
                                          <p:attrName>ppt_x</p:attrName>
                                          <p:attrName>ppt_y</p:attrName>
                                        </p:attrNameLst>
                                      </p:cBhvr>
                                      <p:rCtr x="221" y="-101"/>
                                    </p:animMotion>
                                  </p:childTnLst>
                                </p:cTn>
                              </p:par>
                              <p:par>
                                <p:cTn id="7" presetID="0" presetClass="path" presetSubtype="0" accel="50000" decel="50000" fill="hold" grpId="0" nodeType="withEffect">
                                  <p:stCondLst>
                                    <p:cond delay="0"/>
                                  </p:stCondLst>
                                  <p:childTnLst>
                                    <p:animMotion origin="layout" path="M -0.00417 0.0037 L -0.00417 0.18148 " pathEditMode="relative" rAng="0" ptsTypes="AA">
                                      <p:cBhvr>
                                        <p:cTn id="8" dur="2000" fill="hold"/>
                                        <p:tgtEl>
                                          <p:spTgt spid="744469"/>
                                        </p:tgtEl>
                                        <p:attrNameLst>
                                          <p:attrName>ppt_x</p:attrName>
                                          <p:attrName>ppt_y</p:attrName>
                                        </p:attrNameLst>
                                      </p:cBhvr>
                                      <p:rCtr x="0" y="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8">
            <a:extLst>
              <a:ext uri="{FF2B5EF4-FFF2-40B4-BE49-F238E27FC236}">
                <a16:creationId xmlns:a16="http://schemas.microsoft.com/office/drawing/2014/main" id="{3AEDF1DF-3748-38EE-0A66-43AEA2017561}"/>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19">
            <a:extLst>
              <a:ext uri="{FF2B5EF4-FFF2-40B4-BE49-F238E27FC236}">
                <a16:creationId xmlns:a16="http://schemas.microsoft.com/office/drawing/2014/main" id="{98FC3A47-B278-C105-1F52-F796610DC2C9}"/>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9" name="Footer Placeholder 4"/>
          <p:cNvSpPr>
            <a:spLocks noGrp="1"/>
          </p:cNvSpPr>
          <p:nvPr>
            <p:ph type="ftr" sz="quarter" idx="10"/>
          </p:nvPr>
        </p:nvSpPr>
        <p:spPr/>
        <p:txBody>
          <a:bodyPr/>
          <a:lstStyle/>
          <a:p>
            <a:pPr>
              <a:defRPr/>
            </a:pPr>
            <a:r>
              <a:rPr lang="en-US"/>
              <a:t>Art of Multiprocessor Programming</a:t>
            </a:r>
          </a:p>
        </p:txBody>
      </p:sp>
      <p:sp>
        <p:nvSpPr>
          <p:cNvPr id="50" name="Slide Number Placeholder 5"/>
          <p:cNvSpPr>
            <a:spLocks noGrp="1"/>
          </p:cNvSpPr>
          <p:nvPr>
            <p:ph type="sldNum" sz="quarter" idx="11"/>
          </p:nvPr>
        </p:nvSpPr>
        <p:spPr/>
        <p:txBody>
          <a:bodyPr/>
          <a:lstStyle/>
          <a:p>
            <a:pPr>
              <a:defRPr/>
            </a:pPr>
            <a:fld id="{0DD9153A-F12E-482A-B83E-ABFD7ABB273F}" type="slidenum">
              <a:rPr lang="en-US"/>
              <a:pPr>
                <a:defRPr/>
              </a:pPr>
              <a:t>19</a:t>
            </a:fld>
            <a:endParaRPr lang="en-US"/>
          </a:p>
        </p:txBody>
      </p:sp>
      <p:grpSp>
        <p:nvGrpSpPr>
          <p:cNvPr id="121860" name="Group 2"/>
          <p:cNvGrpSpPr>
            <a:grpSpLocks/>
          </p:cNvGrpSpPr>
          <p:nvPr/>
        </p:nvGrpSpPr>
        <p:grpSpPr bwMode="auto">
          <a:xfrm>
            <a:off x="2295525" y="3860800"/>
            <a:ext cx="1377950" cy="423863"/>
            <a:chOff x="1313" y="2496"/>
            <a:chExt cx="1252" cy="427"/>
          </a:xfrm>
        </p:grpSpPr>
        <p:sp>
          <p:nvSpPr>
            <p:cNvPr id="121903"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4"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5"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6"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1861" name="Group 7"/>
          <p:cNvGrpSpPr>
            <a:grpSpLocks/>
          </p:cNvGrpSpPr>
          <p:nvPr/>
        </p:nvGrpSpPr>
        <p:grpSpPr bwMode="auto">
          <a:xfrm>
            <a:off x="1990725" y="3556000"/>
            <a:ext cx="1377950" cy="423863"/>
            <a:chOff x="1313" y="2496"/>
            <a:chExt cx="1252" cy="427"/>
          </a:xfrm>
        </p:grpSpPr>
        <p:sp>
          <p:nvSpPr>
            <p:cNvPr id="121899"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0"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1"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2"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1862" name="Group 12"/>
          <p:cNvGrpSpPr>
            <a:grpSpLocks/>
          </p:cNvGrpSpPr>
          <p:nvPr/>
        </p:nvGrpSpPr>
        <p:grpSpPr bwMode="auto">
          <a:xfrm>
            <a:off x="1965325" y="2336800"/>
            <a:ext cx="1377950" cy="423863"/>
            <a:chOff x="1313" y="2496"/>
            <a:chExt cx="1252" cy="427"/>
          </a:xfrm>
        </p:grpSpPr>
        <p:sp>
          <p:nvSpPr>
            <p:cNvPr id="121895" name="Freeform 1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96" name="Freeform 1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97" name="Oval 1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98" name="Oval 1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1863" name="Rectangle 17"/>
          <p:cNvSpPr>
            <a:spLocks noGrp="1" noChangeArrowheads="1"/>
          </p:cNvSpPr>
          <p:nvPr>
            <p:ph type="title"/>
          </p:nvPr>
        </p:nvSpPr>
        <p:spPr/>
        <p:txBody>
          <a:bodyPr/>
          <a:lstStyle/>
          <a:p>
            <a:r>
              <a:rPr lang="en-US"/>
              <a:t>Tokens Traverse Balancers</a:t>
            </a:r>
          </a:p>
        </p:txBody>
      </p:sp>
      <p:sp>
        <p:nvSpPr>
          <p:cNvPr id="121866" name="AutoShape 2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21867" name="Group 21"/>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21891"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2"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3" name="Oval 2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4" name="Oval 2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6522" name="Line 26"/>
          <p:cNvSpPr>
            <a:spLocks noChangeShapeType="1"/>
          </p:cNvSpPr>
          <p:nvPr/>
        </p:nvSpPr>
        <p:spPr bwMode="auto">
          <a:xfrm>
            <a:off x="4419600" y="378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21869" name="Group 27"/>
          <p:cNvGrpSpPr>
            <a:grpSpLocks/>
          </p:cNvGrpSpPr>
          <p:nvPr/>
        </p:nvGrpSpPr>
        <p:grpSpPr bwMode="auto">
          <a:xfrm>
            <a:off x="5737225" y="3556000"/>
            <a:ext cx="1377950" cy="423863"/>
            <a:chOff x="1313" y="2496"/>
            <a:chExt cx="1252" cy="427"/>
          </a:xfrm>
          <a:effectLst>
            <a:glow rad="63500">
              <a:schemeClr val="accent3">
                <a:satMod val="175000"/>
                <a:alpha val="40000"/>
              </a:schemeClr>
            </a:glow>
          </a:effectLst>
        </p:grpSpPr>
        <p:sp>
          <p:nvSpPr>
            <p:cNvPr id="121887"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8"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9" name="Oval 3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0" name="Oval 3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1870" name="Group 32"/>
          <p:cNvGrpSpPr>
            <a:grpSpLocks/>
          </p:cNvGrpSpPr>
          <p:nvPr/>
        </p:nvGrpSpPr>
        <p:grpSpPr bwMode="auto">
          <a:xfrm>
            <a:off x="2143125" y="3708400"/>
            <a:ext cx="1377950" cy="423863"/>
            <a:chOff x="1313" y="2496"/>
            <a:chExt cx="1252" cy="427"/>
          </a:xfrm>
        </p:grpSpPr>
        <p:sp>
          <p:nvSpPr>
            <p:cNvPr id="12188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8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85" name="Oval 3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86" name="Oval 3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1871" name="Group 37"/>
          <p:cNvGrpSpPr>
            <a:grpSpLocks/>
          </p:cNvGrpSpPr>
          <p:nvPr/>
        </p:nvGrpSpPr>
        <p:grpSpPr bwMode="auto">
          <a:xfrm>
            <a:off x="5864225" y="2565400"/>
            <a:ext cx="1377950" cy="423863"/>
            <a:chOff x="1313" y="2496"/>
            <a:chExt cx="1252" cy="427"/>
          </a:xfrm>
          <a:effectLst>
            <a:glow rad="63500">
              <a:schemeClr val="accent3">
                <a:satMod val="175000"/>
                <a:alpha val="40000"/>
              </a:schemeClr>
            </a:glow>
          </a:effectLst>
        </p:grpSpPr>
        <p:sp>
          <p:nvSpPr>
            <p:cNvPr id="121879"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0"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1" name="Oval 4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2" name="Oval 4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 name="Group 42"/>
          <p:cNvGrpSpPr>
            <a:grpSpLocks/>
          </p:cNvGrpSpPr>
          <p:nvPr/>
        </p:nvGrpSpPr>
        <p:grpSpPr bwMode="auto">
          <a:xfrm>
            <a:off x="2295525" y="3860800"/>
            <a:ext cx="1377950" cy="423863"/>
            <a:chOff x="1313" y="2496"/>
            <a:chExt cx="1252" cy="427"/>
          </a:xfrm>
          <a:effectLst>
            <a:glow rad="63500">
              <a:schemeClr val="accent3">
                <a:satMod val="175000"/>
                <a:alpha val="40000"/>
              </a:schemeClr>
            </a:glow>
          </a:effectLst>
        </p:grpSpPr>
        <p:sp>
          <p:nvSpPr>
            <p:cNvPr id="121875" name="Freeform 4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76" name="Freeform 4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77" name="Oval 4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78" name="Oval 4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1873" name="Oval 4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1874" name="Oval 4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1.11022E-16 L 0.39167 -0.01296 " pathEditMode="relative" rAng="0" ptsTypes="AA">
                                      <p:cBhvr>
                                        <p:cTn id="6" dur="2000" fill="hold"/>
                                        <p:tgtEl>
                                          <p:spTgt spid="9"/>
                                        </p:tgtEl>
                                        <p:attrNameLst>
                                          <p:attrName>ppt_x</p:attrName>
                                          <p:attrName>ppt_y</p:attrName>
                                        </p:attrNameLst>
                                      </p:cBhvr>
                                      <p:rCtr x="19600" y="-600"/>
                                    </p:animMotion>
                                  </p:childTnLst>
                                </p:cTn>
                              </p:par>
                              <p:par>
                                <p:cTn id="7" presetID="0" presetClass="path" presetSubtype="0" accel="50000" decel="50000" fill="hold" grpId="0" nodeType="withEffect">
                                  <p:stCondLst>
                                    <p:cond delay="0"/>
                                  </p:stCondLst>
                                  <p:childTnLst>
                                    <p:animMotion origin="layout" path="M -0.00556 0.00185 L -0.00556 -0.18518 " pathEditMode="relative" ptsTypes="AA">
                                      <p:cBhvr>
                                        <p:cTn id="8" dur="2000" fill="hold"/>
                                        <p:tgtEl>
                                          <p:spTgt spid="74652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5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ooter Placeholder 4"/>
          <p:cNvSpPr>
            <a:spLocks noGrp="1"/>
          </p:cNvSpPr>
          <p:nvPr>
            <p:ph type="ftr" sz="quarter" idx="10"/>
          </p:nvPr>
        </p:nvSpPr>
        <p:spPr/>
        <p:txBody>
          <a:bodyPr/>
          <a:lstStyle/>
          <a:p>
            <a:pPr>
              <a:defRPr/>
            </a:pPr>
            <a:r>
              <a:rPr lang="en-US"/>
              <a:t>Art of Multiprocessor Programming</a:t>
            </a:r>
          </a:p>
        </p:txBody>
      </p:sp>
      <p:sp>
        <p:nvSpPr>
          <p:cNvPr id="60" name="Slide Number Placeholder 5"/>
          <p:cNvSpPr>
            <a:spLocks noGrp="1"/>
          </p:cNvSpPr>
          <p:nvPr>
            <p:ph type="sldNum" sz="quarter" idx="11"/>
          </p:nvPr>
        </p:nvSpPr>
        <p:spPr/>
        <p:txBody>
          <a:bodyPr/>
          <a:lstStyle/>
          <a:p>
            <a:pPr>
              <a:defRPr/>
            </a:pPr>
            <a:fld id="{F489A987-81BD-4716-BF68-AFD78CF5EB10}" type="slidenum">
              <a:rPr lang="en-US"/>
              <a:pPr>
                <a:defRPr/>
              </a:pPr>
              <a:t>20</a:t>
            </a:fld>
            <a:endParaRPr lang="en-US"/>
          </a:p>
        </p:txBody>
      </p:sp>
      <p:grpSp>
        <p:nvGrpSpPr>
          <p:cNvPr id="122884" name="Group 2"/>
          <p:cNvGrpSpPr>
            <a:grpSpLocks/>
          </p:cNvGrpSpPr>
          <p:nvPr/>
        </p:nvGrpSpPr>
        <p:grpSpPr bwMode="auto">
          <a:xfrm>
            <a:off x="2295525" y="3860800"/>
            <a:ext cx="1377950" cy="423863"/>
            <a:chOff x="1313" y="2496"/>
            <a:chExt cx="1252" cy="427"/>
          </a:xfrm>
        </p:grpSpPr>
        <p:sp>
          <p:nvSpPr>
            <p:cNvPr id="122937"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8"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9"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40"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2885" name="Group 7"/>
          <p:cNvGrpSpPr>
            <a:grpSpLocks/>
          </p:cNvGrpSpPr>
          <p:nvPr/>
        </p:nvGrpSpPr>
        <p:grpSpPr bwMode="auto">
          <a:xfrm>
            <a:off x="1990725" y="3556000"/>
            <a:ext cx="1377950" cy="423863"/>
            <a:chOff x="1313" y="2496"/>
            <a:chExt cx="1252" cy="427"/>
          </a:xfrm>
        </p:grpSpPr>
        <p:sp>
          <p:nvSpPr>
            <p:cNvPr id="122933"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4"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5"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6"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2886" name="Group 12"/>
          <p:cNvGrpSpPr>
            <a:grpSpLocks/>
          </p:cNvGrpSpPr>
          <p:nvPr/>
        </p:nvGrpSpPr>
        <p:grpSpPr bwMode="auto">
          <a:xfrm>
            <a:off x="1965325" y="2336800"/>
            <a:ext cx="1377950" cy="423863"/>
            <a:chOff x="1313" y="2496"/>
            <a:chExt cx="1252" cy="427"/>
          </a:xfrm>
        </p:grpSpPr>
        <p:sp>
          <p:nvSpPr>
            <p:cNvPr id="122929" name="Freeform 1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0" name="Freeform 1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1" name="Oval 1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2" name="Oval 1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2887" name="Rectangle 17"/>
          <p:cNvSpPr>
            <a:spLocks noGrp="1" noChangeArrowheads="1"/>
          </p:cNvSpPr>
          <p:nvPr>
            <p:ph type="title"/>
          </p:nvPr>
        </p:nvSpPr>
        <p:spPr/>
        <p:txBody>
          <a:bodyPr/>
          <a:lstStyle/>
          <a:p>
            <a:r>
              <a:rPr lang="en-US"/>
              <a:t>Tokens Traverse Balancers</a:t>
            </a:r>
          </a:p>
        </p:txBody>
      </p:sp>
      <p:sp>
        <p:nvSpPr>
          <p:cNvPr id="122888" name="Line 18"/>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2889" name="Line 19"/>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2890" name="AutoShape 2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22891" name="Group 21"/>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22925"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6"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7" name="Oval 2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8" name="Oval 2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8570" name="Line 26"/>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22893" name="Group 27"/>
          <p:cNvGrpSpPr>
            <a:grpSpLocks/>
          </p:cNvGrpSpPr>
          <p:nvPr/>
        </p:nvGrpSpPr>
        <p:grpSpPr bwMode="auto">
          <a:xfrm>
            <a:off x="5737225" y="3556000"/>
            <a:ext cx="1377950" cy="423863"/>
            <a:chOff x="1313" y="2496"/>
            <a:chExt cx="1252" cy="427"/>
          </a:xfrm>
          <a:effectLst>
            <a:glow rad="63500">
              <a:schemeClr val="accent3">
                <a:satMod val="175000"/>
                <a:alpha val="40000"/>
              </a:schemeClr>
            </a:glow>
          </a:effectLst>
        </p:grpSpPr>
        <p:sp>
          <p:nvSpPr>
            <p:cNvPr id="122921"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2"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3" name="Oval 3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4" name="Oval 3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2894" name="Group 32"/>
          <p:cNvGrpSpPr>
            <a:grpSpLocks/>
          </p:cNvGrpSpPr>
          <p:nvPr/>
        </p:nvGrpSpPr>
        <p:grpSpPr bwMode="auto">
          <a:xfrm>
            <a:off x="2143125" y="3708400"/>
            <a:ext cx="1377950" cy="423863"/>
            <a:chOff x="1313" y="2496"/>
            <a:chExt cx="1252" cy="427"/>
          </a:xfrm>
        </p:grpSpPr>
        <p:sp>
          <p:nvSpPr>
            <p:cNvPr id="12291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1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19" name="Oval 3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20" name="Oval 3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2895" name="Group 37"/>
          <p:cNvGrpSpPr>
            <a:grpSpLocks/>
          </p:cNvGrpSpPr>
          <p:nvPr/>
        </p:nvGrpSpPr>
        <p:grpSpPr bwMode="auto">
          <a:xfrm>
            <a:off x="5870575" y="2565400"/>
            <a:ext cx="1377950" cy="423863"/>
            <a:chOff x="1313" y="2496"/>
            <a:chExt cx="1252" cy="427"/>
          </a:xfrm>
          <a:effectLst>
            <a:glow rad="63500">
              <a:schemeClr val="accent3">
                <a:satMod val="175000"/>
                <a:alpha val="40000"/>
              </a:schemeClr>
            </a:glow>
          </a:effectLst>
        </p:grpSpPr>
        <p:sp>
          <p:nvSpPr>
            <p:cNvPr id="122913"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4"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5" name="Oval 4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6" name="Oval 4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2896" name="Group 42"/>
          <p:cNvGrpSpPr>
            <a:grpSpLocks/>
          </p:cNvGrpSpPr>
          <p:nvPr/>
        </p:nvGrpSpPr>
        <p:grpSpPr bwMode="auto">
          <a:xfrm>
            <a:off x="5870575" y="3822700"/>
            <a:ext cx="1377950" cy="423863"/>
            <a:chOff x="1313" y="2496"/>
            <a:chExt cx="1252" cy="427"/>
          </a:xfrm>
          <a:effectLst>
            <a:glow rad="63500">
              <a:schemeClr val="accent3">
                <a:satMod val="175000"/>
                <a:alpha val="40000"/>
              </a:schemeClr>
            </a:glow>
          </a:effectLst>
        </p:grpSpPr>
        <p:sp>
          <p:nvSpPr>
            <p:cNvPr id="122909" name="Freeform 4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0" name="Freeform 4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1" name="Oval 4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2" name="Oval 4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2897" name="Group 47"/>
          <p:cNvGrpSpPr>
            <a:grpSpLocks/>
          </p:cNvGrpSpPr>
          <p:nvPr/>
        </p:nvGrpSpPr>
        <p:grpSpPr bwMode="auto">
          <a:xfrm>
            <a:off x="2447925" y="4013200"/>
            <a:ext cx="1377950" cy="423863"/>
            <a:chOff x="1313" y="2496"/>
            <a:chExt cx="1252" cy="427"/>
          </a:xfrm>
        </p:grpSpPr>
        <p:sp>
          <p:nvSpPr>
            <p:cNvPr id="122905" name="Freeform 4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06" name="Freeform 4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07" name="Oval 5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08" name="Oval 5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1" name="Group 52"/>
          <p:cNvGrpSpPr>
            <a:grpSpLocks/>
          </p:cNvGrpSpPr>
          <p:nvPr/>
        </p:nvGrpSpPr>
        <p:grpSpPr bwMode="auto">
          <a:xfrm>
            <a:off x="2428875" y="4000500"/>
            <a:ext cx="1377950" cy="423863"/>
            <a:chOff x="1313" y="2496"/>
            <a:chExt cx="1252" cy="427"/>
          </a:xfrm>
          <a:effectLst>
            <a:glow rad="63500">
              <a:schemeClr val="accent3">
                <a:satMod val="175000"/>
                <a:alpha val="40000"/>
              </a:schemeClr>
            </a:glow>
          </a:effectLst>
        </p:grpSpPr>
        <p:sp>
          <p:nvSpPr>
            <p:cNvPr id="122901" name="Freeform 5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02" name="Freeform 5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03" name="Oval 5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04" name="Oval 5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2899" name="Oval 5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2900" name="Oval 5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2222E-6 -3.7037E-7 C 0.05452 -0.00694 0.10955 -0.01343 0.1375 -0.05069 C 0.16545 -0.08819 0.12292 -0.20116 0.16719 -0.22361 C 0.21146 -0.24606 0.36337 -0.19167 0.40278 -0.18518 " pathEditMode="relative" rAng="0" ptsTypes="aaaA">
                                      <p:cBhvr>
                                        <p:cTn id="6" dur="2000" fill="hold"/>
                                        <p:tgtEl>
                                          <p:spTgt spid="11"/>
                                        </p:tgtEl>
                                        <p:attrNameLst>
                                          <p:attrName>ppt_x</p:attrName>
                                          <p:attrName>ppt_y</p:attrName>
                                        </p:attrNameLst>
                                      </p:cBhvr>
                                      <p:rCtr x="20100" y="-12300"/>
                                    </p:animMotion>
                                  </p:childTnLst>
                                </p:cTn>
                              </p:par>
                              <p:par>
                                <p:cTn id="7" presetID="0" presetClass="path" presetSubtype="0" accel="50000" decel="50000" fill="hold" grpId="0" nodeType="withEffect">
                                  <p:stCondLst>
                                    <p:cond delay="0"/>
                                  </p:stCondLst>
                                  <p:childTnLst>
                                    <p:animMotion origin="layout" path="M -0.00556 0.00185 L -0.00556 0.18889 " pathEditMode="relative" ptsTypes="AA">
                                      <p:cBhvr>
                                        <p:cTn id="8" dur="2000" fill="hold"/>
                                        <p:tgtEl>
                                          <p:spTgt spid="7485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857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ooter Placeholder 4"/>
          <p:cNvSpPr>
            <a:spLocks noGrp="1"/>
          </p:cNvSpPr>
          <p:nvPr>
            <p:ph type="ftr" sz="quarter" idx="10"/>
          </p:nvPr>
        </p:nvSpPr>
        <p:spPr/>
        <p:txBody>
          <a:bodyPr/>
          <a:lstStyle/>
          <a:p>
            <a:pPr>
              <a:defRPr/>
            </a:pPr>
            <a:r>
              <a:rPr lang="en-US"/>
              <a:t>Art of Multiprocessor Programming</a:t>
            </a:r>
          </a:p>
        </p:txBody>
      </p:sp>
      <p:sp>
        <p:nvSpPr>
          <p:cNvPr id="64" name="Slide Number Placeholder 5"/>
          <p:cNvSpPr>
            <a:spLocks noGrp="1"/>
          </p:cNvSpPr>
          <p:nvPr>
            <p:ph type="sldNum" sz="quarter" idx="11"/>
          </p:nvPr>
        </p:nvSpPr>
        <p:spPr/>
        <p:txBody>
          <a:bodyPr/>
          <a:lstStyle/>
          <a:p>
            <a:pPr>
              <a:defRPr/>
            </a:pPr>
            <a:fld id="{DF0D0118-B1AF-41E3-9485-828479C3EFD9}" type="slidenum">
              <a:rPr lang="en-US"/>
              <a:pPr>
                <a:defRPr/>
              </a:pPr>
              <a:t>21</a:t>
            </a:fld>
            <a:endParaRPr lang="en-US"/>
          </a:p>
        </p:txBody>
      </p:sp>
      <p:grpSp>
        <p:nvGrpSpPr>
          <p:cNvPr id="123908" name="Group 2"/>
          <p:cNvGrpSpPr>
            <a:grpSpLocks/>
          </p:cNvGrpSpPr>
          <p:nvPr/>
        </p:nvGrpSpPr>
        <p:grpSpPr bwMode="auto">
          <a:xfrm>
            <a:off x="2295525" y="3860800"/>
            <a:ext cx="1377950" cy="423863"/>
            <a:chOff x="1313" y="2496"/>
            <a:chExt cx="1252" cy="427"/>
          </a:xfrm>
        </p:grpSpPr>
        <p:sp>
          <p:nvSpPr>
            <p:cNvPr id="123966"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7"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8"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9"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3909" name="Group 7"/>
          <p:cNvGrpSpPr>
            <a:grpSpLocks/>
          </p:cNvGrpSpPr>
          <p:nvPr/>
        </p:nvGrpSpPr>
        <p:grpSpPr bwMode="auto">
          <a:xfrm>
            <a:off x="1990725" y="3556000"/>
            <a:ext cx="1377950" cy="423863"/>
            <a:chOff x="1313" y="2496"/>
            <a:chExt cx="1252" cy="427"/>
          </a:xfrm>
        </p:grpSpPr>
        <p:sp>
          <p:nvSpPr>
            <p:cNvPr id="123962"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3"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4"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5"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3910" name="Group 12"/>
          <p:cNvGrpSpPr>
            <a:grpSpLocks/>
          </p:cNvGrpSpPr>
          <p:nvPr/>
        </p:nvGrpSpPr>
        <p:grpSpPr bwMode="auto">
          <a:xfrm>
            <a:off x="1965325" y="2336800"/>
            <a:ext cx="1377950" cy="423863"/>
            <a:chOff x="1313" y="2496"/>
            <a:chExt cx="1252" cy="427"/>
          </a:xfrm>
        </p:grpSpPr>
        <p:sp>
          <p:nvSpPr>
            <p:cNvPr id="123958" name="Freeform 1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59" name="Freeform 1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0" name="Oval 1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61" name="Oval 1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3911" name="Rectangle 17"/>
          <p:cNvSpPr>
            <a:spLocks noGrp="1" noChangeArrowheads="1"/>
          </p:cNvSpPr>
          <p:nvPr>
            <p:ph type="title"/>
          </p:nvPr>
        </p:nvSpPr>
        <p:spPr>
          <a:xfrm>
            <a:off x="685800" y="341313"/>
            <a:ext cx="7772400" cy="1143000"/>
          </a:xfrm>
        </p:spPr>
        <p:txBody>
          <a:bodyPr/>
          <a:lstStyle/>
          <a:p>
            <a:r>
              <a:rPr lang="en-US"/>
              <a:t>Tokens Traverse Balancers</a:t>
            </a:r>
          </a:p>
        </p:txBody>
      </p:sp>
      <p:sp>
        <p:nvSpPr>
          <p:cNvPr id="123912" name="Line 18"/>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3913" name="Line 19"/>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3914" name="AutoShape 2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23915" name="Group 21"/>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23954"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55"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56" name="Oval 2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57" name="Oval 2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3916" name="Line 26"/>
          <p:cNvSpPr>
            <a:spLocks noChangeShapeType="1"/>
          </p:cNvSpPr>
          <p:nvPr/>
        </p:nvSpPr>
        <p:spPr bwMode="auto">
          <a:xfrm>
            <a:off x="4419600" y="37973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23917" name="Group 27"/>
          <p:cNvGrpSpPr>
            <a:grpSpLocks/>
          </p:cNvGrpSpPr>
          <p:nvPr/>
        </p:nvGrpSpPr>
        <p:grpSpPr bwMode="auto">
          <a:xfrm>
            <a:off x="5737225" y="3556000"/>
            <a:ext cx="1377950" cy="423863"/>
            <a:chOff x="1313" y="2496"/>
            <a:chExt cx="1252" cy="427"/>
          </a:xfrm>
          <a:effectLst>
            <a:glow rad="63500">
              <a:schemeClr val="accent3">
                <a:satMod val="175000"/>
                <a:alpha val="40000"/>
              </a:schemeClr>
            </a:glow>
          </a:effectLst>
        </p:grpSpPr>
        <p:sp>
          <p:nvSpPr>
            <p:cNvPr id="123950"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51"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52" name="Oval 3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53" name="Oval 3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3918" name="Group 32"/>
          <p:cNvGrpSpPr>
            <a:grpSpLocks/>
          </p:cNvGrpSpPr>
          <p:nvPr/>
        </p:nvGrpSpPr>
        <p:grpSpPr bwMode="auto">
          <a:xfrm>
            <a:off x="2143125" y="3708400"/>
            <a:ext cx="1377950" cy="423863"/>
            <a:chOff x="1313" y="2496"/>
            <a:chExt cx="1252" cy="427"/>
          </a:xfrm>
        </p:grpSpPr>
        <p:sp>
          <p:nvSpPr>
            <p:cNvPr id="12394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4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48" name="Oval 3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49" name="Oval 3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3919" name="Group 37"/>
          <p:cNvGrpSpPr>
            <a:grpSpLocks/>
          </p:cNvGrpSpPr>
          <p:nvPr/>
        </p:nvGrpSpPr>
        <p:grpSpPr bwMode="auto">
          <a:xfrm>
            <a:off x="5870575" y="2565400"/>
            <a:ext cx="1377950" cy="423863"/>
            <a:chOff x="1313" y="2496"/>
            <a:chExt cx="1252" cy="427"/>
          </a:xfrm>
          <a:effectLst>
            <a:glow rad="63500">
              <a:schemeClr val="accent3">
                <a:satMod val="175000"/>
                <a:alpha val="40000"/>
              </a:schemeClr>
            </a:glow>
          </a:effectLst>
        </p:grpSpPr>
        <p:sp>
          <p:nvSpPr>
            <p:cNvPr id="123942"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43"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44" name="Oval 4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45" name="Oval 4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3920" name="Group 42"/>
          <p:cNvGrpSpPr>
            <a:grpSpLocks/>
          </p:cNvGrpSpPr>
          <p:nvPr/>
        </p:nvGrpSpPr>
        <p:grpSpPr bwMode="auto">
          <a:xfrm>
            <a:off x="5870575" y="3822700"/>
            <a:ext cx="1377950" cy="423863"/>
            <a:chOff x="1313" y="2496"/>
            <a:chExt cx="1252" cy="427"/>
          </a:xfrm>
          <a:effectLst>
            <a:glow rad="63500">
              <a:schemeClr val="accent3">
                <a:satMod val="175000"/>
                <a:alpha val="40000"/>
              </a:schemeClr>
            </a:glow>
          </a:effectLst>
        </p:grpSpPr>
        <p:sp>
          <p:nvSpPr>
            <p:cNvPr id="123938" name="Freeform 4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39" name="Freeform 4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40" name="Oval 4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41" name="Oval 4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3921" name="Group 47"/>
          <p:cNvGrpSpPr>
            <a:grpSpLocks/>
          </p:cNvGrpSpPr>
          <p:nvPr/>
        </p:nvGrpSpPr>
        <p:grpSpPr bwMode="auto">
          <a:xfrm>
            <a:off x="2447925" y="4013200"/>
            <a:ext cx="1377950" cy="423863"/>
            <a:chOff x="1313" y="2496"/>
            <a:chExt cx="1252" cy="427"/>
          </a:xfrm>
        </p:grpSpPr>
        <p:sp>
          <p:nvSpPr>
            <p:cNvPr id="123934" name="Freeform 4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35" name="Freeform 4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36" name="Oval 5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3937" name="Oval 5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3922" name="Group 52"/>
          <p:cNvGrpSpPr>
            <a:grpSpLocks/>
          </p:cNvGrpSpPr>
          <p:nvPr/>
        </p:nvGrpSpPr>
        <p:grpSpPr bwMode="auto">
          <a:xfrm>
            <a:off x="6048375" y="2806700"/>
            <a:ext cx="1377950" cy="423863"/>
            <a:chOff x="1313" y="2496"/>
            <a:chExt cx="1252" cy="427"/>
          </a:xfrm>
          <a:effectLst>
            <a:glow rad="63500">
              <a:schemeClr val="accent3">
                <a:satMod val="175000"/>
                <a:alpha val="40000"/>
              </a:schemeClr>
            </a:glow>
          </a:effectLst>
        </p:grpSpPr>
        <p:sp>
          <p:nvSpPr>
            <p:cNvPr id="123930" name="Freeform 5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31" name="Freeform 5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32" name="Oval 5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3933" name="Oval 5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50649" name="AutoShape 57"/>
          <p:cNvSpPr>
            <a:spLocks noChangeArrowheads="1"/>
          </p:cNvSpPr>
          <p:nvPr/>
        </p:nvSpPr>
        <p:spPr bwMode="auto">
          <a:xfrm>
            <a:off x="723900" y="5003800"/>
            <a:ext cx="3276600" cy="1143000"/>
          </a:xfrm>
          <a:prstGeom prst="wedgeRoundRectCallout">
            <a:avLst>
              <a:gd name="adj1" fmla="val 20009"/>
              <a:gd name="adj2" fmla="val -81389"/>
              <a:gd name="adj3" fmla="val 16667"/>
            </a:avLst>
          </a:prstGeom>
          <a:noFill/>
          <a:ln w="28575">
            <a:solidFill>
              <a:srgbClr val="FF0000"/>
            </a:solidFill>
            <a:miter lim="800000"/>
            <a:headEnd/>
            <a:tailEnd/>
          </a:ln>
        </p:spPr>
        <p:txBody>
          <a:bodyPr wrap="none" anchor="ctr"/>
          <a:lstStyle/>
          <a:p>
            <a:pPr algn="ctr">
              <a:spcBef>
                <a:spcPct val="0"/>
              </a:spcBef>
            </a:pPr>
            <a:r>
              <a:rPr lang="en-US" sz="2800" b="0">
                <a:solidFill>
                  <a:srgbClr val="FFFF00"/>
                </a:solidFill>
                <a:latin typeface="Arial" pitchFamily="34" charset="0"/>
                <a:cs typeface="Arial" pitchFamily="34" charset="0"/>
              </a:rPr>
              <a:t>Arbitrary input</a:t>
            </a:r>
          </a:p>
          <a:p>
            <a:pPr algn="ctr">
              <a:spcBef>
                <a:spcPct val="0"/>
              </a:spcBef>
            </a:pPr>
            <a:r>
              <a:rPr lang="en-US" sz="2800" b="0">
                <a:solidFill>
                  <a:srgbClr val="FFFF00"/>
                </a:solidFill>
                <a:latin typeface="Arial" pitchFamily="34" charset="0"/>
                <a:cs typeface="Arial" pitchFamily="34" charset="0"/>
              </a:rPr>
              <a:t>distribution</a:t>
            </a:r>
          </a:p>
        </p:txBody>
      </p:sp>
      <p:sp>
        <p:nvSpPr>
          <p:cNvPr id="750650" name="AutoShape 58"/>
          <p:cNvSpPr>
            <a:spLocks noChangeArrowheads="1"/>
          </p:cNvSpPr>
          <p:nvPr/>
        </p:nvSpPr>
        <p:spPr bwMode="auto">
          <a:xfrm>
            <a:off x="5181600" y="5156200"/>
            <a:ext cx="3276600" cy="1143000"/>
          </a:xfrm>
          <a:prstGeom prst="wedgeRoundRectCallout">
            <a:avLst>
              <a:gd name="adj1" fmla="val -9833"/>
              <a:gd name="adj2" fmla="val -114722"/>
              <a:gd name="adj3" fmla="val 16667"/>
            </a:avLst>
          </a:prstGeom>
          <a:noFill/>
          <a:ln w="28575">
            <a:solidFill>
              <a:srgbClr val="00B0F0"/>
            </a:solidFill>
            <a:miter lim="800000"/>
            <a:headEnd/>
            <a:tailEnd/>
          </a:ln>
        </p:spPr>
        <p:txBody>
          <a:bodyPr wrap="none" anchor="ctr"/>
          <a:lstStyle/>
          <a:p>
            <a:pPr algn="ctr">
              <a:spcBef>
                <a:spcPct val="0"/>
              </a:spcBef>
            </a:pPr>
            <a:r>
              <a:rPr lang="en-US" sz="2800" b="0">
                <a:solidFill>
                  <a:srgbClr val="FFFF00"/>
                </a:solidFill>
                <a:latin typeface="Arial" pitchFamily="34" charset="0"/>
                <a:cs typeface="Arial" pitchFamily="34" charset="0"/>
              </a:rPr>
              <a:t>Balanced output</a:t>
            </a:r>
          </a:p>
          <a:p>
            <a:pPr algn="ctr">
              <a:spcBef>
                <a:spcPct val="0"/>
              </a:spcBef>
            </a:pPr>
            <a:r>
              <a:rPr lang="en-US" sz="2800" b="0">
                <a:solidFill>
                  <a:srgbClr val="FFFF00"/>
                </a:solidFill>
                <a:latin typeface="Arial" pitchFamily="34" charset="0"/>
                <a:cs typeface="Arial" pitchFamily="34" charset="0"/>
              </a:rPr>
              <a:t>distribution</a:t>
            </a:r>
          </a:p>
        </p:txBody>
      </p:sp>
      <p:sp>
        <p:nvSpPr>
          <p:cNvPr id="750651" name="Freeform 59"/>
          <p:cNvSpPr>
            <a:spLocks/>
          </p:cNvSpPr>
          <p:nvPr/>
        </p:nvSpPr>
        <p:spPr bwMode="auto">
          <a:xfrm>
            <a:off x="1117600" y="2260600"/>
            <a:ext cx="2298700" cy="2120900"/>
          </a:xfrm>
          <a:custGeom>
            <a:avLst/>
            <a:gdLst>
              <a:gd name="T0" fmla="*/ 2147483647 w 1448"/>
              <a:gd name="T1" fmla="*/ 2147483647 h 1336"/>
              <a:gd name="T2" fmla="*/ 2147483647 w 1448"/>
              <a:gd name="T3" fmla="*/ 2147483647 h 1336"/>
              <a:gd name="T4" fmla="*/ 2147483647 w 1448"/>
              <a:gd name="T5" fmla="*/ 0 h 1336"/>
              <a:gd name="T6" fmla="*/ 2147483647 w 1448"/>
              <a:gd name="T7" fmla="*/ 2147483647 h 1336"/>
              <a:gd name="T8" fmla="*/ 0 w 1448"/>
              <a:gd name="T9" fmla="*/ 2147483647 h 1336"/>
              <a:gd name="T10" fmla="*/ 0 w 1448"/>
              <a:gd name="T11" fmla="*/ 2147483647 h 1336"/>
              <a:gd name="T12" fmla="*/ 2147483647 w 1448"/>
              <a:gd name="T13" fmla="*/ 2147483647 h 1336"/>
              <a:gd name="T14" fmla="*/ 0 60000 65536"/>
              <a:gd name="T15" fmla="*/ 0 60000 65536"/>
              <a:gd name="T16" fmla="*/ 0 60000 65536"/>
              <a:gd name="T17" fmla="*/ 0 60000 65536"/>
              <a:gd name="T18" fmla="*/ 0 60000 65536"/>
              <a:gd name="T19" fmla="*/ 0 60000 65536"/>
              <a:gd name="T20" fmla="*/ 0 60000 65536"/>
              <a:gd name="T21" fmla="*/ 0 w 1448"/>
              <a:gd name="T22" fmla="*/ 0 h 1336"/>
              <a:gd name="T23" fmla="*/ 1448 w 1448"/>
              <a:gd name="T24" fmla="*/ 1336 h 1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336">
                <a:moveTo>
                  <a:pt x="1448" y="1336"/>
                </a:moveTo>
                <a:lnTo>
                  <a:pt x="1448" y="16"/>
                </a:lnTo>
                <a:lnTo>
                  <a:pt x="872" y="0"/>
                </a:lnTo>
                <a:lnTo>
                  <a:pt x="872" y="672"/>
                </a:lnTo>
                <a:lnTo>
                  <a:pt x="0" y="676"/>
                </a:lnTo>
                <a:lnTo>
                  <a:pt x="0" y="1336"/>
                </a:lnTo>
                <a:lnTo>
                  <a:pt x="1448" y="1336"/>
                </a:lnTo>
                <a:close/>
              </a:path>
            </a:pathLst>
          </a:custGeom>
          <a:noFill/>
          <a:ln w="38100">
            <a:solidFill>
              <a:srgbClr val="FF0000"/>
            </a:solidFill>
            <a:round/>
            <a:headEnd/>
            <a:tailEnd/>
          </a:ln>
        </p:spPr>
        <p:txBody>
          <a:bodyPr wrap="none" anchor="ctr"/>
          <a:lstStyle/>
          <a:p>
            <a:endParaRPr lang="en-US" dirty="0">
              <a:latin typeface="Courier New" pitchFamily="49" charset="0"/>
            </a:endParaRPr>
          </a:p>
        </p:txBody>
      </p:sp>
      <p:sp>
        <p:nvSpPr>
          <p:cNvPr id="750652" name="Freeform 60"/>
          <p:cNvSpPr>
            <a:spLocks/>
          </p:cNvSpPr>
          <p:nvPr/>
        </p:nvSpPr>
        <p:spPr bwMode="auto">
          <a:xfrm>
            <a:off x="5867400" y="2260600"/>
            <a:ext cx="1752600" cy="2082800"/>
          </a:xfrm>
          <a:custGeom>
            <a:avLst/>
            <a:gdLst>
              <a:gd name="T0" fmla="*/ 0 w 1104"/>
              <a:gd name="T1" fmla="*/ 0 h 2496"/>
              <a:gd name="T2" fmla="*/ 0 w 1104"/>
              <a:gd name="T3" fmla="*/ 2147483647 h 2496"/>
              <a:gd name="T4" fmla="*/ 2147483647 w 1104"/>
              <a:gd name="T5" fmla="*/ 2147483647 h 2496"/>
              <a:gd name="T6" fmla="*/ 2147483647 w 1104"/>
              <a:gd name="T7" fmla="*/ 2147483647 h 2496"/>
              <a:gd name="T8" fmla="*/ 2147483647 w 1104"/>
              <a:gd name="T9" fmla="*/ 2147483647 h 2496"/>
              <a:gd name="T10" fmla="*/ 2147483647 w 1104"/>
              <a:gd name="T11" fmla="*/ 0 h 2496"/>
              <a:gd name="T12" fmla="*/ 0 w 1104"/>
              <a:gd name="T13" fmla="*/ 0 h 2496"/>
              <a:gd name="T14" fmla="*/ 0 60000 65536"/>
              <a:gd name="T15" fmla="*/ 0 60000 65536"/>
              <a:gd name="T16" fmla="*/ 0 60000 65536"/>
              <a:gd name="T17" fmla="*/ 0 60000 65536"/>
              <a:gd name="T18" fmla="*/ 0 60000 65536"/>
              <a:gd name="T19" fmla="*/ 0 60000 65536"/>
              <a:gd name="T20" fmla="*/ 0 60000 65536"/>
              <a:gd name="T21" fmla="*/ 0 w 1104"/>
              <a:gd name="T22" fmla="*/ 0 h 2496"/>
              <a:gd name="T23" fmla="*/ 1104 w 1104"/>
              <a:gd name="T24" fmla="*/ 2496 h 24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4" h="2496">
                <a:moveTo>
                  <a:pt x="0" y="0"/>
                </a:moveTo>
                <a:lnTo>
                  <a:pt x="0" y="2496"/>
                </a:lnTo>
                <a:lnTo>
                  <a:pt x="864" y="2496"/>
                </a:lnTo>
                <a:lnTo>
                  <a:pt x="864" y="1248"/>
                </a:lnTo>
                <a:lnTo>
                  <a:pt x="1104" y="1248"/>
                </a:lnTo>
                <a:lnTo>
                  <a:pt x="1104" y="0"/>
                </a:lnTo>
                <a:lnTo>
                  <a:pt x="0" y="0"/>
                </a:lnTo>
                <a:close/>
              </a:path>
            </a:pathLst>
          </a:custGeom>
          <a:noFill/>
          <a:ln w="38100">
            <a:solidFill>
              <a:schemeClr val="accent2"/>
            </a:solidFill>
            <a:round/>
            <a:headEnd/>
            <a:tailEnd/>
          </a:ln>
          <a:effectLst>
            <a:glow rad="63500">
              <a:schemeClr val="accent3">
                <a:satMod val="175000"/>
                <a:alpha val="40000"/>
              </a:schemeClr>
            </a:glow>
          </a:effectLst>
        </p:spPr>
        <p:txBody>
          <a:bodyPr wrap="none" anchor="ctr"/>
          <a:lstStyle/>
          <a:p>
            <a:endParaRPr lang="en-US" dirty="0">
              <a:latin typeface="Courier New" pitchFamily="49" charset="0"/>
            </a:endParaRPr>
          </a:p>
        </p:txBody>
      </p:sp>
      <p:sp>
        <p:nvSpPr>
          <p:cNvPr id="123927" name="Oval 61"/>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3928" name="Oval 62"/>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65" name="AutoShape 58"/>
          <p:cNvSpPr>
            <a:spLocks noChangeArrowheads="1"/>
          </p:cNvSpPr>
          <p:nvPr/>
        </p:nvSpPr>
        <p:spPr bwMode="auto">
          <a:xfrm>
            <a:off x="1077913" y="341313"/>
            <a:ext cx="7292975" cy="1143000"/>
          </a:xfrm>
          <a:prstGeom prst="wedgeRoundRectCallout">
            <a:avLst>
              <a:gd name="adj1" fmla="val 8898"/>
              <a:gd name="adj2" fmla="val 109009"/>
              <a:gd name="adj3" fmla="val 16667"/>
            </a:avLst>
          </a:prstGeom>
          <a:solidFill>
            <a:schemeClr val="tx2"/>
          </a:solidFill>
          <a:ln w="38100">
            <a:solidFill>
              <a:srgbClr val="00B0F0"/>
            </a:solidFill>
            <a:miter lim="800000"/>
            <a:headEnd/>
            <a:tailEnd/>
          </a:ln>
        </p:spPr>
        <p:txBody>
          <a:bodyPr wrap="none" anchor="ctr"/>
          <a:lstStyle/>
          <a:p>
            <a:pPr algn="ctr">
              <a:spcBef>
                <a:spcPct val="0"/>
              </a:spcBef>
            </a:pPr>
            <a:r>
              <a:rPr lang="en-US" sz="2800" b="0">
                <a:solidFill>
                  <a:srgbClr val="FFFF00"/>
                </a:solidFill>
                <a:latin typeface="Arial" pitchFamily="34" charset="0"/>
                <a:cs typeface="Arial" pitchFamily="34" charset="0"/>
              </a:rPr>
              <a:t>Quiescent State: all tokens have exited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0651"/>
                                        </p:tgtEl>
                                        <p:attrNameLst>
                                          <p:attrName>style.visibility</p:attrName>
                                        </p:attrNameLst>
                                      </p:cBhvr>
                                      <p:to>
                                        <p:strVal val="visible"/>
                                      </p:to>
                                    </p:set>
                                    <p:animEffect transition="in" filter="blinds(horizontal)">
                                      <p:cBhvr>
                                        <p:cTn id="7" dur="500"/>
                                        <p:tgtEl>
                                          <p:spTgt spid="75065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50649"/>
                                        </p:tgtEl>
                                        <p:attrNameLst>
                                          <p:attrName>style.visibility</p:attrName>
                                        </p:attrNameLst>
                                      </p:cBhvr>
                                      <p:to>
                                        <p:strVal val="visible"/>
                                      </p:to>
                                    </p:set>
                                    <p:animEffect transition="in" filter="blinds(horizontal)">
                                      <p:cBhvr>
                                        <p:cTn id="10" dur="500"/>
                                        <p:tgtEl>
                                          <p:spTgt spid="75064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50650"/>
                                        </p:tgtEl>
                                        <p:attrNameLst>
                                          <p:attrName>style.visibility</p:attrName>
                                        </p:attrNameLst>
                                      </p:cBhvr>
                                      <p:to>
                                        <p:strVal val="visible"/>
                                      </p:to>
                                    </p:set>
                                    <p:animEffect transition="in" filter="blinds(horizontal)">
                                      <p:cBhvr>
                                        <p:cTn id="13" dur="500"/>
                                        <p:tgtEl>
                                          <p:spTgt spid="75065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50652"/>
                                        </p:tgtEl>
                                        <p:attrNameLst>
                                          <p:attrName>style.visibility</p:attrName>
                                        </p:attrNameLst>
                                      </p:cBhvr>
                                      <p:to>
                                        <p:strVal val="visible"/>
                                      </p:to>
                                    </p:set>
                                    <p:animEffect transition="in" filter="blinds(horizontal)">
                                      <p:cBhvr>
                                        <p:cTn id="16" dur="500"/>
                                        <p:tgtEl>
                                          <p:spTgt spid="75065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blinds(horizontal)">
                                      <p:cBhvr>
                                        <p:cTn id="2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649" grpId="0" animBg="1"/>
      <p:bldP spid="750650" grpId="0" animBg="1"/>
      <p:bldP spid="750651" grpId="0" animBg="1"/>
      <p:bldP spid="750652" grpId="0" animBg="1"/>
      <p:bldP spid="6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Footer Placeholder 4"/>
          <p:cNvSpPr>
            <a:spLocks noGrp="1"/>
          </p:cNvSpPr>
          <p:nvPr>
            <p:ph type="ftr" sz="quarter" idx="10"/>
          </p:nvPr>
        </p:nvSpPr>
        <p:spPr/>
        <p:txBody>
          <a:bodyPr/>
          <a:lstStyle/>
          <a:p>
            <a:pPr>
              <a:defRPr/>
            </a:pPr>
            <a:r>
              <a:rPr lang="en-US"/>
              <a:t>Art of Multiprocessor Programming</a:t>
            </a:r>
          </a:p>
        </p:txBody>
      </p:sp>
      <p:sp>
        <p:nvSpPr>
          <p:cNvPr id="94" name="Slide Number Placeholder 5"/>
          <p:cNvSpPr>
            <a:spLocks noGrp="1"/>
          </p:cNvSpPr>
          <p:nvPr>
            <p:ph type="sldNum" sz="quarter" idx="11"/>
          </p:nvPr>
        </p:nvSpPr>
        <p:spPr/>
        <p:txBody>
          <a:bodyPr/>
          <a:lstStyle/>
          <a:p>
            <a:pPr>
              <a:defRPr/>
            </a:pPr>
            <a:fld id="{57AE3CA2-B042-490D-9D4D-52229D5B1B20}" type="slidenum">
              <a:rPr lang="en-US"/>
              <a:pPr>
                <a:defRPr/>
              </a:pPr>
              <a:t>22</a:t>
            </a:fld>
            <a:endParaRPr lang="en-US"/>
          </a:p>
        </p:txBody>
      </p:sp>
      <p:grpSp>
        <p:nvGrpSpPr>
          <p:cNvPr id="124932" name="Group 2"/>
          <p:cNvGrpSpPr>
            <a:grpSpLocks/>
          </p:cNvGrpSpPr>
          <p:nvPr/>
        </p:nvGrpSpPr>
        <p:grpSpPr bwMode="auto">
          <a:xfrm>
            <a:off x="954088" y="2133600"/>
            <a:ext cx="1682750" cy="3460750"/>
            <a:chOff x="553" y="1296"/>
            <a:chExt cx="1060" cy="2180"/>
          </a:xfrm>
          <a:effectLst>
            <a:glow rad="63500">
              <a:schemeClr val="accent3">
                <a:satMod val="175000"/>
                <a:alpha val="40000"/>
              </a:schemeClr>
            </a:glow>
          </a:effectLst>
        </p:grpSpPr>
        <p:grpSp>
          <p:nvGrpSpPr>
            <p:cNvPr id="124991" name="Group 3"/>
            <p:cNvGrpSpPr>
              <a:grpSpLocks/>
            </p:cNvGrpSpPr>
            <p:nvPr/>
          </p:nvGrpSpPr>
          <p:grpSpPr bwMode="auto">
            <a:xfrm>
              <a:off x="553" y="3017"/>
              <a:ext cx="1060" cy="459"/>
              <a:chOff x="1233" y="2558"/>
              <a:chExt cx="1060" cy="459"/>
            </a:xfrm>
          </p:grpSpPr>
          <p:grpSp>
            <p:nvGrpSpPr>
              <p:cNvPr id="125008" name="Group 4"/>
              <p:cNvGrpSpPr>
                <a:grpSpLocks/>
              </p:cNvGrpSpPr>
              <p:nvPr/>
            </p:nvGrpSpPr>
            <p:grpSpPr bwMode="auto">
              <a:xfrm>
                <a:off x="1233" y="2558"/>
                <a:ext cx="868" cy="267"/>
                <a:chOff x="1313" y="2496"/>
                <a:chExt cx="1252" cy="427"/>
              </a:xfrm>
            </p:grpSpPr>
            <p:sp>
              <p:nvSpPr>
                <p:cNvPr id="125019" name="Freeform 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20" name="Freeform 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21" name="Oval 7"/>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22" name="Oval 8"/>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5009" name="Group 9"/>
              <p:cNvGrpSpPr>
                <a:grpSpLocks/>
              </p:cNvGrpSpPr>
              <p:nvPr/>
            </p:nvGrpSpPr>
            <p:grpSpPr bwMode="auto">
              <a:xfrm>
                <a:off x="1329" y="2654"/>
                <a:ext cx="868" cy="267"/>
                <a:chOff x="1313" y="2496"/>
                <a:chExt cx="1252" cy="427"/>
              </a:xfrm>
            </p:grpSpPr>
            <p:sp>
              <p:nvSpPr>
                <p:cNvPr id="125015" name="Freeform 1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16" name="Freeform 1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17" name="Oval 12"/>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18" name="Oval 13"/>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5010" name="Group 14"/>
              <p:cNvGrpSpPr>
                <a:grpSpLocks/>
              </p:cNvGrpSpPr>
              <p:nvPr/>
            </p:nvGrpSpPr>
            <p:grpSpPr bwMode="auto">
              <a:xfrm>
                <a:off x="1425" y="2750"/>
                <a:ext cx="868" cy="267"/>
                <a:chOff x="1313" y="2496"/>
                <a:chExt cx="1252" cy="427"/>
              </a:xfrm>
            </p:grpSpPr>
            <p:sp>
              <p:nvSpPr>
                <p:cNvPr id="125011" name="Freeform 1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12" name="Freeform 1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13" name="Oval 17"/>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14" name="Oval 18"/>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grpSp>
          <p:nvGrpSpPr>
            <p:cNvPr id="124992" name="Group 19"/>
            <p:cNvGrpSpPr>
              <a:grpSpLocks/>
            </p:cNvGrpSpPr>
            <p:nvPr/>
          </p:nvGrpSpPr>
          <p:grpSpPr bwMode="auto">
            <a:xfrm>
              <a:off x="601" y="1816"/>
              <a:ext cx="964" cy="363"/>
              <a:chOff x="3710" y="1883"/>
              <a:chExt cx="964" cy="363"/>
            </a:xfrm>
          </p:grpSpPr>
          <p:grpSp>
            <p:nvGrpSpPr>
              <p:cNvPr id="124998" name="Group 20"/>
              <p:cNvGrpSpPr>
                <a:grpSpLocks/>
              </p:cNvGrpSpPr>
              <p:nvPr/>
            </p:nvGrpSpPr>
            <p:grpSpPr bwMode="auto">
              <a:xfrm>
                <a:off x="3710" y="1883"/>
                <a:ext cx="868" cy="267"/>
                <a:chOff x="1313" y="2496"/>
                <a:chExt cx="1252" cy="427"/>
              </a:xfrm>
            </p:grpSpPr>
            <p:sp>
              <p:nvSpPr>
                <p:cNvPr id="125004"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05"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06" name="Oval 2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07" name="Oval 2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4999" name="Group 25"/>
              <p:cNvGrpSpPr>
                <a:grpSpLocks/>
              </p:cNvGrpSpPr>
              <p:nvPr/>
            </p:nvGrpSpPr>
            <p:grpSpPr bwMode="auto">
              <a:xfrm>
                <a:off x="3806" y="1979"/>
                <a:ext cx="868" cy="267"/>
                <a:chOff x="1313" y="2496"/>
                <a:chExt cx="1252" cy="427"/>
              </a:xfrm>
            </p:grpSpPr>
            <p:sp>
              <p:nvSpPr>
                <p:cNvPr id="125000" name="Freeform 2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01" name="Freeform 2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02" name="Oval 2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5003" name="Oval 2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grpSp>
          <p:nvGrpSpPr>
            <p:cNvPr id="124993" name="Group 30"/>
            <p:cNvGrpSpPr>
              <a:grpSpLocks/>
            </p:cNvGrpSpPr>
            <p:nvPr/>
          </p:nvGrpSpPr>
          <p:grpSpPr bwMode="auto">
            <a:xfrm>
              <a:off x="649" y="1296"/>
              <a:ext cx="868" cy="267"/>
              <a:chOff x="1313" y="2496"/>
              <a:chExt cx="1252" cy="427"/>
            </a:xfrm>
          </p:grpSpPr>
          <p:sp>
            <p:nvSpPr>
              <p:cNvPr id="124994" name="Freeform 3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4995" name="Freeform 3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4996" name="Oval 3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4997" name="Oval 3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sp>
        <p:nvSpPr>
          <p:cNvPr id="752675" name="AutoShape 35"/>
          <p:cNvSpPr>
            <a:spLocks noChangeArrowheads="1"/>
          </p:cNvSpPr>
          <p:nvPr/>
        </p:nvSpPr>
        <p:spPr bwMode="auto">
          <a:xfrm>
            <a:off x="3649634" y="5897047"/>
            <a:ext cx="3135370" cy="578882"/>
          </a:xfrm>
          <a:prstGeom prst="wedgeRoundRectCallout">
            <a:avLst>
              <a:gd name="adj1" fmla="val 51764"/>
              <a:gd name="adj2" fmla="val -89324"/>
              <a:gd name="adj3" fmla="val 16667"/>
            </a:avLst>
          </a:prstGeom>
          <a:solidFill>
            <a:schemeClr val="tx2"/>
          </a:solidFill>
          <a:ln w="28575">
            <a:solidFill>
              <a:srgbClr val="3399FF"/>
            </a:solidFill>
            <a:miter lim="800000"/>
            <a:headEnd/>
            <a:tailEnd/>
          </a:ln>
        </p:spPr>
        <p:txBody>
          <a:bodyPr wrap="none" anchor="ctr">
            <a:spAutoFit/>
          </a:bodyPr>
          <a:lstStyle/>
          <a:p>
            <a:pPr algn="ctr">
              <a:spcBef>
                <a:spcPct val="0"/>
              </a:spcBef>
            </a:pPr>
            <a:r>
              <a:rPr lang="en-US" sz="2800" b="0" dirty="0">
                <a:solidFill>
                  <a:srgbClr val="FFFF00"/>
                </a:solidFill>
                <a:latin typeface="Arial" pitchFamily="34" charset="0"/>
                <a:cs typeface="Arial" pitchFamily="34" charset="0"/>
              </a:rPr>
              <a:t>1-smooth property</a:t>
            </a:r>
          </a:p>
        </p:txBody>
      </p:sp>
      <p:sp>
        <p:nvSpPr>
          <p:cNvPr id="124934" name="Line 36"/>
          <p:cNvSpPr>
            <a:spLocks noChangeShapeType="1"/>
          </p:cNvSpPr>
          <p:nvPr/>
        </p:nvSpPr>
        <p:spPr bwMode="auto">
          <a:xfrm>
            <a:off x="2349500" y="3228975"/>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4935" name="Line 37"/>
          <p:cNvSpPr>
            <a:spLocks noChangeShapeType="1"/>
          </p:cNvSpPr>
          <p:nvPr/>
        </p:nvSpPr>
        <p:spPr bwMode="auto">
          <a:xfrm>
            <a:off x="2349500" y="4341813"/>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4936" name="Oval 38"/>
          <p:cNvSpPr>
            <a:spLocks noChangeArrowheads="1"/>
          </p:cNvSpPr>
          <p:nvPr/>
        </p:nvSpPr>
        <p:spPr bwMode="auto">
          <a:xfrm>
            <a:off x="4827588" y="3117850"/>
            <a:ext cx="658812" cy="261938"/>
          </a:xfrm>
          <a:prstGeom prst="ellipse">
            <a:avLst/>
          </a:prstGeom>
          <a:solidFill>
            <a:schemeClr val="tx1"/>
          </a:solidFill>
          <a:ln w="9525">
            <a:noFill/>
            <a:round/>
            <a:headEnd/>
            <a:tailEnd/>
          </a:ln>
        </p:spPr>
        <p:txBody>
          <a:bodyPr wrap="none" anchor="ctr"/>
          <a:lstStyle/>
          <a:p>
            <a:endParaRPr lang="en-US" dirty="0">
              <a:latin typeface="Courier New" pitchFamily="49" charset="0"/>
            </a:endParaRPr>
          </a:p>
        </p:txBody>
      </p:sp>
      <p:sp>
        <p:nvSpPr>
          <p:cNvPr id="124937" name="Oval 39"/>
          <p:cNvSpPr>
            <a:spLocks noChangeArrowheads="1"/>
          </p:cNvSpPr>
          <p:nvPr/>
        </p:nvSpPr>
        <p:spPr bwMode="auto">
          <a:xfrm>
            <a:off x="4837113" y="4222749"/>
            <a:ext cx="658812" cy="261938"/>
          </a:xfrm>
          <a:prstGeom prst="ellipse">
            <a:avLst/>
          </a:prstGeom>
          <a:solidFill>
            <a:schemeClr val="tx1"/>
          </a:solidFill>
          <a:ln w="9525">
            <a:noFill/>
            <a:round/>
            <a:headEnd/>
            <a:tailEnd/>
          </a:ln>
        </p:spPr>
        <p:txBody>
          <a:bodyPr wrap="none" anchor="ctr"/>
          <a:lstStyle/>
          <a:p>
            <a:endParaRPr lang="en-US" dirty="0">
              <a:latin typeface="Courier New" pitchFamily="49" charset="0"/>
            </a:endParaRPr>
          </a:p>
        </p:txBody>
      </p:sp>
      <p:sp>
        <p:nvSpPr>
          <p:cNvPr id="124938" name="Rectangle 40"/>
          <p:cNvSpPr>
            <a:spLocks noGrp="1" noChangeArrowheads="1"/>
          </p:cNvSpPr>
          <p:nvPr>
            <p:ph type="title"/>
          </p:nvPr>
        </p:nvSpPr>
        <p:spPr/>
        <p:txBody>
          <a:bodyPr/>
          <a:lstStyle/>
          <a:p>
            <a:r>
              <a:rPr lang="en-US"/>
              <a:t>Smoothing Network</a:t>
            </a:r>
          </a:p>
        </p:txBody>
      </p:sp>
      <p:sp>
        <p:nvSpPr>
          <p:cNvPr id="124939" name="Line 41"/>
          <p:cNvSpPr>
            <a:spLocks noChangeShapeType="1"/>
          </p:cNvSpPr>
          <p:nvPr/>
        </p:nvSpPr>
        <p:spPr bwMode="auto">
          <a:xfrm>
            <a:off x="2349500" y="2328863"/>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4940" name="Line 42"/>
          <p:cNvSpPr>
            <a:spLocks noChangeShapeType="1"/>
          </p:cNvSpPr>
          <p:nvPr/>
        </p:nvSpPr>
        <p:spPr bwMode="auto">
          <a:xfrm>
            <a:off x="2349500" y="5184775"/>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4941" name="AutoShape 43"/>
          <p:cNvSpPr>
            <a:spLocks noChangeArrowheads="1"/>
          </p:cNvSpPr>
          <p:nvPr/>
        </p:nvSpPr>
        <p:spPr bwMode="auto">
          <a:xfrm>
            <a:off x="2835275" y="39497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4942" name="AutoShape 44"/>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4943" name="AutoShape 45"/>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4944" name="AutoShape 46"/>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4945" name="AutoShape 47"/>
          <p:cNvSpPr>
            <a:spLocks noChangeArrowheads="1"/>
          </p:cNvSpPr>
          <p:nvPr/>
        </p:nvSpPr>
        <p:spPr bwMode="auto">
          <a:xfrm>
            <a:off x="6034088" y="39497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4946" name="AutoShape 48"/>
          <p:cNvSpPr>
            <a:spLocks noChangeArrowheads="1"/>
          </p:cNvSpPr>
          <p:nvPr/>
        </p:nvSpPr>
        <p:spPr bwMode="auto">
          <a:xfrm>
            <a:off x="603408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1" name="Group 49"/>
          <p:cNvGrpSpPr>
            <a:grpSpLocks/>
          </p:cNvGrpSpPr>
          <p:nvPr/>
        </p:nvGrpSpPr>
        <p:grpSpPr bwMode="auto">
          <a:xfrm>
            <a:off x="954088" y="4865688"/>
            <a:ext cx="1377950" cy="423862"/>
            <a:chOff x="1313" y="2496"/>
            <a:chExt cx="1252" cy="427"/>
          </a:xfrm>
          <a:effectLst>
            <a:glow rad="63500">
              <a:schemeClr val="accent3">
                <a:satMod val="175000"/>
                <a:alpha val="40000"/>
              </a:schemeClr>
            </a:glow>
          </a:effectLst>
        </p:grpSpPr>
        <p:sp>
          <p:nvSpPr>
            <p:cNvPr id="124987" name="Freeform 5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8" name="Freeform 5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9" name="Oval 5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90" name="Oval 5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 name="Group 54"/>
          <p:cNvGrpSpPr>
            <a:grpSpLocks/>
          </p:cNvGrpSpPr>
          <p:nvPr/>
        </p:nvGrpSpPr>
        <p:grpSpPr bwMode="auto">
          <a:xfrm>
            <a:off x="1106488" y="5018088"/>
            <a:ext cx="1377950" cy="423862"/>
            <a:chOff x="1313" y="2496"/>
            <a:chExt cx="1252" cy="427"/>
          </a:xfrm>
          <a:effectLst>
            <a:glow rad="63500">
              <a:schemeClr val="accent3">
                <a:satMod val="175000"/>
                <a:alpha val="40000"/>
              </a:schemeClr>
            </a:glow>
          </a:effectLst>
        </p:grpSpPr>
        <p:sp>
          <p:nvSpPr>
            <p:cNvPr id="124983" name="Freeform 5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4" name="Freeform 5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5" name="Oval 5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6" name="Oval 5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 name="Group 59"/>
          <p:cNvGrpSpPr>
            <a:grpSpLocks/>
          </p:cNvGrpSpPr>
          <p:nvPr/>
        </p:nvGrpSpPr>
        <p:grpSpPr bwMode="auto">
          <a:xfrm>
            <a:off x="1258888" y="5170488"/>
            <a:ext cx="1377950" cy="423862"/>
            <a:chOff x="1313" y="2496"/>
            <a:chExt cx="1252" cy="427"/>
          </a:xfrm>
          <a:effectLst>
            <a:glow rad="63500">
              <a:schemeClr val="accent3">
                <a:satMod val="175000"/>
                <a:alpha val="40000"/>
              </a:schemeClr>
            </a:glow>
          </a:effectLst>
        </p:grpSpPr>
        <p:sp>
          <p:nvSpPr>
            <p:cNvPr id="124979" name="Freeform 6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0" name="Freeform 6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1" name="Oval 6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82" name="Oval 6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4" name="Group 64"/>
          <p:cNvGrpSpPr>
            <a:grpSpLocks/>
          </p:cNvGrpSpPr>
          <p:nvPr/>
        </p:nvGrpSpPr>
        <p:grpSpPr bwMode="auto">
          <a:xfrm>
            <a:off x="1030288" y="2959100"/>
            <a:ext cx="1377950" cy="423863"/>
            <a:chOff x="1313" y="2496"/>
            <a:chExt cx="1252" cy="427"/>
          </a:xfrm>
          <a:effectLst>
            <a:glow rad="63500">
              <a:schemeClr val="accent3">
                <a:satMod val="175000"/>
                <a:alpha val="40000"/>
              </a:schemeClr>
            </a:glow>
          </a:effectLst>
        </p:grpSpPr>
        <p:sp>
          <p:nvSpPr>
            <p:cNvPr id="124975" name="Freeform 6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6" name="Freeform 6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7" name="Oval 6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8" name="Oval 6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5" name="Group 69"/>
          <p:cNvGrpSpPr>
            <a:grpSpLocks/>
          </p:cNvGrpSpPr>
          <p:nvPr/>
        </p:nvGrpSpPr>
        <p:grpSpPr bwMode="auto">
          <a:xfrm>
            <a:off x="1106488" y="2133600"/>
            <a:ext cx="1377950" cy="423863"/>
            <a:chOff x="1313" y="2496"/>
            <a:chExt cx="1252" cy="427"/>
          </a:xfrm>
          <a:effectLst>
            <a:glow rad="63500">
              <a:schemeClr val="accent3">
                <a:satMod val="175000"/>
                <a:alpha val="40000"/>
              </a:schemeClr>
            </a:glow>
          </a:effectLst>
        </p:grpSpPr>
        <p:sp>
          <p:nvSpPr>
            <p:cNvPr id="124971" name="Freeform 7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2" name="Freeform 7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3" name="Oval 7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4" name="Oval 7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52715" name="Freeform 75"/>
          <p:cNvSpPr>
            <a:spLocks/>
          </p:cNvSpPr>
          <p:nvPr/>
        </p:nvSpPr>
        <p:spPr bwMode="auto">
          <a:xfrm>
            <a:off x="7162800" y="1828800"/>
            <a:ext cx="1752600" cy="3962400"/>
          </a:xfrm>
          <a:custGeom>
            <a:avLst/>
            <a:gdLst>
              <a:gd name="T0" fmla="*/ 0 w 1104"/>
              <a:gd name="T1" fmla="*/ 0 h 2496"/>
              <a:gd name="T2" fmla="*/ 0 w 1104"/>
              <a:gd name="T3" fmla="*/ 2147483647 h 2496"/>
              <a:gd name="T4" fmla="*/ 2147483647 w 1104"/>
              <a:gd name="T5" fmla="*/ 2147483647 h 2496"/>
              <a:gd name="T6" fmla="*/ 2147483647 w 1104"/>
              <a:gd name="T7" fmla="*/ 2147483647 h 2496"/>
              <a:gd name="T8" fmla="*/ 2147483647 w 1104"/>
              <a:gd name="T9" fmla="*/ 2147483647 h 2496"/>
              <a:gd name="T10" fmla="*/ 2147483647 w 1104"/>
              <a:gd name="T11" fmla="*/ 2147483647 h 2496"/>
              <a:gd name="T12" fmla="*/ 2147483647 w 1104"/>
              <a:gd name="T13" fmla="*/ 2147483647 h 2496"/>
              <a:gd name="T14" fmla="*/ 2147483647 w 1104"/>
              <a:gd name="T15" fmla="*/ 2147483647 h 2496"/>
              <a:gd name="T16" fmla="*/ 2147483647 w 1104"/>
              <a:gd name="T17" fmla="*/ 2147483647 h 2496"/>
              <a:gd name="T18" fmla="*/ 2147483647 w 1104"/>
              <a:gd name="T19" fmla="*/ 0 h 2496"/>
              <a:gd name="T20" fmla="*/ 0 w 1104"/>
              <a:gd name="T21" fmla="*/ 0 h 24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04"/>
              <a:gd name="T34" fmla="*/ 0 h 2496"/>
              <a:gd name="T35" fmla="*/ 1104 w 1104"/>
              <a:gd name="T36" fmla="*/ 2496 h 24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04" h="2496">
                <a:moveTo>
                  <a:pt x="0" y="0"/>
                </a:moveTo>
                <a:lnTo>
                  <a:pt x="0" y="2496"/>
                </a:lnTo>
                <a:lnTo>
                  <a:pt x="864" y="2496"/>
                </a:lnTo>
                <a:lnTo>
                  <a:pt x="864" y="1872"/>
                </a:lnTo>
                <a:lnTo>
                  <a:pt x="1096" y="1872"/>
                </a:lnTo>
                <a:lnTo>
                  <a:pt x="1096" y="1248"/>
                </a:lnTo>
                <a:lnTo>
                  <a:pt x="864" y="1248"/>
                </a:lnTo>
                <a:lnTo>
                  <a:pt x="864" y="528"/>
                </a:lnTo>
                <a:lnTo>
                  <a:pt x="1104" y="528"/>
                </a:lnTo>
                <a:lnTo>
                  <a:pt x="1104" y="0"/>
                </a:lnTo>
                <a:lnTo>
                  <a:pt x="0" y="0"/>
                </a:lnTo>
                <a:close/>
              </a:path>
            </a:pathLst>
          </a:custGeom>
          <a:noFill/>
          <a:ln w="38100">
            <a:solidFill>
              <a:srgbClr val="FF0000"/>
            </a:solidFill>
            <a:round/>
            <a:headEnd/>
            <a:tailEnd/>
          </a:ln>
        </p:spPr>
        <p:txBody>
          <a:bodyPr wrap="none" anchor="ctr"/>
          <a:lstStyle/>
          <a:p>
            <a:endParaRPr lang="en-US" dirty="0">
              <a:latin typeface="Courier New" pitchFamily="49" charset="0"/>
            </a:endParaRPr>
          </a:p>
        </p:txBody>
      </p:sp>
      <p:grpSp>
        <p:nvGrpSpPr>
          <p:cNvPr id="16" name="Group 76"/>
          <p:cNvGrpSpPr>
            <a:grpSpLocks/>
          </p:cNvGrpSpPr>
          <p:nvPr/>
        </p:nvGrpSpPr>
        <p:grpSpPr bwMode="auto">
          <a:xfrm>
            <a:off x="1182688" y="3111500"/>
            <a:ext cx="1377950" cy="423863"/>
            <a:chOff x="1313" y="2496"/>
            <a:chExt cx="1252" cy="427"/>
          </a:xfrm>
          <a:effectLst>
            <a:glow rad="63500">
              <a:schemeClr val="accent3">
                <a:satMod val="175000"/>
                <a:alpha val="40000"/>
              </a:schemeClr>
            </a:glow>
          </a:effectLst>
        </p:grpSpPr>
        <p:sp>
          <p:nvSpPr>
            <p:cNvPr id="124967" name="Freeform 7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68" name="Freeform 7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69" name="Oval 7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4970" name="Oval 8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4955" name="Oval 8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56" name="Oval 8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57" name="Oval 8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58" name="Oval 8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59" name="Oval 8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0" name="Oval 8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1" name="Oval 8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2" name="Oval 8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3" name="Oval 8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4" name="Oval 9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5" name="Oval 9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4966" name="Oval 9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05556E-6 -5.55556E-6 L 0.66111 -0.00371 " pathEditMode="relative" ptsTypes="AA">
                                      <p:cBhvr>
                                        <p:cTn id="6" dur="2000" fill="hold"/>
                                        <p:tgtEl>
                                          <p:spTgt spid="15"/>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2.5E-6 2.96296E-6 L 0.66111 2.96296E-6 " pathEditMode="relative" ptsTypes="AA">
                                      <p:cBhvr>
                                        <p:cTn id="8" dur="2000" fill="hold"/>
                                        <p:tgtEl>
                                          <p:spTgt spid="14"/>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2.77778E-6 0.0 C -0.04497 0.0 -0.08959 0.00023 0.00798 -0.00139 C 0.10573 -0.00301 0.46701 0.01157 0.58698 -0.01019 C 0.70712 -0.03171 0.71736 -0.08148 0.72795 -0.13079 " pathEditMode="relative" rAng="0" ptsTypes="aaaA">
                                      <p:cBhvr>
                                        <p:cTn id="10" dur="2000" fill="hold"/>
                                        <p:tgtEl>
                                          <p:spTgt spid="16"/>
                                        </p:tgtEl>
                                        <p:attrNameLst>
                                          <p:attrName>ppt_x</p:attrName>
                                          <p:attrName>ppt_y</p:attrName>
                                        </p:attrNameLst>
                                      </p:cBhvr>
                                      <p:rCtr x="31900" y="-6000"/>
                                    </p:animMotion>
                                  </p:childTnLst>
                                </p:cTn>
                              </p:par>
                              <p:par>
                                <p:cTn id="11" presetID="0" presetClass="path" presetSubtype="0" accel="50000" decel="50000" fill="hold" nodeType="withEffect">
                                  <p:stCondLst>
                                    <p:cond delay="0"/>
                                  </p:stCondLst>
                                  <p:childTnLst>
                                    <p:animMotion origin="layout" path="M 0.03194 0.0037 L 0.68194 0.00926 " pathEditMode="relative" rAng="0" ptsTypes="AA">
                                      <p:cBhvr>
                                        <p:cTn id="12" dur="2000" fill="hold"/>
                                        <p:tgtEl>
                                          <p:spTgt spid="11"/>
                                        </p:tgtEl>
                                        <p:attrNameLst>
                                          <p:attrName>ppt_x</p:attrName>
                                          <p:attrName>ppt_y</p:attrName>
                                        </p:attrNameLst>
                                      </p:cBhvr>
                                      <p:rCtr x="32500" y="300"/>
                                    </p:animMotion>
                                  </p:childTnLst>
                                </p:cTn>
                              </p:par>
                              <p:par>
                                <p:cTn id="13" presetID="0" presetClass="path" presetSubtype="0" accel="50000" decel="50000" fill="hold" nodeType="withEffect">
                                  <p:stCondLst>
                                    <p:cond delay="0"/>
                                  </p:stCondLst>
                                  <p:childTnLst>
                                    <p:animMotion origin="layout" path="M 0.00834 -0.00185 C 0.05886 0.00903 0.10938 0.02014 0.1375 -0.00185 C 0.16563 -0.02384 0.09167 -0.11227 0.17778 -0.13333 C 0.26389 -0.1544 0.45903 -0.1412 0.65417 -0.12778 " pathEditMode="relative" rAng="0" ptsTypes="aaaA">
                                      <p:cBhvr>
                                        <p:cTn id="14" dur="2000" fill="hold"/>
                                        <p:tgtEl>
                                          <p:spTgt spid="12"/>
                                        </p:tgtEl>
                                        <p:attrNameLst>
                                          <p:attrName>ppt_x</p:attrName>
                                          <p:attrName>ppt_y</p:attrName>
                                        </p:attrNameLst>
                                      </p:cBhvr>
                                      <p:rCtr x="32300" y="-6500"/>
                                    </p:animMotion>
                                  </p:childTnLst>
                                </p:cTn>
                              </p:par>
                              <p:par>
                                <p:cTn id="15" presetID="0" presetClass="path" presetSubtype="0" accel="50000" decel="50000" fill="hold" nodeType="withEffect">
                                  <p:stCondLst>
                                    <p:cond delay="0"/>
                                  </p:stCondLst>
                                  <p:childTnLst>
                                    <p:animMotion origin="layout" path="M -8.33333E-7 0.00556 C 0.04045 0.01713 0.08108 0.02871 0.10017 0.00556 C 0.1191 -0.01759 0.09445 -0.11157 0.11406 -0.1331 C 0.13368 -0.1544 0.11979 -0.12315 0.2184 -0.12268 C 0.31701 -0.12199 0.51111 -0.12616 0.70556 -0.13009 " pathEditMode="relative" rAng="0" ptsTypes="aaaaA">
                                      <p:cBhvr>
                                        <p:cTn id="16" dur="2000" fill="hold"/>
                                        <p:tgtEl>
                                          <p:spTgt spid="13"/>
                                        </p:tgtEl>
                                        <p:attrNameLst>
                                          <p:attrName>ppt_x</p:attrName>
                                          <p:attrName>ppt_y</p:attrName>
                                        </p:attrNameLst>
                                      </p:cBhvr>
                                      <p:rCtr x="35300" y="-6900"/>
                                    </p:animMotion>
                                  </p:childTnLst>
                                </p:cTn>
                              </p:par>
                            </p:childTnLst>
                          </p:cTn>
                        </p:par>
                        <p:par>
                          <p:cTn id="17" fill="hold">
                            <p:stCondLst>
                              <p:cond delay="2000"/>
                            </p:stCondLst>
                            <p:childTnLst>
                              <p:par>
                                <p:cTn id="18" presetID="3" presetClass="entr" presetSubtype="10" fill="hold" grpId="0" nodeType="afterEffect">
                                  <p:stCondLst>
                                    <p:cond delay="0"/>
                                  </p:stCondLst>
                                  <p:childTnLst>
                                    <p:set>
                                      <p:cBhvr>
                                        <p:cTn id="19" dur="1" fill="hold">
                                          <p:stCondLst>
                                            <p:cond delay="0"/>
                                          </p:stCondLst>
                                        </p:cTn>
                                        <p:tgtEl>
                                          <p:spTgt spid="752715"/>
                                        </p:tgtEl>
                                        <p:attrNameLst>
                                          <p:attrName>style.visibility</p:attrName>
                                        </p:attrNameLst>
                                      </p:cBhvr>
                                      <p:to>
                                        <p:strVal val="visible"/>
                                      </p:to>
                                    </p:set>
                                    <p:animEffect transition="in" filter="blinds(horizontal)">
                                      <p:cBhvr>
                                        <p:cTn id="20" dur="500"/>
                                        <p:tgtEl>
                                          <p:spTgt spid="752715"/>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52675"/>
                                        </p:tgtEl>
                                        <p:attrNameLst>
                                          <p:attrName>style.visibility</p:attrName>
                                        </p:attrNameLst>
                                      </p:cBhvr>
                                      <p:to>
                                        <p:strVal val="visible"/>
                                      </p:to>
                                    </p:set>
                                    <p:animEffect transition="in" filter="blinds(horizontal)">
                                      <p:cBhvr>
                                        <p:cTn id="23" dur="500"/>
                                        <p:tgtEl>
                                          <p:spTgt spid="752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2675" grpId="0" animBg="1"/>
      <p:bldP spid="7527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8" name="Line 36"/>
          <p:cNvSpPr>
            <a:spLocks noChangeShapeType="1"/>
          </p:cNvSpPr>
          <p:nvPr/>
        </p:nvSpPr>
        <p:spPr bwMode="auto">
          <a:xfrm>
            <a:off x="2349500" y="3224213"/>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5959" name="Line 37"/>
          <p:cNvSpPr>
            <a:spLocks noChangeShapeType="1"/>
          </p:cNvSpPr>
          <p:nvPr/>
        </p:nvSpPr>
        <p:spPr bwMode="auto">
          <a:xfrm>
            <a:off x="2349500" y="4341813"/>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2" name="Oval 38">
            <a:extLst>
              <a:ext uri="{FF2B5EF4-FFF2-40B4-BE49-F238E27FC236}">
                <a16:creationId xmlns:a16="http://schemas.microsoft.com/office/drawing/2014/main" id="{74D0B62F-5532-FEF6-6EF5-AC57A168D558}"/>
              </a:ext>
            </a:extLst>
          </p:cNvPr>
          <p:cNvSpPr>
            <a:spLocks noChangeArrowheads="1"/>
          </p:cNvSpPr>
          <p:nvPr/>
        </p:nvSpPr>
        <p:spPr bwMode="auto">
          <a:xfrm>
            <a:off x="4827588" y="3117850"/>
            <a:ext cx="658812" cy="261938"/>
          </a:xfrm>
          <a:prstGeom prst="ellipse">
            <a:avLst/>
          </a:prstGeom>
          <a:solidFill>
            <a:schemeClr val="tx1"/>
          </a:solidFill>
          <a:ln w="9525">
            <a:noFill/>
            <a:round/>
            <a:headEnd/>
            <a:tailEnd/>
          </a:ln>
        </p:spPr>
        <p:txBody>
          <a:bodyPr wrap="none" anchor="ctr"/>
          <a:lstStyle/>
          <a:p>
            <a:endParaRPr lang="en-US" dirty="0">
              <a:latin typeface="Courier New" pitchFamily="49" charset="0"/>
            </a:endParaRPr>
          </a:p>
        </p:txBody>
      </p:sp>
      <p:sp>
        <p:nvSpPr>
          <p:cNvPr id="3" name="Oval 39">
            <a:extLst>
              <a:ext uri="{FF2B5EF4-FFF2-40B4-BE49-F238E27FC236}">
                <a16:creationId xmlns:a16="http://schemas.microsoft.com/office/drawing/2014/main" id="{9FDD02FF-9035-FA74-201B-3AA517D4B76C}"/>
              </a:ext>
            </a:extLst>
          </p:cNvPr>
          <p:cNvSpPr>
            <a:spLocks noChangeArrowheads="1"/>
          </p:cNvSpPr>
          <p:nvPr/>
        </p:nvSpPr>
        <p:spPr bwMode="auto">
          <a:xfrm>
            <a:off x="4837113" y="4222749"/>
            <a:ext cx="658812" cy="261938"/>
          </a:xfrm>
          <a:prstGeom prst="ellipse">
            <a:avLst/>
          </a:prstGeom>
          <a:solidFill>
            <a:schemeClr val="tx1"/>
          </a:solidFill>
          <a:ln w="9525">
            <a:noFill/>
            <a:round/>
            <a:headEnd/>
            <a:tailEnd/>
          </a:ln>
        </p:spPr>
        <p:txBody>
          <a:bodyPr wrap="none" anchor="ctr"/>
          <a:lstStyle/>
          <a:p>
            <a:endParaRPr lang="en-US" dirty="0">
              <a:latin typeface="Courier New" pitchFamily="49" charset="0"/>
            </a:endParaRPr>
          </a:p>
        </p:txBody>
      </p:sp>
      <p:sp>
        <p:nvSpPr>
          <p:cNvPr id="93" name="Footer Placeholder 4"/>
          <p:cNvSpPr>
            <a:spLocks noGrp="1"/>
          </p:cNvSpPr>
          <p:nvPr>
            <p:ph type="ftr" sz="quarter" idx="10"/>
          </p:nvPr>
        </p:nvSpPr>
        <p:spPr/>
        <p:txBody>
          <a:bodyPr/>
          <a:lstStyle/>
          <a:p>
            <a:pPr>
              <a:defRPr/>
            </a:pPr>
            <a:r>
              <a:rPr lang="en-US"/>
              <a:t>Art of Multiprocessor Programming</a:t>
            </a:r>
          </a:p>
        </p:txBody>
      </p:sp>
      <p:sp>
        <p:nvSpPr>
          <p:cNvPr id="94" name="Slide Number Placeholder 5"/>
          <p:cNvSpPr>
            <a:spLocks noGrp="1"/>
          </p:cNvSpPr>
          <p:nvPr>
            <p:ph type="sldNum" sz="quarter" idx="11"/>
          </p:nvPr>
        </p:nvSpPr>
        <p:spPr/>
        <p:txBody>
          <a:bodyPr/>
          <a:lstStyle/>
          <a:p>
            <a:pPr>
              <a:defRPr/>
            </a:pPr>
            <a:fld id="{0B34E3B7-3C8E-43CB-B345-7AE6D6295AC5}" type="slidenum">
              <a:rPr lang="en-US"/>
              <a:pPr>
                <a:defRPr/>
              </a:pPr>
              <a:t>23</a:t>
            </a:fld>
            <a:endParaRPr lang="en-US"/>
          </a:p>
        </p:txBody>
      </p:sp>
      <p:grpSp>
        <p:nvGrpSpPr>
          <p:cNvPr id="125956" name="Group 2"/>
          <p:cNvGrpSpPr>
            <a:grpSpLocks/>
          </p:cNvGrpSpPr>
          <p:nvPr/>
        </p:nvGrpSpPr>
        <p:grpSpPr bwMode="auto">
          <a:xfrm>
            <a:off x="954088" y="2133600"/>
            <a:ext cx="1682750" cy="3460750"/>
            <a:chOff x="553" y="1296"/>
            <a:chExt cx="1060" cy="2180"/>
          </a:xfrm>
        </p:grpSpPr>
        <p:grpSp>
          <p:nvGrpSpPr>
            <p:cNvPr id="126015" name="Group 3"/>
            <p:cNvGrpSpPr>
              <a:grpSpLocks/>
            </p:cNvGrpSpPr>
            <p:nvPr/>
          </p:nvGrpSpPr>
          <p:grpSpPr bwMode="auto">
            <a:xfrm>
              <a:off x="553" y="3017"/>
              <a:ext cx="1060" cy="459"/>
              <a:chOff x="1233" y="2558"/>
              <a:chExt cx="1060" cy="459"/>
            </a:xfrm>
          </p:grpSpPr>
          <p:grpSp>
            <p:nvGrpSpPr>
              <p:cNvPr id="126032" name="Group 4"/>
              <p:cNvGrpSpPr>
                <a:grpSpLocks/>
              </p:cNvGrpSpPr>
              <p:nvPr/>
            </p:nvGrpSpPr>
            <p:grpSpPr bwMode="auto">
              <a:xfrm>
                <a:off x="1233" y="2558"/>
                <a:ext cx="868" cy="267"/>
                <a:chOff x="1313" y="2496"/>
                <a:chExt cx="1252" cy="427"/>
              </a:xfrm>
            </p:grpSpPr>
            <p:sp>
              <p:nvSpPr>
                <p:cNvPr id="126043" name="Freeform 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44" name="Freeform 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45" name="Oval 7"/>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46" name="Oval 8"/>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6033" name="Group 9"/>
              <p:cNvGrpSpPr>
                <a:grpSpLocks/>
              </p:cNvGrpSpPr>
              <p:nvPr/>
            </p:nvGrpSpPr>
            <p:grpSpPr bwMode="auto">
              <a:xfrm>
                <a:off x="1329" y="2654"/>
                <a:ext cx="868" cy="267"/>
                <a:chOff x="1313" y="2496"/>
                <a:chExt cx="1252" cy="427"/>
              </a:xfrm>
            </p:grpSpPr>
            <p:sp>
              <p:nvSpPr>
                <p:cNvPr id="126039" name="Freeform 1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40" name="Freeform 1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41" name="Oval 12"/>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42" name="Oval 13"/>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6034" name="Group 14"/>
              <p:cNvGrpSpPr>
                <a:grpSpLocks/>
              </p:cNvGrpSpPr>
              <p:nvPr/>
            </p:nvGrpSpPr>
            <p:grpSpPr bwMode="auto">
              <a:xfrm>
                <a:off x="1425" y="2750"/>
                <a:ext cx="868" cy="267"/>
                <a:chOff x="1313" y="2496"/>
                <a:chExt cx="1252" cy="427"/>
              </a:xfrm>
            </p:grpSpPr>
            <p:sp>
              <p:nvSpPr>
                <p:cNvPr id="126035" name="Freeform 1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36" name="Freeform 1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37" name="Oval 17"/>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38" name="Oval 18"/>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grpSp>
          <p:nvGrpSpPr>
            <p:cNvPr id="126016" name="Group 19"/>
            <p:cNvGrpSpPr>
              <a:grpSpLocks/>
            </p:cNvGrpSpPr>
            <p:nvPr/>
          </p:nvGrpSpPr>
          <p:grpSpPr bwMode="auto">
            <a:xfrm>
              <a:off x="601" y="1816"/>
              <a:ext cx="964" cy="363"/>
              <a:chOff x="3710" y="1883"/>
              <a:chExt cx="964" cy="363"/>
            </a:xfrm>
          </p:grpSpPr>
          <p:grpSp>
            <p:nvGrpSpPr>
              <p:cNvPr id="126022" name="Group 20"/>
              <p:cNvGrpSpPr>
                <a:grpSpLocks/>
              </p:cNvGrpSpPr>
              <p:nvPr/>
            </p:nvGrpSpPr>
            <p:grpSpPr bwMode="auto">
              <a:xfrm>
                <a:off x="3710" y="1883"/>
                <a:ext cx="868" cy="267"/>
                <a:chOff x="1313" y="2496"/>
                <a:chExt cx="1252" cy="427"/>
              </a:xfrm>
            </p:grpSpPr>
            <p:sp>
              <p:nvSpPr>
                <p:cNvPr id="126028"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29"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30" name="Oval 2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31" name="Oval 2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6023" name="Group 25"/>
              <p:cNvGrpSpPr>
                <a:grpSpLocks/>
              </p:cNvGrpSpPr>
              <p:nvPr/>
            </p:nvGrpSpPr>
            <p:grpSpPr bwMode="auto">
              <a:xfrm>
                <a:off x="3806" y="1979"/>
                <a:ext cx="868" cy="267"/>
                <a:chOff x="1313" y="2496"/>
                <a:chExt cx="1252" cy="427"/>
              </a:xfrm>
            </p:grpSpPr>
            <p:sp>
              <p:nvSpPr>
                <p:cNvPr id="126024" name="Freeform 2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25" name="Freeform 2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26" name="Oval 2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27" name="Oval 2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grpSp>
          <p:nvGrpSpPr>
            <p:cNvPr id="126017" name="Group 30"/>
            <p:cNvGrpSpPr>
              <a:grpSpLocks/>
            </p:cNvGrpSpPr>
            <p:nvPr/>
          </p:nvGrpSpPr>
          <p:grpSpPr bwMode="auto">
            <a:xfrm>
              <a:off x="649" y="1296"/>
              <a:ext cx="868" cy="267"/>
              <a:chOff x="1313" y="2496"/>
              <a:chExt cx="1252" cy="427"/>
            </a:xfrm>
          </p:grpSpPr>
          <p:sp>
            <p:nvSpPr>
              <p:cNvPr id="126018" name="Freeform 3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19" name="Freeform 3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20" name="Oval 3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6021" name="Oval 3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sp>
        <p:nvSpPr>
          <p:cNvPr id="754723" name="AutoShape 35"/>
          <p:cNvSpPr>
            <a:spLocks noChangeArrowheads="1"/>
          </p:cNvSpPr>
          <p:nvPr/>
        </p:nvSpPr>
        <p:spPr bwMode="auto">
          <a:xfrm>
            <a:off x="4219574" y="5881688"/>
            <a:ext cx="2709863" cy="609600"/>
          </a:xfrm>
          <a:prstGeom prst="wedgeRoundRectCallout">
            <a:avLst>
              <a:gd name="adj1" fmla="val 51764"/>
              <a:gd name="adj2" fmla="val -89324"/>
              <a:gd name="adj3" fmla="val 16667"/>
            </a:avLst>
          </a:prstGeom>
          <a:solidFill>
            <a:schemeClr val="tx2"/>
          </a:solidFill>
          <a:ln w="28575">
            <a:solidFill>
              <a:srgbClr val="3399FF"/>
            </a:solidFill>
            <a:miter lim="800000"/>
            <a:headEnd/>
            <a:tailEnd/>
          </a:ln>
        </p:spPr>
        <p:txBody>
          <a:bodyPr wrap="none" anchor="ctr"/>
          <a:lstStyle/>
          <a:p>
            <a:pPr algn="ctr">
              <a:spcBef>
                <a:spcPct val="0"/>
              </a:spcBef>
            </a:pPr>
            <a:r>
              <a:rPr lang="en-US" sz="2800" b="0" dirty="0">
                <a:solidFill>
                  <a:srgbClr val="FFFF00"/>
                </a:solidFill>
                <a:latin typeface="Arial" pitchFamily="34" charset="0"/>
                <a:cs typeface="Arial" pitchFamily="34" charset="0"/>
              </a:rPr>
              <a:t>step property</a:t>
            </a:r>
          </a:p>
        </p:txBody>
      </p:sp>
      <p:sp>
        <p:nvSpPr>
          <p:cNvPr id="125962" name="Rectangle 40"/>
          <p:cNvSpPr>
            <a:spLocks noGrp="1" noChangeArrowheads="1"/>
          </p:cNvSpPr>
          <p:nvPr>
            <p:ph type="title"/>
          </p:nvPr>
        </p:nvSpPr>
        <p:spPr/>
        <p:txBody>
          <a:bodyPr/>
          <a:lstStyle/>
          <a:p>
            <a:r>
              <a:rPr lang="en-US"/>
              <a:t>Counting Network</a:t>
            </a:r>
          </a:p>
        </p:txBody>
      </p:sp>
      <p:sp>
        <p:nvSpPr>
          <p:cNvPr id="125963" name="Line 41"/>
          <p:cNvSpPr>
            <a:spLocks noChangeShapeType="1"/>
          </p:cNvSpPr>
          <p:nvPr/>
        </p:nvSpPr>
        <p:spPr bwMode="auto">
          <a:xfrm>
            <a:off x="2349500" y="2328863"/>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5964" name="Line 42"/>
          <p:cNvSpPr>
            <a:spLocks noChangeShapeType="1"/>
          </p:cNvSpPr>
          <p:nvPr/>
        </p:nvSpPr>
        <p:spPr bwMode="auto">
          <a:xfrm>
            <a:off x="2349500" y="5178425"/>
            <a:ext cx="4564063" cy="0"/>
          </a:xfrm>
          <a:prstGeom prst="line">
            <a:avLst/>
          </a:prstGeom>
          <a:noFill/>
          <a:ln w="76200">
            <a:solidFill>
              <a:schemeClr val="bg1"/>
            </a:solidFill>
            <a:round/>
            <a:headEnd/>
            <a:tailEnd type="triangle" w="med" len="med"/>
          </a:ln>
        </p:spPr>
        <p:txBody>
          <a:bodyPr wrap="none" anchor="ctr"/>
          <a:lstStyle/>
          <a:p>
            <a:endParaRPr lang="en-US" dirty="0">
              <a:latin typeface="Courier New" pitchFamily="49" charset="0"/>
            </a:endParaRPr>
          </a:p>
        </p:txBody>
      </p:sp>
      <p:sp>
        <p:nvSpPr>
          <p:cNvPr id="125965" name="AutoShape 43"/>
          <p:cNvSpPr>
            <a:spLocks noChangeArrowheads="1"/>
          </p:cNvSpPr>
          <p:nvPr/>
        </p:nvSpPr>
        <p:spPr bwMode="auto">
          <a:xfrm>
            <a:off x="2835275" y="39497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5966" name="AutoShape 44"/>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5967" name="AutoShape 45"/>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5968" name="AutoShape 46"/>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5969" name="AutoShape 47"/>
          <p:cNvSpPr>
            <a:spLocks noChangeArrowheads="1"/>
          </p:cNvSpPr>
          <p:nvPr/>
        </p:nvSpPr>
        <p:spPr bwMode="auto">
          <a:xfrm>
            <a:off x="6015038" y="39497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5970" name="AutoShape 48"/>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1" name="Group 49"/>
          <p:cNvGrpSpPr>
            <a:grpSpLocks/>
          </p:cNvGrpSpPr>
          <p:nvPr/>
        </p:nvGrpSpPr>
        <p:grpSpPr bwMode="auto">
          <a:xfrm>
            <a:off x="954088" y="4865688"/>
            <a:ext cx="1377950" cy="423862"/>
            <a:chOff x="1313" y="2496"/>
            <a:chExt cx="1252" cy="427"/>
          </a:xfrm>
          <a:effectLst>
            <a:glow rad="101600">
              <a:schemeClr val="accent3">
                <a:satMod val="175000"/>
                <a:alpha val="40000"/>
              </a:schemeClr>
            </a:glow>
          </a:effectLst>
        </p:grpSpPr>
        <p:sp>
          <p:nvSpPr>
            <p:cNvPr id="126011" name="Freeform 5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12" name="Freeform 5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13" name="Oval 5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14" name="Oval 5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 name="Group 54"/>
          <p:cNvGrpSpPr>
            <a:grpSpLocks/>
          </p:cNvGrpSpPr>
          <p:nvPr/>
        </p:nvGrpSpPr>
        <p:grpSpPr bwMode="auto">
          <a:xfrm>
            <a:off x="1106488" y="5018088"/>
            <a:ext cx="1377950" cy="423862"/>
            <a:chOff x="1313" y="2496"/>
            <a:chExt cx="1252" cy="427"/>
          </a:xfrm>
          <a:effectLst>
            <a:glow rad="101600">
              <a:schemeClr val="accent3">
                <a:satMod val="175000"/>
                <a:alpha val="40000"/>
              </a:schemeClr>
            </a:glow>
          </a:effectLst>
        </p:grpSpPr>
        <p:sp>
          <p:nvSpPr>
            <p:cNvPr id="126007" name="Freeform 5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8" name="Freeform 5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9" name="Oval 5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10" name="Oval 5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 name="Group 59"/>
          <p:cNvGrpSpPr>
            <a:grpSpLocks/>
          </p:cNvGrpSpPr>
          <p:nvPr/>
        </p:nvGrpSpPr>
        <p:grpSpPr bwMode="auto">
          <a:xfrm>
            <a:off x="1258888" y="5170488"/>
            <a:ext cx="1377950" cy="423862"/>
            <a:chOff x="1313" y="2496"/>
            <a:chExt cx="1252" cy="427"/>
          </a:xfrm>
        </p:grpSpPr>
        <p:sp>
          <p:nvSpPr>
            <p:cNvPr id="126003" name="Freeform 6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4" name="Freeform 6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5" name="Oval 6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6" name="Oval 6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4" name="Group 64"/>
          <p:cNvGrpSpPr>
            <a:grpSpLocks/>
          </p:cNvGrpSpPr>
          <p:nvPr/>
        </p:nvGrpSpPr>
        <p:grpSpPr bwMode="auto">
          <a:xfrm>
            <a:off x="1030288" y="2959100"/>
            <a:ext cx="1377950" cy="423863"/>
            <a:chOff x="1313" y="2496"/>
            <a:chExt cx="1252" cy="427"/>
          </a:xfrm>
          <a:effectLst>
            <a:glow rad="101600">
              <a:schemeClr val="accent3">
                <a:satMod val="175000"/>
                <a:alpha val="40000"/>
              </a:schemeClr>
            </a:glow>
          </a:effectLst>
        </p:grpSpPr>
        <p:sp>
          <p:nvSpPr>
            <p:cNvPr id="125999" name="Freeform 6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0" name="Freeform 6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1" name="Oval 6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6002" name="Oval 6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5" name="Group 69"/>
          <p:cNvGrpSpPr>
            <a:grpSpLocks/>
          </p:cNvGrpSpPr>
          <p:nvPr/>
        </p:nvGrpSpPr>
        <p:grpSpPr bwMode="auto">
          <a:xfrm>
            <a:off x="1106488" y="2133600"/>
            <a:ext cx="1377950" cy="423863"/>
            <a:chOff x="1313" y="2496"/>
            <a:chExt cx="1252" cy="427"/>
          </a:xfrm>
          <a:effectLst>
            <a:glow rad="101600">
              <a:schemeClr val="accent3">
                <a:satMod val="175000"/>
                <a:alpha val="40000"/>
              </a:schemeClr>
            </a:glow>
          </a:effectLst>
        </p:grpSpPr>
        <p:sp>
          <p:nvSpPr>
            <p:cNvPr id="125995" name="Freeform 7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5996" name="Freeform 7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5997" name="Oval 7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5998" name="Oval 7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54763" name="Freeform 75"/>
          <p:cNvSpPr>
            <a:spLocks/>
          </p:cNvSpPr>
          <p:nvPr/>
        </p:nvSpPr>
        <p:spPr bwMode="auto">
          <a:xfrm>
            <a:off x="7162800" y="1828800"/>
            <a:ext cx="1752600" cy="3962400"/>
          </a:xfrm>
          <a:custGeom>
            <a:avLst/>
            <a:gdLst>
              <a:gd name="T0" fmla="*/ 0 w 1104"/>
              <a:gd name="T1" fmla="*/ 0 h 2496"/>
              <a:gd name="T2" fmla="*/ 0 w 1104"/>
              <a:gd name="T3" fmla="*/ 2147483647 h 2496"/>
              <a:gd name="T4" fmla="*/ 2147483647 w 1104"/>
              <a:gd name="T5" fmla="*/ 2147483647 h 2496"/>
              <a:gd name="T6" fmla="*/ 2147483647 w 1104"/>
              <a:gd name="T7" fmla="*/ 2147483647 h 2496"/>
              <a:gd name="T8" fmla="*/ 2147483647 w 1104"/>
              <a:gd name="T9" fmla="*/ 2147483647 h 2496"/>
              <a:gd name="T10" fmla="*/ 2147483647 w 1104"/>
              <a:gd name="T11" fmla="*/ 0 h 2496"/>
              <a:gd name="T12" fmla="*/ 0 w 1104"/>
              <a:gd name="T13" fmla="*/ 0 h 2496"/>
              <a:gd name="T14" fmla="*/ 0 60000 65536"/>
              <a:gd name="T15" fmla="*/ 0 60000 65536"/>
              <a:gd name="T16" fmla="*/ 0 60000 65536"/>
              <a:gd name="T17" fmla="*/ 0 60000 65536"/>
              <a:gd name="T18" fmla="*/ 0 60000 65536"/>
              <a:gd name="T19" fmla="*/ 0 60000 65536"/>
              <a:gd name="T20" fmla="*/ 0 60000 65536"/>
              <a:gd name="T21" fmla="*/ 0 w 1104"/>
              <a:gd name="T22" fmla="*/ 0 h 2496"/>
              <a:gd name="T23" fmla="*/ 1104 w 1104"/>
              <a:gd name="T24" fmla="*/ 2496 h 24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4" h="2496">
                <a:moveTo>
                  <a:pt x="0" y="0"/>
                </a:moveTo>
                <a:lnTo>
                  <a:pt x="0" y="2496"/>
                </a:lnTo>
                <a:lnTo>
                  <a:pt x="672" y="2496"/>
                </a:lnTo>
                <a:lnTo>
                  <a:pt x="688" y="992"/>
                </a:lnTo>
                <a:lnTo>
                  <a:pt x="1104" y="1000"/>
                </a:lnTo>
                <a:lnTo>
                  <a:pt x="1104" y="0"/>
                </a:lnTo>
                <a:lnTo>
                  <a:pt x="0" y="0"/>
                </a:lnTo>
                <a:close/>
              </a:path>
            </a:pathLst>
          </a:custGeom>
          <a:noFill/>
          <a:ln w="38100">
            <a:solidFill>
              <a:srgbClr val="FF0000"/>
            </a:solidFill>
            <a:round/>
            <a:headEnd/>
            <a:tailEnd/>
          </a:ln>
        </p:spPr>
        <p:txBody>
          <a:bodyPr wrap="none" anchor="ctr"/>
          <a:lstStyle/>
          <a:p>
            <a:endParaRPr lang="en-US" dirty="0">
              <a:latin typeface="Courier New" pitchFamily="49" charset="0"/>
            </a:endParaRPr>
          </a:p>
        </p:txBody>
      </p:sp>
      <p:grpSp>
        <p:nvGrpSpPr>
          <p:cNvPr id="16" name="Group 76"/>
          <p:cNvGrpSpPr>
            <a:grpSpLocks/>
          </p:cNvGrpSpPr>
          <p:nvPr/>
        </p:nvGrpSpPr>
        <p:grpSpPr bwMode="auto">
          <a:xfrm>
            <a:off x="1182688" y="3111500"/>
            <a:ext cx="1377950" cy="423863"/>
            <a:chOff x="1313" y="2496"/>
            <a:chExt cx="1252" cy="427"/>
          </a:xfrm>
          <a:effectLst>
            <a:glow rad="101600">
              <a:schemeClr val="accent3">
                <a:satMod val="175000"/>
                <a:alpha val="40000"/>
              </a:schemeClr>
            </a:glow>
          </a:effectLst>
        </p:grpSpPr>
        <p:sp>
          <p:nvSpPr>
            <p:cNvPr id="125991" name="Freeform 7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5992" name="Freeform 7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5993" name="Oval 7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5994" name="Oval 8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5979" name="Oval 8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0" name="Oval 8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1" name="Oval 8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2" name="Oval 8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3" name="Oval 8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4" name="Oval 8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5" name="Oval 8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6" name="Oval 8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7" name="Oval 8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8" name="Oval 9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89" name="Oval 9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5990" name="Oval 9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05556E-6 -5.55556E-6 L 0.66111 -0.00371 " pathEditMode="relative" ptsTypes="AA">
                                      <p:cBhvr>
                                        <p:cTn id="6" dur="2000" fill="hold"/>
                                        <p:tgtEl>
                                          <p:spTgt spid="15"/>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2.5E-6 2.96296E-6 L 0.66111 2.96296E-6 " pathEditMode="relative" ptsTypes="AA">
                                      <p:cBhvr>
                                        <p:cTn id="8" dur="2000" fill="hold"/>
                                        <p:tgtEl>
                                          <p:spTgt spid="14"/>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2.77778E-6 0.0 C -0.04497 0.0 -0.08959 0.00023 0.00798 -0.00139 C 0.10573 -0.00301 0.46701 0.01157 0.58698 -0.01019 C 0.70712 -0.03171 0.71736 -0.08148 0.72795 -0.13079 " pathEditMode="relative" rAng="0" ptsTypes="aaaA">
                                      <p:cBhvr>
                                        <p:cTn id="10" dur="2000" fill="hold"/>
                                        <p:tgtEl>
                                          <p:spTgt spid="16"/>
                                        </p:tgtEl>
                                        <p:attrNameLst>
                                          <p:attrName>ppt_x</p:attrName>
                                          <p:attrName>ppt_y</p:attrName>
                                        </p:attrNameLst>
                                      </p:cBhvr>
                                      <p:rCtr x="31900" y="-6000"/>
                                    </p:animMotion>
                                  </p:childTnLst>
                                </p:cTn>
                              </p:par>
                              <p:par>
                                <p:cTn id="11" presetID="0" presetClass="path" presetSubtype="0" accel="50000" decel="50000" fill="hold" nodeType="withEffect">
                                  <p:stCondLst>
                                    <p:cond delay="0"/>
                                  </p:stCondLst>
                                  <p:childTnLst>
                                    <p:animMotion origin="layout" path="M 0.03194 0.0037 L 0.68194 0.00926 " pathEditMode="relative" rAng="0" ptsTypes="AA">
                                      <p:cBhvr>
                                        <p:cTn id="12" dur="2000" fill="hold"/>
                                        <p:tgtEl>
                                          <p:spTgt spid="11"/>
                                        </p:tgtEl>
                                        <p:attrNameLst>
                                          <p:attrName>ppt_x</p:attrName>
                                          <p:attrName>ppt_y</p:attrName>
                                        </p:attrNameLst>
                                      </p:cBhvr>
                                      <p:rCtr x="32500" y="300"/>
                                    </p:animMotion>
                                  </p:childTnLst>
                                </p:cTn>
                              </p:par>
                              <p:par>
                                <p:cTn id="13" presetID="0" presetClass="path" presetSubtype="0" accel="50000" decel="50000" fill="hold" nodeType="withEffect">
                                  <p:stCondLst>
                                    <p:cond delay="0"/>
                                  </p:stCondLst>
                                  <p:childTnLst>
                                    <p:animMotion origin="layout" path="M 0.00834 -0.00185 C 0.05886 0.00903 0.10938 0.02014 0.1375 -0.00185 C 0.16563 -0.02384 0.09167 -0.11227 0.17778 -0.13333 C 0.26389 -0.1544 0.45903 -0.1412 0.65417 -0.12778 " pathEditMode="relative" rAng="0" ptsTypes="aaaA">
                                      <p:cBhvr>
                                        <p:cTn id="14" dur="2000" fill="hold"/>
                                        <p:tgtEl>
                                          <p:spTgt spid="12"/>
                                        </p:tgtEl>
                                        <p:attrNameLst>
                                          <p:attrName>ppt_x</p:attrName>
                                          <p:attrName>ppt_y</p:attrName>
                                        </p:attrNameLst>
                                      </p:cBhvr>
                                      <p:rCtr x="32300" y="-6500"/>
                                    </p:animMotion>
                                  </p:childTnLst>
                                </p:cTn>
                              </p:par>
                              <p:par>
                                <p:cTn id="15" presetID="0" presetClass="path" presetSubtype="0" accel="50000" decel="50000" fill="hold" nodeType="withEffect">
                                  <p:stCondLst>
                                    <p:cond delay="0"/>
                                  </p:stCondLst>
                                  <p:childTnLst>
                                    <p:animMotion origin="layout" path="M 3.05556E-6 4.07407E-6 C 0.0441 0.00648 0.08837 0.01296 0.10833 -0.01482 C 0.1283 -0.04259 0.09982 -0.13588 0.11944 -0.16667 C 0.13906 -0.19746 0.20746 -0.17709 0.22639 -0.2 C 0.24531 -0.22292 0.15121 -0.28241 0.23333 -0.30371 C 0.31545 -0.325 0.51736 -0.32639 0.71944 -0.32778 " pathEditMode="relative" ptsTypes="aaaaaA">
                                      <p:cBhvr>
                                        <p:cTn id="16" dur="2000" fill="hold"/>
                                        <p:tgtEl>
                                          <p:spTgt spid="13"/>
                                        </p:tgtEl>
                                        <p:attrNameLst>
                                          <p:attrName>ppt_x</p:attrName>
                                          <p:attrName>ppt_y</p:attrName>
                                        </p:attrNameLst>
                                      </p:cBhvr>
                                    </p:animMotion>
                                  </p:childTnLst>
                                </p:cTn>
                              </p:par>
                            </p:childTnLst>
                          </p:cTn>
                        </p:par>
                        <p:par>
                          <p:cTn id="17" fill="hold">
                            <p:stCondLst>
                              <p:cond delay="2000"/>
                            </p:stCondLst>
                            <p:childTnLst>
                              <p:par>
                                <p:cTn id="18" presetID="3" presetClass="entr" presetSubtype="10" fill="hold" grpId="0" nodeType="afterEffect">
                                  <p:stCondLst>
                                    <p:cond delay="0"/>
                                  </p:stCondLst>
                                  <p:childTnLst>
                                    <p:set>
                                      <p:cBhvr>
                                        <p:cTn id="19" dur="1" fill="hold">
                                          <p:stCondLst>
                                            <p:cond delay="0"/>
                                          </p:stCondLst>
                                        </p:cTn>
                                        <p:tgtEl>
                                          <p:spTgt spid="754763"/>
                                        </p:tgtEl>
                                        <p:attrNameLst>
                                          <p:attrName>style.visibility</p:attrName>
                                        </p:attrNameLst>
                                      </p:cBhvr>
                                      <p:to>
                                        <p:strVal val="visible"/>
                                      </p:to>
                                    </p:set>
                                    <p:animEffect transition="in" filter="blinds(horizontal)">
                                      <p:cBhvr>
                                        <p:cTn id="20" dur="500"/>
                                        <p:tgtEl>
                                          <p:spTgt spid="754763"/>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54723"/>
                                        </p:tgtEl>
                                        <p:attrNameLst>
                                          <p:attrName>style.visibility</p:attrName>
                                        </p:attrNameLst>
                                      </p:cBhvr>
                                      <p:to>
                                        <p:strVal val="visible"/>
                                      </p:to>
                                    </p:set>
                                    <p:animEffect transition="in" filter="blinds(horizontal)">
                                      <p:cBhvr>
                                        <p:cTn id="23" dur="500"/>
                                        <p:tgtEl>
                                          <p:spTgt spid="754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723" grpId="0" animBg="1"/>
      <p:bldP spid="7547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4"/>
          <p:cNvSpPr>
            <a:spLocks noGrp="1"/>
          </p:cNvSpPr>
          <p:nvPr>
            <p:ph type="ftr" sz="quarter" idx="10"/>
          </p:nvPr>
        </p:nvSpPr>
        <p:spPr/>
        <p:txBody>
          <a:bodyPr/>
          <a:lstStyle/>
          <a:p>
            <a:pPr>
              <a:defRPr/>
            </a:pPr>
            <a:r>
              <a:rPr lang="en-US"/>
              <a:t>Art of Multiprocessor Programming</a:t>
            </a:r>
          </a:p>
        </p:txBody>
      </p:sp>
      <p:sp>
        <p:nvSpPr>
          <p:cNvPr id="41" name="Slide Number Placeholder 5"/>
          <p:cNvSpPr>
            <a:spLocks noGrp="1"/>
          </p:cNvSpPr>
          <p:nvPr>
            <p:ph type="sldNum" sz="quarter" idx="11"/>
          </p:nvPr>
        </p:nvSpPr>
        <p:spPr/>
        <p:txBody>
          <a:bodyPr/>
          <a:lstStyle/>
          <a:p>
            <a:pPr>
              <a:defRPr/>
            </a:pPr>
            <a:fld id="{F10C16D7-2E10-46DC-A93E-AC4DF5A3C22B}" type="slidenum">
              <a:rPr lang="en-US"/>
              <a:pPr>
                <a:defRPr/>
              </a:pPr>
              <a:t>24</a:t>
            </a:fld>
            <a:endParaRPr lang="en-US"/>
          </a:p>
        </p:txBody>
      </p:sp>
      <p:sp>
        <p:nvSpPr>
          <p:cNvPr id="133124" name="Line 2"/>
          <p:cNvSpPr>
            <a:spLocks noChangeShapeType="1"/>
          </p:cNvSpPr>
          <p:nvPr/>
        </p:nvSpPr>
        <p:spPr bwMode="auto">
          <a:xfrm>
            <a:off x="1274763" y="3224213"/>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3125" name="Line 3"/>
          <p:cNvSpPr>
            <a:spLocks noChangeShapeType="1"/>
          </p:cNvSpPr>
          <p:nvPr/>
        </p:nvSpPr>
        <p:spPr bwMode="auto">
          <a:xfrm>
            <a:off x="1274763" y="4316413"/>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3126" name="Oval 4"/>
          <p:cNvSpPr>
            <a:spLocks noChangeArrowheads="1"/>
          </p:cNvSpPr>
          <p:nvPr/>
        </p:nvSpPr>
        <p:spPr bwMode="auto">
          <a:xfrm>
            <a:off x="3752850" y="3092450"/>
            <a:ext cx="658813"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sp>
        <p:nvSpPr>
          <p:cNvPr id="133127" name="Oval 5"/>
          <p:cNvSpPr>
            <a:spLocks noChangeArrowheads="1"/>
          </p:cNvSpPr>
          <p:nvPr/>
        </p:nvSpPr>
        <p:spPr bwMode="auto">
          <a:xfrm>
            <a:off x="3752850" y="4202113"/>
            <a:ext cx="658813"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sp>
        <p:nvSpPr>
          <p:cNvPr id="133128" name="Rectangle 6"/>
          <p:cNvSpPr>
            <a:spLocks noGrp="1" noChangeArrowheads="1"/>
          </p:cNvSpPr>
          <p:nvPr>
            <p:ph type="title"/>
          </p:nvPr>
        </p:nvSpPr>
        <p:spPr/>
        <p:txBody>
          <a:bodyPr/>
          <a:lstStyle/>
          <a:p>
            <a:r>
              <a:rPr lang="en-US"/>
              <a:t>Counting Networks Count!</a:t>
            </a:r>
          </a:p>
        </p:txBody>
      </p:sp>
      <p:sp>
        <p:nvSpPr>
          <p:cNvPr id="133129" name="Line 7"/>
          <p:cNvSpPr>
            <a:spLocks noChangeShapeType="1"/>
          </p:cNvSpPr>
          <p:nvPr/>
        </p:nvSpPr>
        <p:spPr bwMode="auto">
          <a:xfrm>
            <a:off x="1274763" y="2328863"/>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3130" name="Line 8"/>
          <p:cNvSpPr>
            <a:spLocks noChangeShapeType="1"/>
          </p:cNvSpPr>
          <p:nvPr/>
        </p:nvSpPr>
        <p:spPr bwMode="auto">
          <a:xfrm>
            <a:off x="1274763" y="5178425"/>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3131" name="AutoShape 9"/>
          <p:cNvSpPr>
            <a:spLocks noChangeArrowheads="1"/>
          </p:cNvSpPr>
          <p:nvPr/>
        </p:nvSpPr>
        <p:spPr bwMode="auto">
          <a:xfrm>
            <a:off x="17605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3132" name="AutoShape 10"/>
          <p:cNvSpPr>
            <a:spLocks noChangeArrowheads="1"/>
          </p:cNvSpPr>
          <p:nvPr/>
        </p:nvSpPr>
        <p:spPr bwMode="auto">
          <a:xfrm>
            <a:off x="17605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3133" name="AutoShape 11"/>
          <p:cNvSpPr>
            <a:spLocks noChangeArrowheads="1"/>
          </p:cNvSpPr>
          <p:nvPr/>
        </p:nvSpPr>
        <p:spPr bwMode="auto">
          <a:xfrm>
            <a:off x="2833688" y="2938463"/>
            <a:ext cx="373062"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3134" name="AutoShape 12"/>
          <p:cNvSpPr>
            <a:spLocks noChangeArrowheads="1"/>
          </p:cNvSpPr>
          <p:nvPr/>
        </p:nvSpPr>
        <p:spPr bwMode="auto">
          <a:xfrm>
            <a:off x="3905250" y="2005013"/>
            <a:ext cx="373063"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3135" name="AutoShape 13"/>
          <p:cNvSpPr>
            <a:spLocks noChangeArrowheads="1"/>
          </p:cNvSpPr>
          <p:nvPr/>
        </p:nvSpPr>
        <p:spPr bwMode="auto">
          <a:xfrm>
            <a:off x="4978400"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3136" name="AutoShape 14"/>
          <p:cNvSpPr>
            <a:spLocks noChangeArrowheads="1"/>
          </p:cNvSpPr>
          <p:nvPr/>
        </p:nvSpPr>
        <p:spPr bwMode="auto">
          <a:xfrm>
            <a:off x="4978400"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93" name="Line 15"/>
          <p:cNvSpPr>
            <a:spLocks noChangeShapeType="1"/>
          </p:cNvSpPr>
          <p:nvPr/>
        </p:nvSpPr>
        <p:spPr bwMode="auto">
          <a:xfrm>
            <a:off x="6291263" y="2324100"/>
            <a:ext cx="284162" cy="1588"/>
          </a:xfrm>
          <a:prstGeom prst="line">
            <a:avLst/>
          </a:prstGeom>
          <a:noFill/>
          <a:ln w="25400">
            <a:solidFill>
              <a:schemeClr val="tx2"/>
            </a:solidFill>
            <a:round/>
            <a:headEnd/>
            <a:tailEnd type="triangle" w="med" len="med"/>
          </a:ln>
        </p:spPr>
        <p:txBody>
          <a:bodyPr/>
          <a:lstStyle/>
          <a:p>
            <a:pPr>
              <a:defRPr/>
            </a:pPr>
            <a:endParaRPr lang="en-US" dirty="0">
              <a:latin typeface="Arial" pitchFamily="34" charset="0"/>
            </a:endParaRPr>
          </a:p>
        </p:txBody>
      </p:sp>
      <p:sp>
        <p:nvSpPr>
          <p:cNvPr id="126995" name="Rectangle 17"/>
          <p:cNvSpPr>
            <a:spLocks noChangeArrowheads="1"/>
          </p:cNvSpPr>
          <p:nvPr/>
        </p:nvSpPr>
        <p:spPr bwMode="auto">
          <a:xfrm>
            <a:off x="5936364" y="2200275"/>
            <a:ext cx="230188" cy="328613"/>
          </a:xfrm>
          <a:prstGeom prst="rect">
            <a:avLst/>
          </a:prstGeom>
          <a:solidFill>
            <a:schemeClr val="accent1">
              <a:lumMod val="75000"/>
              <a:alpha val="82000"/>
            </a:schemeClr>
          </a:solidFill>
          <a:ln w="19050">
            <a:solidFill>
              <a:schemeClr val="tx2"/>
            </a:solidFill>
            <a:miter lim="800000"/>
            <a:headEnd/>
            <a:tailEnd/>
          </a:ln>
          <a:effectLst>
            <a:innerShdw>
              <a:prstClr val="black">
                <a:alpha val="74000"/>
              </a:prstClr>
            </a:innerShdw>
          </a:effectLst>
        </p:spPr>
        <p:txBody>
          <a:bodyPr wrap="none" anchor="ctr"/>
          <a:lstStyle/>
          <a:p>
            <a:pPr>
              <a:defRPr/>
            </a:pPr>
            <a:endParaRPr lang="en-US" dirty="0">
              <a:latin typeface="Arial" pitchFamily="34" charset="0"/>
            </a:endParaRPr>
          </a:p>
        </p:txBody>
      </p:sp>
      <p:sp>
        <p:nvSpPr>
          <p:cNvPr id="126996" name="Rectangle 18"/>
          <p:cNvSpPr>
            <a:spLocks noChangeArrowheads="1"/>
          </p:cNvSpPr>
          <p:nvPr/>
        </p:nvSpPr>
        <p:spPr bwMode="auto">
          <a:xfrm>
            <a:off x="5930014" y="3109913"/>
            <a:ext cx="230188" cy="328612"/>
          </a:xfrm>
          <a:prstGeom prst="rect">
            <a:avLst/>
          </a:prstGeom>
          <a:solidFill>
            <a:schemeClr val="accent1">
              <a:lumMod val="75000"/>
              <a:alpha val="82000"/>
            </a:schemeClr>
          </a:solidFill>
          <a:ln w="19050">
            <a:solidFill>
              <a:schemeClr val="tx2"/>
            </a:solidFill>
            <a:miter lim="800000"/>
            <a:headEnd/>
            <a:tailEnd/>
          </a:ln>
          <a:effectLst>
            <a:innerShdw>
              <a:prstClr val="black">
                <a:alpha val="74000"/>
              </a:prstClr>
            </a:innerShdw>
          </a:effectLst>
        </p:spPr>
        <p:txBody>
          <a:bodyPr wrap="none" anchor="ctr"/>
          <a:lstStyle/>
          <a:p>
            <a:pPr>
              <a:defRPr/>
            </a:pPr>
            <a:endParaRPr lang="en-US" dirty="0">
              <a:latin typeface="Arial" pitchFamily="34" charset="0"/>
            </a:endParaRPr>
          </a:p>
        </p:txBody>
      </p:sp>
      <p:sp>
        <p:nvSpPr>
          <p:cNvPr id="126997" name="Rectangle 19"/>
          <p:cNvSpPr>
            <a:spLocks noChangeArrowheads="1"/>
          </p:cNvSpPr>
          <p:nvPr/>
        </p:nvSpPr>
        <p:spPr bwMode="auto">
          <a:xfrm>
            <a:off x="5936364" y="4185105"/>
            <a:ext cx="230188" cy="328613"/>
          </a:xfrm>
          <a:prstGeom prst="rect">
            <a:avLst/>
          </a:prstGeom>
          <a:solidFill>
            <a:schemeClr val="accent1">
              <a:lumMod val="75000"/>
              <a:alpha val="82000"/>
            </a:schemeClr>
          </a:solidFill>
          <a:ln w="19050">
            <a:solidFill>
              <a:schemeClr val="tx2"/>
            </a:solidFill>
            <a:miter lim="800000"/>
            <a:headEnd/>
            <a:tailEnd/>
          </a:ln>
          <a:effectLst>
            <a:innerShdw>
              <a:prstClr val="black">
                <a:alpha val="74000"/>
              </a:prstClr>
            </a:innerShdw>
          </a:effectLst>
        </p:spPr>
        <p:txBody>
          <a:bodyPr wrap="none" anchor="ctr"/>
          <a:lstStyle/>
          <a:p>
            <a:pPr>
              <a:defRPr/>
            </a:pPr>
            <a:endParaRPr lang="en-US" dirty="0">
              <a:latin typeface="Arial" pitchFamily="34" charset="0"/>
            </a:endParaRPr>
          </a:p>
        </p:txBody>
      </p:sp>
      <p:sp>
        <p:nvSpPr>
          <p:cNvPr id="126998" name="Rectangle 20"/>
          <p:cNvSpPr>
            <a:spLocks noChangeArrowheads="1"/>
          </p:cNvSpPr>
          <p:nvPr/>
        </p:nvSpPr>
        <p:spPr bwMode="auto">
          <a:xfrm>
            <a:off x="5936364" y="5029200"/>
            <a:ext cx="230188" cy="328613"/>
          </a:xfrm>
          <a:prstGeom prst="rect">
            <a:avLst/>
          </a:prstGeom>
          <a:solidFill>
            <a:schemeClr val="accent1">
              <a:lumMod val="75000"/>
              <a:alpha val="82000"/>
            </a:schemeClr>
          </a:solidFill>
          <a:ln w="19050">
            <a:solidFill>
              <a:schemeClr val="tx2"/>
            </a:solidFill>
            <a:miter lim="800000"/>
            <a:headEnd/>
            <a:tailEnd/>
          </a:ln>
          <a:effectLst>
            <a:innerShdw>
              <a:prstClr val="black">
                <a:alpha val="74000"/>
              </a:prstClr>
            </a:innerShdw>
          </a:effectLst>
        </p:spPr>
        <p:txBody>
          <a:bodyPr wrap="none" anchor="ctr"/>
          <a:lstStyle/>
          <a:p>
            <a:pPr>
              <a:defRPr/>
            </a:pPr>
            <a:endParaRPr lang="en-US" dirty="0">
              <a:latin typeface="Arial" pitchFamily="34" charset="0"/>
            </a:endParaRPr>
          </a:p>
        </p:txBody>
      </p:sp>
      <p:sp>
        <p:nvSpPr>
          <p:cNvPr id="126999" name="Rectangle 21"/>
          <p:cNvSpPr>
            <a:spLocks noChangeArrowheads="1"/>
          </p:cNvSpPr>
          <p:nvPr/>
        </p:nvSpPr>
        <p:spPr bwMode="auto">
          <a:xfrm>
            <a:off x="6573838" y="2168525"/>
            <a:ext cx="1144545" cy="3390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800" dirty="0">
                <a:solidFill>
                  <a:schemeClr val="tx1"/>
                </a:solidFill>
                <a:latin typeface="Arial" pitchFamily="34" charset="0"/>
              </a:rPr>
              <a:t>0, 4,  8....</a:t>
            </a:r>
          </a:p>
        </p:txBody>
      </p:sp>
      <p:sp>
        <p:nvSpPr>
          <p:cNvPr id="127000" name="Rectangle 22"/>
          <p:cNvSpPr>
            <a:spLocks noChangeArrowheads="1"/>
          </p:cNvSpPr>
          <p:nvPr/>
        </p:nvSpPr>
        <p:spPr bwMode="auto">
          <a:xfrm>
            <a:off x="6584950" y="3078163"/>
            <a:ext cx="1208665" cy="3390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800" dirty="0">
                <a:solidFill>
                  <a:schemeClr val="tx1"/>
                </a:solidFill>
                <a:latin typeface="Arial" pitchFamily="34" charset="0"/>
              </a:rPr>
              <a:t>1, 5,  9.....</a:t>
            </a:r>
          </a:p>
        </p:txBody>
      </p:sp>
      <p:sp>
        <p:nvSpPr>
          <p:cNvPr id="127001" name="Line 23"/>
          <p:cNvSpPr>
            <a:spLocks noChangeShapeType="1"/>
          </p:cNvSpPr>
          <p:nvPr/>
        </p:nvSpPr>
        <p:spPr bwMode="auto">
          <a:xfrm>
            <a:off x="6284913" y="3198813"/>
            <a:ext cx="284162" cy="1587"/>
          </a:xfrm>
          <a:prstGeom prst="line">
            <a:avLst/>
          </a:prstGeom>
          <a:noFill/>
          <a:ln w="25400">
            <a:solidFill>
              <a:schemeClr val="tx2"/>
            </a:solidFill>
            <a:round/>
            <a:headEnd/>
            <a:tailEnd type="triangle" w="med" len="med"/>
          </a:ln>
        </p:spPr>
        <p:txBody>
          <a:bodyPr/>
          <a:lstStyle/>
          <a:p>
            <a:pPr>
              <a:defRPr/>
            </a:pPr>
            <a:endParaRPr lang="en-US" dirty="0">
              <a:latin typeface="Arial" pitchFamily="34" charset="0"/>
            </a:endParaRPr>
          </a:p>
        </p:txBody>
      </p:sp>
      <p:sp>
        <p:nvSpPr>
          <p:cNvPr id="127002" name="Rectangle 24"/>
          <p:cNvSpPr>
            <a:spLocks noChangeArrowheads="1"/>
          </p:cNvSpPr>
          <p:nvPr/>
        </p:nvSpPr>
        <p:spPr bwMode="auto">
          <a:xfrm>
            <a:off x="6627813" y="4195763"/>
            <a:ext cx="888065" cy="3390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800" dirty="0">
                <a:solidFill>
                  <a:schemeClr val="tx1"/>
                </a:solidFill>
                <a:latin typeface="Arial" pitchFamily="34" charset="0"/>
              </a:rPr>
              <a:t>2, 6, ...</a:t>
            </a:r>
          </a:p>
        </p:txBody>
      </p:sp>
      <p:sp>
        <p:nvSpPr>
          <p:cNvPr id="127003" name="Line 25"/>
          <p:cNvSpPr>
            <a:spLocks noChangeShapeType="1"/>
          </p:cNvSpPr>
          <p:nvPr/>
        </p:nvSpPr>
        <p:spPr bwMode="auto">
          <a:xfrm>
            <a:off x="6308725" y="4348163"/>
            <a:ext cx="284163" cy="1587"/>
          </a:xfrm>
          <a:prstGeom prst="line">
            <a:avLst/>
          </a:prstGeom>
          <a:noFill/>
          <a:ln w="25400">
            <a:solidFill>
              <a:schemeClr val="tx2"/>
            </a:solidFill>
            <a:round/>
            <a:headEnd/>
            <a:tailEnd type="triangle" w="med" len="med"/>
          </a:ln>
        </p:spPr>
        <p:txBody>
          <a:bodyPr/>
          <a:lstStyle/>
          <a:p>
            <a:pPr>
              <a:defRPr/>
            </a:pPr>
            <a:endParaRPr lang="en-US" dirty="0">
              <a:latin typeface="Arial" pitchFamily="34" charset="0"/>
            </a:endParaRPr>
          </a:p>
        </p:txBody>
      </p:sp>
      <p:sp>
        <p:nvSpPr>
          <p:cNvPr id="127004" name="Rectangle 26"/>
          <p:cNvSpPr>
            <a:spLocks noChangeArrowheads="1"/>
          </p:cNvSpPr>
          <p:nvPr/>
        </p:nvSpPr>
        <p:spPr bwMode="auto">
          <a:xfrm>
            <a:off x="6627813" y="5033963"/>
            <a:ext cx="823945" cy="3390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800" dirty="0">
                <a:solidFill>
                  <a:schemeClr val="tx1"/>
                </a:solidFill>
                <a:latin typeface="Arial" pitchFamily="34" charset="0"/>
              </a:rPr>
              <a:t>3, 7 ...</a:t>
            </a:r>
          </a:p>
        </p:txBody>
      </p:sp>
      <p:sp>
        <p:nvSpPr>
          <p:cNvPr id="127005" name="Line 27"/>
          <p:cNvSpPr>
            <a:spLocks noChangeShapeType="1"/>
          </p:cNvSpPr>
          <p:nvPr/>
        </p:nvSpPr>
        <p:spPr bwMode="auto">
          <a:xfrm>
            <a:off x="6326188" y="5203825"/>
            <a:ext cx="285750" cy="1588"/>
          </a:xfrm>
          <a:prstGeom prst="line">
            <a:avLst/>
          </a:prstGeom>
          <a:noFill/>
          <a:ln w="25400">
            <a:solidFill>
              <a:schemeClr val="tx2"/>
            </a:solidFill>
            <a:round/>
            <a:headEnd/>
            <a:tailEnd type="triangle" w="med" len="med"/>
          </a:ln>
        </p:spPr>
        <p:txBody>
          <a:bodyPr/>
          <a:lstStyle/>
          <a:p>
            <a:pPr>
              <a:defRPr/>
            </a:pPr>
            <a:endParaRPr lang="en-US" dirty="0">
              <a:latin typeface="Arial" pitchFamily="34" charset="0"/>
            </a:endParaRPr>
          </a:p>
        </p:txBody>
      </p:sp>
      <p:sp>
        <p:nvSpPr>
          <p:cNvPr id="133157" name="Oval 28"/>
          <p:cNvSpPr>
            <a:spLocks noChangeArrowheads="1"/>
          </p:cNvSpPr>
          <p:nvPr/>
        </p:nvSpPr>
        <p:spPr bwMode="auto">
          <a:xfrm>
            <a:off x="1824038"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58" name="Oval 29"/>
          <p:cNvSpPr>
            <a:spLocks noChangeArrowheads="1"/>
          </p:cNvSpPr>
          <p:nvPr/>
        </p:nvSpPr>
        <p:spPr bwMode="auto">
          <a:xfrm>
            <a:off x="1824038"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59" name="Oval 30"/>
          <p:cNvSpPr>
            <a:spLocks noChangeArrowheads="1"/>
          </p:cNvSpPr>
          <p:nvPr/>
        </p:nvSpPr>
        <p:spPr bwMode="auto">
          <a:xfrm>
            <a:off x="182403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0" name="Oval 31"/>
          <p:cNvSpPr>
            <a:spLocks noChangeArrowheads="1"/>
          </p:cNvSpPr>
          <p:nvPr/>
        </p:nvSpPr>
        <p:spPr bwMode="auto">
          <a:xfrm>
            <a:off x="182403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1" name="Oval 32"/>
          <p:cNvSpPr>
            <a:spLocks noChangeArrowheads="1"/>
          </p:cNvSpPr>
          <p:nvPr/>
        </p:nvSpPr>
        <p:spPr bwMode="auto">
          <a:xfrm>
            <a:off x="2897188"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2" name="Oval 33"/>
          <p:cNvSpPr>
            <a:spLocks noChangeArrowheads="1"/>
          </p:cNvSpPr>
          <p:nvPr/>
        </p:nvSpPr>
        <p:spPr bwMode="auto">
          <a:xfrm>
            <a:off x="2897188"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3" name="Oval 34"/>
          <p:cNvSpPr>
            <a:spLocks noChangeArrowheads="1"/>
          </p:cNvSpPr>
          <p:nvPr/>
        </p:nvSpPr>
        <p:spPr bwMode="auto">
          <a:xfrm>
            <a:off x="3978275"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4" name="Oval 35"/>
          <p:cNvSpPr>
            <a:spLocks noChangeArrowheads="1"/>
          </p:cNvSpPr>
          <p:nvPr/>
        </p:nvSpPr>
        <p:spPr bwMode="auto">
          <a:xfrm>
            <a:off x="3968750"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5" name="Oval 36"/>
          <p:cNvSpPr>
            <a:spLocks noChangeArrowheads="1"/>
          </p:cNvSpPr>
          <p:nvPr/>
        </p:nvSpPr>
        <p:spPr bwMode="auto">
          <a:xfrm>
            <a:off x="5022850"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6" name="Oval 37"/>
          <p:cNvSpPr>
            <a:spLocks noChangeArrowheads="1"/>
          </p:cNvSpPr>
          <p:nvPr/>
        </p:nvSpPr>
        <p:spPr bwMode="auto">
          <a:xfrm>
            <a:off x="5022850"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7" name="Oval 38"/>
          <p:cNvSpPr>
            <a:spLocks noChangeArrowheads="1"/>
          </p:cNvSpPr>
          <p:nvPr/>
        </p:nvSpPr>
        <p:spPr bwMode="auto">
          <a:xfrm>
            <a:off x="5022850"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3168" name="Oval 39"/>
          <p:cNvSpPr>
            <a:spLocks noChangeArrowheads="1"/>
          </p:cNvSpPr>
          <p:nvPr/>
        </p:nvSpPr>
        <p:spPr bwMode="auto">
          <a:xfrm>
            <a:off x="5022850"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49" name="Freeform 75"/>
          <p:cNvSpPr>
            <a:spLocks/>
          </p:cNvSpPr>
          <p:nvPr/>
        </p:nvSpPr>
        <p:spPr bwMode="auto">
          <a:xfrm>
            <a:off x="6581775" y="2005013"/>
            <a:ext cx="1447800" cy="3497262"/>
          </a:xfrm>
          <a:custGeom>
            <a:avLst/>
            <a:gdLst>
              <a:gd name="T0" fmla="*/ 0 w 1104"/>
              <a:gd name="T1" fmla="*/ 0 h 2496"/>
              <a:gd name="T2" fmla="*/ 0 w 1104"/>
              <a:gd name="T3" fmla="*/ 2147483647 h 2496"/>
              <a:gd name="T4" fmla="*/ 2147483647 w 1104"/>
              <a:gd name="T5" fmla="*/ 2147483647 h 2496"/>
              <a:gd name="T6" fmla="*/ 2147483647 w 1104"/>
              <a:gd name="T7" fmla="*/ 2147483647 h 2496"/>
              <a:gd name="T8" fmla="*/ 2147483647 w 1104"/>
              <a:gd name="T9" fmla="*/ 2147483647 h 2496"/>
              <a:gd name="T10" fmla="*/ 2147483647 w 1104"/>
              <a:gd name="T11" fmla="*/ 0 h 2496"/>
              <a:gd name="T12" fmla="*/ 0 w 1104"/>
              <a:gd name="T13" fmla="*/ 0 h 2496"/>
              <a:gd name="T14" fmla="*/ 0 60000 65536"/>
              <a:gd name="T15" fmla="*/ 0 60000 65536"/>
              <a:gd name="T16" fmla="*/ 0 60000 65536"/>
              <a:gd name="T17" fmla="*/ 0 60000 65536"/>
              <a:gd name="T18" fmla="*/ 0 60000 65536"/>
              <a:gd name="T19" fmla="*/ 0 60000 65536"/>
              <a:gd name="T20" fmla="*/ 0 60000 65536"/>
              <a:gd name="T21" fmla="*/ 0 w 1104"/>
              <a:gd name="T22" fmla="*/ 0 h 2496"/>
              <a:gd name="T23" fmla="*/ 1104 w 1104"/>
              <a:gd name="T24" fmla="*/ 2496 h 24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4" h="2496">
                <a:moveTo>
                  <a:pt x="0" y="0"/>
                </a:moveTo>
                <a:lnTo>
                  <a:pt x="0" y="2496"/>
                </a:lnTo>
                <a:lnTo>
                  <a:pt x="672" y="2496"/>
                </a:lnTo>
                <a:lnTo>
                  <a:pt x="688" y="992"/>
                </a:lnTo>
                <a:lnTo>
                  <a:pt x="1104" y="1000"/>
                </a:lnTo>
                <a:lnTo>
                  <a:pt x="1104" y="0"/>
                </a:lnTo>
                <a:lnTo>
                  <a:pt x="0" y="0"/>
                </a:lnTo>
                <a:close/>
              </a:path>
            </a:pathLst>
          </a:custGeom>
          <a:noFill/>
          <a:ln w="38100">
            <a:solidFill>
              <a:srgbClr val="FF0000"/>
            </a:solidFill>
            <a:round/>
            <a:headEnd/>
            <a:tailEnd/>
          </a:ln>
        </p:spPr>
        <p:txBody>
          <a:bodyPr wrap="none" anchor="ctr"/>
          <a:lstStyle/>
          <a:p>
            <a:endParaRPr lang="en-US" sz="2800" dirty="0">
              <a:solidFill>
                <a:srgbClr val="FFFF00"/>
              </a:solidFill>
              <a:latin typeface="Courier New" pitchFamily="49" charset="0"/>
            </a:endParaRPr>
          </a:p>
        </p:txBody>
      </p:sp>
      <p:sp>
        <p:nvSpPr>
          <p:cNvPr id="42" name="TextBox 41"/>
          <p:cNvSpPr txBox="1"/>
          <p:nvPr/>
        </p:nvSpPr>
        <p:spPr>
          <a:xfrm>
            <a:off x="5353050" y="5502275"/>
            <a:ext cx="1484702" cy="461665"/>
          </a:xfrm>
          <a:prstGeom prst="rect">
            <a:avLst/>
          </a:prstGeom>
          <a:noFill/>
        </p:spPr>
        <p:txBody>
          <a:bodyPr wrap="none">
            <a:spAutoFit/>
          </a:bodyPr>
          <a:lstStyle/>
          <a:p>
            <a:pPr>
              <a:defRPr/>
            </a:pPr>
            <a:r>
              <a:rPr lang="en-US" dirty="0">
                <a:solidFill>
                  <a:srgbClr val="00B050"/>
                </a:solidFill>
                <a:latin typeface="Arial" pitchFamily="34" charset="0"/>
                <a:cs typeface="Arial" pitchFamily="34" charset="0"/>
              </a:rPr>
              <a:t>counters</a:t>
            </a:r>
          </a:p>
        </p:txBody>
      </p:sp>
      <p:sp>
        <p:nvSpPr>
          <p:cNvPr id="43" name="AutoShape 4"/>
          <p:cNvSpPr>
            <a:spLocks noChangeArrowheads="1"/>
          </p:cNvSpPr>
          <p:nvPr/>
        </p:nvSpPr>
        <p:spPr bwMode="auto">
          <a:xfrm>
            <a:off x="5789613" y="4992688"/>
            <a:ext cx="487362" cy="381000"/>
          </a:xfrm>
          <a:prstGeom prst="wedgeRoundRectCallout">
            <a:avLst>
              <a:gd name="adj1" fmla="val -231384"/>
              <a:gd name="adj2" fmla="val 127495"/>
              <a:gd name="adj3" fmla="val 16667"/>
            </a:avLst>
          </a:prstGeom>
          <a:noFill/>
          <a:ln w="38100">
            <a:solidFill>
              <a:srgbClr val="FF0000"/>
            </a:solidFill>
            <a:miter lim="800000"/>
            <a:headEnd/>
            <a:tailEnd/>
          </a:ln>
        </p:spPr>
        <p:txBody>
          <a:bodyPr anchor="ctr"/>
          <a:lstStyle/>
          <a:p>
            <a:pPr algn="ctr">
              <a:spcBef>
                <a:spcPct val="0"/>
              </a:spcBef>
            </a:pPr>
            <a:endParaRPr lang="en-US" sz="4000" dirty="0">
              <a:latin typeface="Arial" pitchFamily="34" charset="0"/>
            </a:endParaRPr>
          </a:p>
        </p:txBody>
      </p:sp>
      <p:sp>
        <p:nvSpPr>
          <p:cNvPr id="44" name="Text Box 5"/>
          <p:cNvSpPr txBox="1">
            <a:spLocks noChangeArrowheads="1"/>
          </p:cNvSpPr>
          <p:nvPr/>
        </p:nvSpPr>
        <p:spPr bwMode="auto">
          <a:xfrm>
            <a:off x="995363" y="5494338"/>
            <a:ext cx="4337050" cy="954087"/>
          </a:xfrm>
          <a:prstGeom prst="rect">
            <a:avLst/>
          </a:prstGeom>
          <a:solidFill>
            <a:schemeClr val="tx2"/>
          </a:solidFill>
          <a:ln w="38100">
            <a:solidFill>
              <a:srgbClr val="FF0000"/>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Multiple counters distribute load</a:t>
            </a:r>
          </a:p>
        </p:txBody>
      </p:sp>
      <p:sp>
        <p:nvSpPr>
          <p:cNvPr id="46" name="AutoShape 4"/>
          <p:cNvSpPr>
            <a:spLocks noChangeArrowheads="1"/>
          </p:cNvSpPr>
          <p:nvPr/>
        </p:nvSpPr>
        <p:spPr bwMode="auto">
          <a:xfrm>
            <a:off x="5789613" y="4157663"/>
            <a:ext cx="487362" cy="381000"/>
          </a:xfrm>
          <a:prstGeom prst="wedgeRoundRectCallout">
            <a:avLst>
              <a:gd name="adj1" fmla="val -256824"/>
              <a:gd name="adj2" fmla="val 297310"/>
              <a:gd name="adj3" fmla="val 16667"/>
            </a:avLst>
          </a:prstGeom>
          <a:noFill/>
          <a:ln w="38100">
            <a:solidFill>
              <a:srgbClr val="FF0000"/>
            </a:solidFill>
            <a:miter lim="800000"/>
            <a:headEnd/>
            <a:tailEnd/>
          </a:ln>
        </p:spPr>
        <p:txBody>
          <a:bodyPr anchor="ctr"/>
          <a:lstStyle/>
          <a:p>
            <a:pPr algn="ctr">
              <a:spcBef>
                <a:spcPct val="0"/>
              </a:spcBef>
            </a:pPr>
            <a:endParaRPr lang="en-US" sz="4000" dirty="0">
              <a:latin typeface="Arial" pitchFamily="34" charset="0"/>
            </a:endParaRPr>
          </a:p>
        </p:txBody>
      </p:sp>
      <p:sp>
        <p:nvSpPr>
          <p:cNvPr id="47" name="AutoShape 4"/>
          <p:cNvSpPr>
            <a:spLocks noChangeArrowheads="1"/>
          </p:cNvSpPr>
          <p:nvPr/>
        </p:nvSpPr>
        <p:spPr bwMode="auto">
          <a:xfrm>
            <a:off x="5789613" y="3095625"/>
            <a:ext cx="487362" cy="381000"/>
          </a:xfrm>
          <a:prstGeom prst="wedgeRoundRectCallout">
            <a:avLst>
              <a:gd name="adj1" fmla="val -282264"/>
              <a:gd name="adj2" fmla="val 562750"/>
              <a:gd name="adj3" fmla="val 16667"/>
            </a:avLst>
          </a:prstGeom>
          <a:noFill/>
          <a:ln w="38100">
            <a:solidFill>
              <a:srgbClr val="FF0000"/>
            </a:solidFill>
            <a:miter lim="800000"/>
            <a:headEnd/>
            <a:tailEnd/>
          </a:ln>
        </p:spPr>
        <p:txBody>
          <a:bodyPr anchor="ctr"/>
          <a:lstStyle/>
          <a:p>
            <a:pPr algn="ctr">
              <a:spcBef>
                <a:spcPct val="0"/>
              </a:spcBef>
            </a:pPr>
            <a:endParaRPr lang="en-US" sz="4000" dirty="0">
              <a:latin typeface="Arial" pitchFamily="34" charset="0"/>
            </a:endParaRPr>
          </a:p>
        </p:txBody>
      </p:sp>
      <p:sp>
        <p:nvSpPr>
          <p:cNvPr id="48" name="AutoShape 4"/>
          <p:cNvSpPr>
            <a:spLocks noChangeArrowheads="1"/>
          </p:cNvSpPr>
          <p:nvPr/>
        </p:nvSpPr>
        <p:spPr bwMode="auto">
          <a:xfrm>
            <a:off x="5789613" y="2165350"/>
            <a:ext cx="487362" cy="381000"/>
          </a:xfrm>
          <a:prstGeom prst="wedgeRoundRectCallout">
            <a:avLst>
              <a:gd name="adj1" fmla="val -301343"/>
              <a:gd name="adj2" fmla="val 790546"/>
              <a:gd name="adj3" fmla="val 16667"/>
            </a:avLst>
          </a:prstGeom>
          <a:noFill/>
          <a:ln w="38100">
            <a:solidFill>
              <a:srgbClr val="FF0000"/>
            </a:solidFill>
            <a:miter lim="800000"/>
            <a:headEnd/>
            <a:tailEnd/>
          </a:ln>
        </p:spPr>
        <p:txBody>
          <a:bodyPr anchor="ctr"/>
          <a:lstStyle/>
          <a:p>
            <a:pPr algn="ctr">
              <a:spcBef>
                <a:spcPct val="0"/>
              </a:spcBef>
            </a:pPr>
            <a:endParaRPr lang="en-US" sz="4000" dirty="0">
              <a:latin typeface="Arial" pitchFamily="34" charset="0"/>
            </a:endParaRPr>
          </a:p>
        </p:txBody>
      </p:sp>
      <p:sp>
        <p:nvSpPr>
          <p:cNvPr id="52" name="Text Box 5"/>
          <p:cNvSpPr txBox="1">
            <a:spLocks noChangeArrowheads="1"/>
          </p:cNvSpPr>
          <p:nvPr/>
        </p:nvSpPr>
        <p:spPr bwMode="auto">
          <a:xfrm>
            <a:off x="3437467" y="367605"/>
            <a:ext cx="5177896" cy="1384995"/>
          </a:xfrm>
          <a:prstGeom prst="rect">
            <a:avLst/>
          </a:prstGeom>
          <a:solidFill>
            <a:schemeClr val="tx2"/>
          </a:solidFill>
          <a:ln w="38100">
            <a:solidFill>
              <a:srgbClr val="33CC33"/>
            </a:solidFill>
            <a:miter lim="800000"/>
            <a:headEnd/>
            <a:tailEnd/>
          </a:ln>
        </p:spPr>
        <p:txBody>
          <a:bodyPr wrap="square">
            <a:spAutoFit/>
          </a:bodyPr>
          <a:lstStyle/>
          <a:p>
            <a:pPr algn="ctr">
              <a:spcBef>
                <a:spcPct val="0"/>
              </a:spcBef>
            </a:pPr>
            <a:r>
              <a:rPr lang="en-US" sz="2800" b="0" dirty="0">
                <a:solidFill>
                  <a:srgbClr val="FFFF00"/>
                </a:solidFill>
                <a:latin typeface="Arial" pitchFamily="34" charset="0"/>
                <a:cs typeface="Arial" pitchFamily="34" charset="0"/>
              </a:rPr>
              <a:t>Step property</a:t>
            </a:r>
          </a:p>
          <a:p>
            <a:pPr algn="ctr">
              <a:spcBef>
                <a:spcPct val="0"/>
              </a:spcBef>
            </a:pPr>
            <a:r>
              <a:rPr lang="en-US" sz="2800" b="0" dirty="0">
                <a:solidFill>
                  <a:srgbClr val="FFFF00"/>
                </a:solidFill>
                <a:latin typeface="Arial" pitchFamily="34" charset="0"/>
                <a:cs typeface="Arial" pitchFamily="34" charset="0"/>
              </a:rPr>
              <a:t>guarantees no duplication or omissions, how?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blinds(horizontal)">
                                      <p:cBhvr>
                                        <p:cTn id="19" dur="500"/>
                                        <p:tgtEl>
                                          <p:spTgt spid="49"/>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3" grpId="0" animBg="1"/>
      <p:bldP spid="44" grpId="0" animBg="1"/>
      <p:bldP spid="46" grpId="0" animBg="1"/>
      <p:bldP spid="47" grpId="0" animBg="1"/>
      <p:bldP spid="48" grpId="0" animBg="1"/>
      <p:bldP spid="52" grpId="0" animBg="1"/>
      <p:bldP spid="5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5"/>
          <p:cNvSpPr>
            <a:spLocks noGrp="1"/>
          </p:cNvSpPr>
          <p:nvPr>
            <p:ph type="sldNum" sz="quarter" idx="11"/>
          </p:nvPr>
        </p:nvSpPr>
        <p:spPr/>
        <p:txBody>
          <a:bodyPr/>
          <a:lstStyle/>
          <a:p>
            <a:pPr>
              <a:defRPr/>
            </a:pPr>
            <a:fld id="{DA2F9E73-A8D0-4011-995B-9FF8000C3DA4}" type="slidenum">
              <a:rPr lang="en-US"/>
              <a:pPr>
                <a:defRPr/>
              </a:pPr>
              <a:t>25</a:t>
            </a:fld>
            <a:endParaRPr lang="en-US" dirty="0"/>
          </a:p>
        </p:txBody>
      </p:sp>
      <p:sp>
        <p:nvSpPr>
          <p:cNvPr id="134148" name="Line 2"/>
          <p:cNvSpPr>
            <a:spLocks noChangeShapeType="1"/>
          </p:cNvSpPr>
          <p:nvPr/>
        </p:nvSpPr>
        <p:spPr bwMode="auto">
          <a:xfrm>
            <a:off x="1274763" y="3224213"/>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4149" name="Line 3"/>
          <p:cNvSpPr>
            <a:spLocks noChangeShapeType="1"/>
          </p:cNvSpPr>
          <p:nvPr/>
        </p:nvSpPr>
        <p:spPr bwMode="auto">
          <a:xfrm>
            <a:off x="1274763" y="4316413"/>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4150" name="Oval 4"/>
          <p:cNvSpPr>
            <a:spLocks noChangeArrowheads="1"/>
          </p:cNvSpPr>
          <p:nvPr/>
        </p:nvSpPr>
        <p:spPr bwMode="auto">
          <a:xfrm>
            <a:off x="3752850" y="3117850"/>
            <a:ext cx="658813"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sp>
        <p:nvSpPr>
          <p:cNvPr id="134151" name="Oval 5"/>
          <p:cNvSpPr>
            <a:spLocks noChangeArrowheads="1"/>
          </p:cNvSpPr>
          <p:nvPr/>
        </p:nvSpPr>
        <p:spPr bwMode="auto">
          <a:xfrm>
            <a:off x="3752850" y="4202113"/>
            <a:ext cx="658813"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sp>
        <p:nvSpPr>
          <p:cNvPr id="134152" name="Rectangle 6"/>
          <p:cNvSpPr>
            <a:spLocks noGrp="1" noChangeArrowheads="1"/>
          </p:cNvSpPr>
          <p:nvPr>
            <p:ph type="title"/>
          </p:nvPr>
        </p:nvSpPr>
        <p:spPr/>
        <p:txBody>
          <a:bodyPr/>
          <a:lstStyle/>
          <a:p>
            <a:r>
              <a:rPr lang="en-US"/>
              <a:t>Counting Networks Count!</a:t>
            </a:r>
          </a:p>
        </p:txBody>
      </p:sp>
      <p:sp>
        <p:nvSpPr>
          <p:cNvPr id="134153" name="Line 7"/>
          <p:cNvSpPr>
            <a:spLocks noChangeShapeType="1"/>
          </p:cNvSpPr>
          <p:nvPr/>
        </p:nvSpPr>
        <p:spPr bwMode="auto">
          <a:xfrm>
            <a:off x="1274763" y="2328863"/>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4154" name="Line 8"/>
          <p:cNvSpPr>
            <a:spLocks noChangeShapeType="1"/>
          </p:cNvSpPr>
          <p:nvPr/>
        </p:nvSpPr>
        <p:spPr bwMode="auto">
          <a:xfrm>
            <a:off x="1274763" y="5178425"/>
            <a:ext cx="456406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4155" name="AutoShape 9"/>
          <p:cNvSpPr>
            <a:spLocks noChangeArrowheads="1"/>
          </p:cNvSpPr>
          <p:nvPr/>
        </p:nvSpPr>
        <p:spPr bwMode="auto">
          <a:xfrm>
            <a:off x="17605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4156" name="AutoShape 10"/>
          <p:cNvSpPr>
            <a:spLocks noChangeArrowheads="1"/>
          </p:cNvSpPr>
          <p:nvPr/>
        </p:nvSpPr>
        <p:spPr bwMode="auto">
          <a:xfrm>
            <a:off x="17605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4157" name="AutoShape 11"/>
          <p:cNvSpPr>
            <a:spLocks noChangeArrowheads="1"/>
          </p:cNvSpPr>
          <p:nvPr/>
        </p:nvSpPr>
        <p:spPr bwMode="auto">
          <a:xfrm>
            <a:off x="2833688" y="2938463"/>
            <a:ext cx="373062"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4158" name="AutoShape 12"/>
          <p:cNvSpPr>
            <a:spLocks noChangeArrowheads="1"/>
          </p:cNvSpPr>
          <p:nvPr/>
        </p:nvSpPr>
        <p:spPr bwMode="auto">
          <a:xfrm>
            <a:off x="3905250" y="2005013"/>
            <a:ext cx="373063"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4159" name="AutoShape 13"/>
          <p:cNvSpPr>
            <a:spLocks noChangeArrowheads="1"/>
          </p:cNvSpPr>
          <p:nvPr/>
        </p:nvSpPr>
        <p:spPr bwMode="auto">
          <a:xfrm>
            <a:off x="4978400"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4160" name="AutoShape 14"/>
          <p:cNvSpPr>
            <a:spLocks noChangeArrowheads="1"/>
          </p:cNvSpPr>
          <p:nvPr/>
        </p:nvSpPr>
        <p:spPr bwMode="auto">
          <a:xfrm>
            <a:off x="4978400"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93" name="Line 15"/>
          <p:cNvSpPr>
            <a:spLocks noChangeShapeType="1"/>
          </p:cNvSpPr>
          <p:nvPr/>
        </p:nvSpPr>
        <p:spPr bwMode="auto">
          <a:xfrm>
            <a:off x="6291263" y="2324100"/>
            <a:ext cx="284162" cy="1588"/>
          </a:xfrm>
          <a:prstGeom prst="line">
            <a:avLst/>
          </a:prstGeom>
          <a:noFill/>
          <a:ln w="76200">
            <a:solidFill>
              <a:schemeClr val="bg1"/>
            </a:solidFill>
            <a:round/>
            <a:headEnd/>
            <a:tailEnd type="triangle" w="med" len="med"/>
          </a:ln>
        </p:spPr>
        <p:txBody>
          <a:bodyPr/>
          <a:lstStyle/>
          <a:p>
            <a:pPr>
              <a:defRPr/>
            </a:pPr>
            <a:endParaRPr lang="en-US" dirty="0">
              <a:solidFill>
                <a:srgbClr val="FFFF00"/>
              </a:solidFill>
              <a:latin typeface="Arial" pitchFamily="34" charset="0"/>
            </a:endParaRPr>
          </a:p>
        </p:txBody>
      </p:sp>
      <p:sp>
        <p:nvSpPr>
          <p:cNvPr id="126995" name="Rectangle 17"/>
          <p:cNvSpPr>
            <a:spLocks noChangeArrowheads="1"/>
          </p:cNvSpPr>
          <p:nvPr/>
        </p:nvSpPr>
        <p:spPr bwMode="auto">
          <a:xfrm>
            <a:off x="5936364" y="2133600"/>
            <a:ext cx="230188" cy="328613"/>
          </a:xfrm>
          <a:prstGeom prst="rect">
            <a:avLst/>
          </a:prstGeom>
          <a:solidFill>
            <a:schemeClr val="accent1"/>
          </a:solidFill>
          <a:ln w="19050">
            <a:solidFill>
              <a:schemeClr val="tx2"/>
            </a:solidFill>
            <a:miter lim="800000"/>
            <a:headEnd/>
            <a:tailEnd/>
          </a:ln>
          <a:effectLst>
            <a:innerShdw blurRad="63500" dist="50800" dir="2700000">
              <a:prstClr val="black">
                <a:alpha val="50000"/>
              </a:prstClr>
            </a:innerShdw>
          </a:effectLst>
        </p:spPr>
        <p:txBody>
          <a:bodyPr wrap="none" anchor="ctr"/>
          <a:lstStyle/>
          <a:p>
            <a:pPr>
              <a:defRPr/>
            </a:pPr>
            <a:endParaRPr lang="en-US" dirty="0">
              <a:latin typeface="Arial" pitchFamily="34" charset="0"/>
            </a:endParaRPr>
          </a:p>
        </p:txBody>
      </p:sp>
      <p:sp>
        <p:nvSpPr>
          <p:cNvPr id="126996" name="Rectangle 18"/>
          <p:cNvSpPr>
            <a:spLocks noChangeArrowheads="1"/>
          </p:cNvSpPr>
          <p:nvPr/>
        </p:nvSpPr>
        <p:spPr bwMode="auto">
          <a:xfrm>
            <a:off x="5930014" y="3043238"/>
            <a:ext cx="230188" cy="328612"/>
          </a:xfrm>
          <a:prstGeom prst="rect">
            <a:avLst/>
          </a:prstGeom>
          <a:solidFill>
            <a:schemeClr val="accent1"/>
          </a:solidFill>
          <a:ln w="19050">
            <a:solidFill>
              <a:schemeClr val="tx2"/>
            </a:solidFill>
            <a:miter lim="800000"/>
            <a:headEnd/>
            <a:tailEnd/>
          </a:ln>
          <a:effectLst>
            <a:innerShdw blurRad="63500" dist="50800" dir="2700000">
              <a:prstClr val="black">
                <a:alpha val="50000"/>
              </a:prstClr>
            </a:innerShdw>
          </a:effectLst>
        </p:spPr>
        <p:txBody>
          <a:bodyPr wrap="none" anchor="ctr"/>
          <a:lstStyle/>
          <a:p>
            <a:pPr>
              <a:defRPr/>
            </a:pPr>
            <a:endParaRPr lang="en-US" dirty="0">
              <a:latin typeface="Arial" pitchFamily="34" charset="0"/>
            </a:endParaRPr>
          </a:p>
        </p:txBody>
      </p:sp>
      <p:sp>
        <p:nvSpPr>
          <p:cNvPr id="126997" name="Rectangle 19"/>
          <p:cNvSpPr>
            <a:spLocks noChangeArrowheads="1"/>
          </p:cNvSpPr>
          <p:nvPr/>
        </p:nvSpPr>
        <p:spPr bwMode="auto">
          <a:xfrm>
            <a:off x="5936364" y="4191000"/>
            <a:ext cx="230188" cy="328613"/>
          </a:xfrm>
          <a:prstGeom prst="rect">
            <a:avLst/>
          </a:prstGeom>
          <a:solidFill>
            <a:schemeClr val="accent1"/>
          </a:solidFill>
          <a:ln w="19050">
            <a:solidFill>
              <a:schemeClr val="tx2"/>
            </a:solidFill>
            <a:miter lim="800000"/>
            <a:headEnd/>
            <a:tailEnd/>
          </a:ln>
          <a:effectLst>
            <a:innerShdw blurRad="63500" dist="50800" dir="2700000">
              <a:prstClr val="black">
                <a:alpha val="50000"/>
              </a:prstClr>
            </a:innerShdw>
          </a:effectLst>
        </p:spPr>
        <p:txBody>
          <a:bodyPr wrap="none" anchor="ctr"/>
          <a:lstStyle/>
          <a:p>
            <a:pPr>
              <a:defRPr/>
            </a:pPr>
            <a:endParaRPr lang="en-US" dirty="0">
              <a:latin typeface="Arial" pitchFamily="34" charset="0"/>
            </a:endParaRPr>
          </a:p>
        </p:txBody>
      </p:sp>
      <p:sp>
        <p:nvSpPr>
          <p:cNvPr id="126998" name="Rectangle 20"/>
          <p:cNvSpPr>
            <a:spLocks noChangeArrowheads="1"/>
          </p:cNvSpPr>
          <p:nvPr/>
        </p:nvSpPr>
        <p:spPr bwMode="auto">
          <a:xfrm>
            <a:off x="5936364" y="5029200"/>
            <a:ext cx="230188" cy="328613"/>
          </a:xfrm>
          <a:prstGeom prst="rect">
            <a:avLst/>
          </a:prstGeom>
          <a:solidFill>
            <a:schemeClr val="accent1"/>
          </a:solidFill>
          <a:ln w="19050">
            <a:solidFill>
              <a:schemeClr val="tx2"/>
            </a:solidFill>
            <a:miter lim="800000"/>
            <a:headEnd/>
            <a:tailEnd/>
          </a:ln>
          <a:effectLst>
            <a:innerShdw blurRad="63500" dist="50800" dir="2700000">
              <a:prstClr val="black">
                <a:alpha val="50000"/>
              </a:prstClr>
            </a:innerShdw>
          </a:effectLst>
        </p:spPr>
        <p:txBody>
          <a:bodyPr wrap="none" anchor="ctr"/>
          <a:lstStyle/>
          <a:p>
            <a:pPr>
              <a:defRPr/>
            </a:pPr>
            <a:endParaRPr lang="en-US" dirty="0">
              <a:latin typeface="Arial" pitchFamily="34" charset="0"/>
            </a:endParaRPr>
          </a:p>
        </p:txBody>
      </p:sp>
      <p:sp>
        <p:nvSpPr>
          <p:cNvPr id="126999" name="Rectangle 21"/>
          <p:cNvSpPr>
            <a:spLocks noChangeArrowheads="1"/>
          </p:cNvSpPr>
          <p:nvPr/>
        </p:nvSpPr>
        <p:spPr bwMode="auto">
          <a:xfrm>
            <a:off x="6573838" y="2197100"/>
            <a:ext cx="354265" cy="3113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600" dirty="0">
                <a:solidFill>
                  <a:srgbClr val="FFFF00"/>
                </a:solidFill>
                <a:latin typeface="Arial" pitchFamily="34" charset="0"/>
              </a:rPr>
              <a:t>0 </a:t>
            </a:r>
          </a:p>
        </p:txBody>
      </p:sp>
      <p:sp>
        <p:nvSpPr>
          <p:cNvPr id="127000" name="Rectangle 22"/>
          <p:cNvSpPr>
            <a:spLocks noChangeArrowheads="1"/>
          </p:cNvSpPr>
          <p:nvPr/>
        </p:nvSpPr>
        <p:spPr bwMode="auto">
          <a:xfrm>
            <a:off x="6584950" y="3106738"/>
            <a:ext cx="1101265" cy="3113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600" dirty="0">
                <a:solidFill>
                  <a:srgbClr val="FFFF00"/>
                </a:solidFill>
                <a:latin typeface="Arial" pitchFamily="34" charset="0"/>
              </a:rPr>
              <a:t>1, 5,  9.....</a:t>
            </a:r>
          </a:p>
        </p:txBody>
      </p:sp>
      <p:sp>
        <p:nvSpPr>
          <p:cNvPr id="127001" name="Line 23"/>
          <p:cNvSpPr>
            <a:spLocks noChangeShapeType="1"/>
          </p:cNvSpPr>
          <p:nvPr/>
        </p:nvSpPr>
        <p:spPr bwMode="auto">
          <a:xfrm>
            <a:off x="6284913" y="3198813"/>
            <a:ext cx="284162" cy="1587"/>
          </a:xfrm>
          <a:prstGeom prst="line">
            <a:avLst/>
          </a:prstGeom>
          <a:noFill/>
          <a:ln w="76200">
            <a:solidFill>
              <a:schemeClr val="bg1"/>
            </a:solidFill>
            <a:round/>
            <a:headEnd/>
            <a:tailEnd type="triangle" w="med" len="med"/>
          </a:ln>
        </p:spPr>
        <p:txBody>
          <a:bodyPr/>
          <a:lstStyle/>
          <a:p>
            <a:pPr>
              <a:defRPr/>
            </a:pPr>
            <a:endParaRPr lang="en-US" dirty="0">
              <a:solidFill>
                <a:srgbClr val="FFFF00"/>
              </a:solidFill>
              <a:latin typeface="Arial" pitchFamily="34" charset="0"/>
            </a:endParaRPr>
          </a:p>
        </p:txBody>
      </p:sp>
      <p:sp>
        <p:nvSpPr>
          <p:cNvPr id="127002" name="Rectangle 24"/>
          <p:cNvSpPr>
            <a:spLocks noChangeArrowheads="1"/>
          </p:cNvSpPr>
          <p:nvPr/>
        </p:nvSpPr>
        <p:spPr bwMode="auto">
          <a:xfrm>
            <a:off x="6627813" y="4254500"/>
            <a:ext cx="814326" cy="3113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600" dirty="0">
                <a:solidFill>
                  <a:srgbClr val="FFFF00"/>
                </a:solidFill>
                <a:latin typeface="Arial" pitchFamily="34" charset="0"/>
              </a:rPr>
              <a:t>2, 6, ...</a:t>
            </a:r>
          </a:p>
        </p:txBody>
      </p:sp>
      <p:sp>
        <p:nvSpPr>
          <p:cNvPr id="127003" name="Line 25"/>
          <p:cNvSpPr>
            <a:spLocks noChangeShapeType="1"/>
          </p:cNvSpPr>
          <p:nvPr/>
        </p:nvSpPr>
        <p:spPr bwMode="auto">
          <a:xfrm>
            <a:off x="6308725" y="4348163"/>
            <a:ext cx="284163" cy="1587"/>
          </a:xfrm>
          <a:prstGeom prst="line">
            <a:avLst/>
          </a:prstGeom>
          <a:noFill/>
          <a:ln w="76200">
            <a:solidFill>
              <a:schemeClr val="bg1"/>
            </a:solidFill>
            <a:round/>
            <a:headEnd/>
            <a:tailEnd type="triangle" w="med" len="med"/>
          </a:ln>
        </p:spPr>
        <p:txBody>
          <a:bodyPr/>
          <a:lstStyle/>
          <a:p>
            <a:pPr>
              <a:defRPr/>
            </a:pPr>
            <a:endParaRPr lang="en-US" dirty="0">
              <a:solidFill>
                <a:srgbClr val="FFFF00"/>
              </a:solidFill>
              <a:latin typeface="Arial" pitchFamily="34" charset="0"/>
            </a:endParaRPr>
          </a:p>
        </p:txBody>
      </p:sp>
      <p:sp>
        <p:nvSpPr>
          <p:cNvPr id="127004" name="Rectangle 26"/>
          <p:cNvSpPr>
            <a:spLocks noChangeArrowheads="1"/>
          </p:cNvSpPr>
          <p:nvPr/>
        </p:nvSpPr>
        <p:spPr bwMode="auto">
          <a:xfrm>
            <a:off x="6627813" y="5092700"/>
            <a:ext cx="756618" cy="311367"/>
          </a:xfrm>
          <a:prstGeom prst="rect">
            <a:avLst/>
          </a:prstGeom>
          <a:noFill/>
          <a:ln w="25400">
            <a:noFill/>
            <a:miter lim="800000"/>
            <a:headEnd/>
            <a:tailEnd/>
          </a:ln>
        </p:spPr>
        <p:txBody>
          <a:bodyPr wrap="none" lIns="90488" tIns="44450" rIns="90488" bIns="44450">
            <a:spAutoFit/>
          </a:bodyPr>
          <a:lstStyle/>
          <a:p>
            <a:pPr rtl="1">
              <a:lnSpc>
                <a:spcPct val="90000"/>
              </a:lnSpc>
              <a:spcBef>
                <a:spcPct val="0"/>
              </a:spcBef>
              <a:defRPr/>
            </a:pPr>
            <a:r>
              <a:rPr lang="en-US" sz="1600" dirty="0">
                <a:solidFill>
                  <a:srgbClr val="FFFF00"/>
                </a:solidFill>
                <a:latin typeface="Arial" pitchFamily="34" charset="0"/>
              </a:rPr>
              <a:t>3, 7 ...</a:t>
            </a:r>
          </a:p>
        </p:txBody>
      </p:sp>
      <p:sp>
        <p:nvSpPr>
          <p:cNvPr id="127005" name="Line 27"/>
          <p:cNvSpPr>
            <a:spLocks noChangeShapeType="1"/>
          </p:cNvSpPr>
          <p:nvPr/>
        </p:nvSpPr>
        <p:spPr bwMode="auto">
          <a:xfrm>
            <a:off x="6326188" y="5203825"/>
            <a:ext cx="285750" cy="1588"/>
          </a:xfrm>
          <a:prstGeom prst="line">
            <a:avLst/>
          </a:prstGeom>
          <a:noFill/>
          <a:ln w="76200">
            <a:solidFill>
              <a:schemeClr val="bg1"/>
            </a:solidFill>
            <a:round/>
            <a:headEnd/>
            <a:tailEnd type="triangle" w="med" len="med"/>
          </a:ln>
        </p:spPr>
        <p:txBody>
          <a:bodyPr/>
          <a:lstStyle/>
          <a:p>
            <a:pPr>
              <a:defRPr/>
            </a:pPr>
            <a:endParaRPr lang="en-US" dirty="0">
              <a:solidFill>
                <a:srgbClr val="FFFF00"/>
              </a:solidFill>
              <a:latin typeface="Arial" pitchFamily="34" charset="0"/>
            </a:endParaRPr>
          </a:p>
        </p:txBody>
      </p:sp>
      <p:sp>
        <p:nvSpPr>
          <p:cNvPr id="134181" name="Oval 28"/>
          <p:cNvSpPr>
            <a:spLocks noChangeArrowheads="1"/>
          </p:cNvSpPr>
          <p:nvPr/>
        </p:nvSpPr>
        <p:spPr bwMode="auto">
          <a:xfrm>
            <a:off x="1824038"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2" name="Oval 29"/>
          <p:cNvSpPr>
            <a:spLocks noChangeArrowheads="1"/>
          </p:cNvSpPr>
          <p:nvPr/>
        </p:nvSpPr>
        <p:spPr bwMode="auto">
          <a:xfrm>
            <a:off x="1824038"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3" name="Oval 30"/>
          <p:cNvSpPr>
            <a:spLocks noChangeArrowheads="1"/>
          </p:cNvSpPr>
          <p:nvPr/>
        </p:nvSpPr>
        <p:spPr bwMode="auto">
          <a:xfrm>
            <a:off x="182403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4" name="Oval 31"/>
          <p:cNvSpPr>
            <a:spLocks noChangeArrowheads="1"/>
          </p:cNvSpPr>
          <p:nvPr/>
        </p:nvSpPr>
        <p:spPr bwMode="auto">
          <a:xfrm>
            <a:off x="182403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5" name="Oval 32"/>
          <p:cNvSpPr>
            <a:spLocks noChangeArrowheads="1"/>
          </p:cNvSpPr>
          <p:nvPr/>
        </p:nvSpPr>
        <p:spPr bwMode="auto">
          <a:xfrm>
            <a:off x="2897188"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6" name="Oval 33"/>
          <p:cNvSpPr>
            <a:spLocks noChangeArrowheads="1"/>
          </p:cNvSpPr>
          <p:nvPr/>
        </p:nvSpPr>
        <p:spPr bwMode="auto">
          <a:xfrm>
            <a:off x="2897188"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7" name="Oval 34"/>
          <p:cNvSpPr>
            <a:spLocks noChangeArrowheads="1"/>
          </p:cNvSpPr>
          <p:nvPr/>
        </p:nvSpPr>
        <p:spPr bwMode="auto">
          <a:xfrm>
            <a:off x="3978275"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8" name="Oval 35"/>
          <p:cNvSpPr>
            <a:spLocks noChangeArrowheads="1"/>
          </p:cNvSpPr>
          <p:nvPr/>
        </p:nvSpPr>
        <p:spPr bwMode="auto">
          <a:xfrm>
            <a:off x="3968750"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89" name="Oval 36"/>
          <p:cNvSpPr>
            <a:spLocks noChangeArrowheads="1"/>
          </p:cNvSpPr>
          <p:nvPr/>
        </p:nvSpPr>
        <p:spPr bwMode="auto">
          <a:xfrm>
            <a:off x="5022850"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90" name="Oval 37"/>
          <p:cNvSpPr>
            <a:spLocks noChangeArrowheads="1"/>
          </p:cNvSpPr>
          <p:nvPr/>
        </p:nvSpPr>
        <p:spPr bwMode="auto">
          <a:xfrm>
            <a:off x="5022850"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91" name="Oval 38"/>
          <p:cNvSpPr>
            <a:spLocks noChangeArrowheads="1"/>
          </p:cNvSpPr>
          <p:nvPr/>
        </p:nvSpPr>
        <p:spPr bwMode="auto">
          <a:xfrm>
            <a:off x="5022850"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4192" name="Oval 39"/>
          <p:cNvSpPr>
            <a:spLocks noChangeArrowheads="1"/>
          </p:cNvSpPr>
          <p:nvPr/>
        </p:nvSpPr>
        <p:spPr bwMode="auto">
          <a:xfrm>
            <a:off x="5022850"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0" name="AutoShape 4"/>
          <p:cNvSpPr>
            <a:spLocks noChangeArrowheads="1"/>
          </p:cNvSpPr>
          <p:nvPr/>
        </p:nvSpPr>
        <p:spPr bwMode="auto">
          <a:xfrm>
            <a:off x="6910388" y="3043238"/>
            <a:ext cx="717550" cy="381000"/>
          </a:xfrm>
          <a:prstGeom prst="wedgeRoundRectCallout">
            <a:avLst>
              <a:gd name="adj1" fmla="val -245134"/>
              <a:gd name="adj2" fmla="val 581250"/>
              <a:gd name="adj3" fmla="val 16667"/>
            </a:avLst>
          </a:prstGeom>
          <a:noFill/>
          <a:ln w="38100">
            <a:solidFill>
              <a:srgbClr val="FF0000"/>
            </a:solidFill>
            <a:miter lim="800000"/>
            <a:headEnd/>
            <a:tailEnd/>
          </a:ln>
        </p:spPr>
        <p:txBody>
          <a:bodyPr anchor="ctr"/>
          <a:lstStyle/>
          <a:p>
            <a:pPr algn="ctr">
              <a:spcBef>
                <a:spcPct val="0"/>
              </a:spcBef>
            </a:pPr>
            <a:endParaRPr lang="en-US" sz="4000" dirty="0">
              <a:solidFill>
                <a:srgbClr val="FFFF00"/>
              </a:solidFill>
              <a:latin typeface="Arial" pitchFamily="34" charset="0"/>
            </a:endParaRPr>
          </a:p>
        </p:txBody>
      </p:sp>
      <p:sp>
        <p:nvSpPr>
          <p:cNvPr id="51" name="Text Box 5"/>
          <p:cNvSpPr txBox="1">
            <a:spLocks noChangeArrowheads="1"/>
          </p:cNvSpPr>
          <p:nvPr/>
        </p:nvSpPr>
        <p:spPr bwMode="auto">
          <a:xfrm>
            <a:off x="2552699" y="5497513"/>
            <a:ext cx="5667847" cy="523220"/>
          </a:xfrm>
          <a:prstGeom prst="rect">
            <a:avLst/>
          </a:prstGeom>
          <a:noFill/>
          <a:ln w="38100">
            <a:solidFill>
              <a:srgbClr val="FF0000"/>
            </a:solidFill>
            <a:miter lim="800000"/>
            <a:headEnd/>
            <a:tailEnd/>
          </a:ln>
        </p:spPr>
        <p:txBody>
          <a:bodyPr wrap="square">
            <a:spAutoFit/>
          </a:bodyPr>
          <a:lstStyle/>
          <a:p>
            <a:pPr algn="ctr">
              <a:spcBef>
                <a:spcPct val="0"/>
              </a:spcBef>
            </a:pPr>
            <a:r>
              <a:rPr lang="en-US" sz="2800" b="0" dirty="0">
                <a:solidFill>
                  <a:srgbClr val="FFFF00"/>
                </a:solidFill>
                <a:latin typeface="Arial" pitchFamily="34" charset="0"/>
                <a:cs typeface="Arial" pitchFamily="34" charset="0"/>
              </a:rPr>
              <a:t>If 5 and 9 are taken before 4 and 8</a:t>
            </a:r>
          </a:p>
        </p:txBody>
      </p:sp>
      <p:grpSp>
        <p:nvGrpSpPr>
          <p:cNvPr id="2" name="Group 52"/>
          <p:cNvGrpSpPr>
            <a:grpSpLocks/>
          </p:cNvGrpSpPr>
          <p:nvPr/>
        </p:nvGrpSpPr>
        <p:grpSpPr bwMode="auto">
          <a:xfrm>
            <a:off x="2763838" y="3340100"/>
            <a:ext cx="1377950" cy="423863"/>
            <a:chOff x="1313" y="2496"/>
            <a:chExt cx="1252" cy="427"/>
          </a:xfrm>
          <a:effectLst>
            <a:glow rad="63500">
              <a:schemeClr val="accent3">
                <a:satMod val="175000"/>
                <a:alpha val="40000"/>
              </a:schemeClr>
            </a:glow>
          </a:effectLst>
        </p:grpSpPr>
        <p:sp>
          <p:nvSpPr>
            <p:cNvPr id="134203" name="Freeform 5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4204" name="Freeform 5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4205" name="Oval 5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4206" name="Oval 5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3" name="Group 52"/>
          <p:cNvGrpSpPr>
            <a:grpSpLocks/>
          </p:cNvGrpSpPr>
          <p:nvPr/>
        </p:nvGrpSpPr>
        <p:grpSpPr bwMode="auto">
          <a:xfrm>
            <a:off x="1446213" y="3379788"/>
            <a:ext cx="1377950" cy="423862"/>
            <a:chOff x="1313" y="2496"/>
            <a:chExt cx="1252" cy="427"/>
          </a:xfrm>
          <a:effectLst>
            <a:glow rad="63500">
              <a:schemeClr val="accent3">
                <a:satMod val="175000"/>
                <a:alpha val="40000"/>
              </a:schemeClr>
            </a:glow>
          </a:effectLst>
        </p:grpSpPr>
        <p:sp>
          <p:nvSpPr>
            <p:cNvPr id="134199" name="Freeform 5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4200" name="Freeform 5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4201" name="Oval 5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4202" name="Oval 5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53" name="AutoShape 4"/>
          <p:cNvSpPr>
            <a:spLocks noChangeArrowheads="1"/>
          </p:cNvSpPr>
          <p:nvPr/>
        </p:nvSpPr>
        <p:spPr bwMode="auto">
          <a:xfrm>
            <a:off x="6972300" y="2133600"/>
            <a:ext cx="717550" cy="415925"/>
          </a:xfrm>
          <a:prstGeom prst="wedgeRoundRectCallout">
            <a:avLst>
              <a:gd name="adj1" fmla="val -177435"/>
              <a:gd name="adj2" fmla="val -186259"/>
              <a:gd name="adj3" fmla="val 16667"/>
            </a:avLst>
          </a:prstGeom>
          <a:noFill/>
          <a:ln w="38100">
            <a:solidFill>
              <a:srgbClr val="FF0000"/>
            </a:solidFill>
            <a:miter lim="800000"/>
            <a:headEnd/>
            <a:tailEnd/>
          </a:ln>
        </p:spPr>
        <p:txBody>
          <a:bodyPr anchor="ctr"/>
          <a:lstStyle/>
          <a:p>
            <a:pPr algn="ctr">
              <a:spcBef>
                <a:spcPct val="0"/>
              </a:spcBef>
            </a:pPr>
            <a:endParaRPr lang="en-US" sz="4000" dirty="0">
              <a:solidFill>
                <a:srgbClr val="FFFF00"/>
              </a:solidFill>
              <a:latin typeface="Arial" pitchFamily="34" charset="0"/>
            </a:endParaRPr>
          </a:p>
        </p:txBody>
      </p:sp>
      <p:sp>
        <p:nvSpPr>
          <p:cNvPr id="54" name="Text Box 5"/>
          <p:cNvSpPr txBox="1">
            <a:spLocks noChangeArrowheads="1"/>
          </p:cNvSpPr>
          <p:nvPr/>
        </p:nvSpPr>
        <p:spPr bwMode="auto">
          <a:xfrm>
            <a:off x="896938" y="609600"/>
            <a:ext cx="7143750" cy="946150"/>
          </a:xfrm>
          <a:prstGeom prst="rect">
            <a:avLst/>
          </a:prstGeom>
          <a:solidFill>
            <a:schemeClr val="tx2"/>
          </a:solidFill>
          <a:ln w="38100">
            <a:solidFill>
              <a:srgbClr val="FF0000"/>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Step property guarantees that in-flight tokens will take missing values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2.22222E-6 -3.7037E-7 C 0.05452 -0.00694 0.10955 -0.01343 0.1375 -0.05069 C 0.16545 -0.08819 0.12292 -0.20116 0.16719 -0.22361 C 0.21146 -0.24606 0.36337 -0.19167 0.40278 -0.18518 " pathEditMode="relative" rAng="0" ptsTypes="aaaA">
                                      <p:cBhvr>
                                        <p:cTn id="24" dur="2000" fill="hold"/>
                                        <p:tgtEl>
                                          <p:spTgt spid="2"/>
                                        </p:tgtEl>
                                        <p:attrNameLst>
                                          <p:attrName>ppt_x</p:attrName>
                                          <p:attrName>ppt_y</p:attrName>
                                        </p:attrNameLst>
                                      </p:cBhvr>
                                      <p:rCtr x="20100" y="-12300"/>
                                    </p:animMotion>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nodeType="clickEffect">
                                  <p:stCondLst>
                                    <p:cond delay="0"/>
                                  </p:stCondLst>
                                  <p:childTnLst>
                                    <p:animMotion origin="layout" path="M 3.05556E-6 4.21965E-6 C 0.07673 -0.00694 0.15434 -0.01341 0.19375 -0.05064 C 0.23316 -0.0881 0.17326 -0.20116 0.23576 -0.22359 C 0.29809 -0.24602 0.51232 -0.19168 0.56823 -0.18521 " pathEditMode="relative" rAng="0" ptsTypes="aaaA">
                                      <p:cBhvr>
                                        <p:cTn id="28" dur="2000" fill="hold"/>
                                        <p:tgtEl>
                                          <p:spTgt spid="3"/>
                                        </p:tgtEl>
                                        <p:attrNameLst>
                                          <p:attrName>ppt_x</p:attrName>
                                          <p:attrName>ppt_y</p:attrName>
                                        </p:attrNameLst>
                                      </p:cBhvr>
                                      <p:rCtr x="28400" y="-1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3" grpId="0" animBg="1"/>
      <p:bldP spid="5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Art of Multiprocessor Programming</a:t>
            </a:r>
          </a:p>
        </p:txBody>
      </p:sp>
      <p:sp>
        <p:nvSpPr>
          <p:cNvPr id="6" name="Slide Number Placeholder 4"/>
          <p:cNvSpPr>
            <a:spLocks noGrp="1"/>
          </p:cNvSpPr>
          <p:nvPr>
            <p:ph type="sldNum" sz="quarter" idx="11"/>
          </p:nvPr>
        </p:nvSpPr>
        <p:spPr/>
        <p:txBody>
          <a:bodyPr/>
          <a:lstStyle/>
          <a:p>
            <a:pPr>
              <a:defRPr/>
            </a:pPr>
            <a:fld id="{657E6DD5-290E-4667-B80A-89B65D0D6052}" type="slidenum">
              <a:rPr lang="en-US"/>
              <a:pPr>
                <a:defRPr/>
              </a:pPr>
              <a:t>26</a:t>
            </a:fld>
            <a:endParaRPr lang="en-US"/>
          </a:p>
        </p:txBody>
      </p:sp>
      <p:sp>
        <p:nvSpPr>
          <p:cNvPr id="2053" name="Rectangle 2"/>
          <p:cNvSpPr>
            <a:spLocks noGrp="1" noChangeArrowheads="1"/>
          </p:cNvSpPr>
          <p:nvPr>
            <p:ph type="title"/>
          </p:nvPr>
        </p:nvSpPr>
        <p:spPr/>
        <p:txBody>
          <a:bodyPr/>
          <a:lstStyle/>
          <a:p>
            <a:r>
              <a:rPr lang="en-US"/>
              <a:t>Counting Networks</a:t>
            </a:r>
          </a:p>
        </p:txBody>
      </p:sp>
      <p:graphicFrame>
        <p:nvGraphicFramePr>
          <p:cNvPr id="2050" name="Object 4"/>
          <p:cNvGraphicFramePr>
            <a:graphicFrameLocks noChangeAspect="1"/>
          </p:cNvGraphicFramePr>
          <p:nvPr/>
        </p:nvGraphicFramePr>
        <p:xfrm>
          <a:off x="5903913" y="4287838"/>
          <a:ext cx="1243012" cy="714375"/>
        </p:xfrm>
        <a:graphic>
          <a:graphicData uri="http://schemas.openxmlformats.org/presentationml/2006/ole">
            <mc:AlternateContent xmlns:mc="http://schemas.openxmlformats.org/markup-compatibility/2006">
              <mc:Choice xmlns:v="urn:schemas-microsoft-com:vml" Requires="v">
                <p:oleObj name="Equation" r:id="rId3" imgW="393480" imgH="228600" progId="Equation.3">
                  <p:embed/>
                </p:oleObj>
              </mc:Choice>
              <mc:Fallback>
                <p:oleObj name="Equation" r:id="rId3" imgW="39348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3913" y="4287838"/>
                        <a:ext cx="1243012"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a:extLst>
              <a:ext uri="{FF2B5EF4-FFF2-40B4-BE49-F238E27FC236}">
                <a16:creationId xmlns:a16="http://schemas.microsoft.com/office/drawing/2014/main" id="{7C6FFF3F-53F4-21D6-19F0-E2EE6594E821}"/>
              </a:ext>
            </a:extLst>
          </p:cNvPr>
          <p:cNvSpPr txBox="1"/>
          <p:nvPr/>
        </p:nvSpPr>
        <p:spPr bwMode="auto">
          <a:xfrm>
            <a:off x="1223509" y="1865872"/>
            <a:ext cx="592341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Good for counting number of tokens</a:t>
            </a:r>
          </a:p>
        </p:txBody>
      </p:sp>
      <p:sp>
        <p:nvSpPr>
          <p:cNvPr id="3" name="TextBox 2">
            <a:extLst>
              <a:ext uri="{FF2B5EF4-FFF2-40B4-BE49-F238E27FC236}">
                <a16:creationId xmlns:a16="http://schemas.microsoft.com/office/drawing/2014/main" id="{750A8579-C274-BF04-E25E-1B07B6F4F38C}"/>
              </a:ext>
            </a:extLst>
          </p:cNvPr>
          <p:cNvSpPr txBox="1"/>
          <p:nvPr/>
        </p:nvSpPr>
        <p:spPr bwMode="auto">
          <a:xfrm>
            <a:off x="1223509" y="2717475"/>
            <a:ext cx="248497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low contention</a:t>
            </a:r>
          </a:p>
        </p:txBody>
      </p:sp>
      <p:sp>
        <p:nvSpPr>
          <p:cNvPr id="4" name="TextBox 3">
            <a:extLst>
              <a:ext uri="{FF2B5EF4-FFF2-40B4-BE49-F238E27FC236}">
                <a16:creationId xmlns:a16="http://schemas.microsoft.com/office/drawing/2014/main" id="{24E77E1F-5DF5-96C0-C721-F041F885F5E8}"/>
              </a:ext>
            </a:extLst>
          </p:cNvPr>
          <p:cNvSpPr txBox="1"/>
          <p:nvPr/>
        </p:nvSpPr>
        <p:spPr bwMode="auto">
          <a:xfrm>
            <a:off x="1223509" y="3569078"/>
            <a:ext cx="406553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no sequential bottleneck</a:t>
            </a:r>
          </a:p>
        </p:txBody>
      </p:sp>
      <p:sp>
        <p:nvSpPr>
          <p:cNvPr id="7" name="TextBox 6">
            <a:extLst>
              <a:ext uri="{FF2B5EF4-FFF2-40B4-BE49-F238E27FC236}">
                <a16:creationId xmlns:a16="http://schemas.microsoft.com/office/drawing/2014/main" id="{D413686D-F056-9292-64EB-1902941B3E06}"/>
              </a:ext>
            </a:extLst>
          </p:cNvPr>
          <p:cNvSpPr txBox="1"/>
          <p:nvPr/>
        </p:nvSpPr>
        <p:spPr bwMode="auto">
          <a:xfrm>
            <a:off x="1223509" y="4420681"/>
            <a:ext cx="268695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high throughput</a:t>
            </a:r>
          </a:p>
        </p:txBody>
      </p:sp>
      <p:sp>
        <p:nvSpPr>
          <p:cNvPr id="8" name="TextBox 7">
            <a:extLst>
              <a:ext uri="{FF2B5EF4-FFF2-40B4-BE49-F238E27FC236}">
                <a16:creationId xmlns:a16="http://schemas.microsoft.com/office/drawing/2014/main" id="{4F857657-131D-8F4C-2E76-3275DA374CF0}"/>
              </a:ext>
            </a:extLst>
          </p:cNvPr>
          <p:cNvSpPr txBox="1"/>
          <p:nvPr/>
        </p:nvSpPr>
        <p:spPr bwMode="auto">
          <a:xfrm>
            <a:off x="1223509" y="5272284"/>
            <a:ext cx="388439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practical network depth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4"/>
          <p:cNvSpPr>
            <a:spLocks noGrp="1"/>
          </p:cNvSpPr>
          <p:nvPr>
            <p:ph type="ftr" sz="quarter" idx="10"/>
          </p:nvPr>
        </p:nvSpPr>
        <p:spPr/>
        <p:txBody>
          <a:bodyPr/>
          <a:lstStyle/>
          <a:p>
            <a:pPr>
              <a:defRPr/>
            </a:pPr>
            <a:r>
              <a:rPr lang="en-US"/>
              <a:t>Art of Multiprocessor Programming</a:t>
            </a:r>
          </a:p>
        </p:txBody>
      </p:sp>
      <p:sp>
        <p:nvSpPr>
          <p:cNvPr id="44" name="Slide Number Placeholder 5"/>
          <p:cNvSpPr>
            <a:spLocks noGrp="1"/>
          </p:cNvSpPr>
          <p:nvPr>
            <p:ph type="sldNum" sz="quarter" idx="11"/>
          </p:nvPr>
        </p:nvSpPr>
        <p:spPr/>
        <p:txBody>
          <a:bodyPr/>
          <a:lstStyle/>
          <a:p>
            <a:pPr>
              <a:defRPr/>
            </a:pPr>
            <a:fld id="{797F1A9F-F7BA-4C86-B99C-7AA29508A2DB}" type="slidenum">
              <a:rPr lang="en-US"/>
              <a:pPr>
                <a:defRPr/>
              </a:pPr>
              <a:t>27</a:t>
            </a:fld>
            <a:endParaRPr lang="en-US"/>
          </a:p>
        </p:txBody>
      </p:sp>
      <p:grpSp>
        <p:nvGrpSpPr>
          <p:cNvPr id="126980" name="Group 2"/>
          <p:cNvGrpSpPr>
            <a:grpSpLocks/>
          </p:cNvGrpSpPr>
          <p:nvPr/>
        </p:nvGrpSpPr>
        <p:grpSpPr bwMode="auto">
          <a:xfrm>
            <a:off x="908050" y="2971800"/>
            <a:ext cx="1377950" cy="423863"/>
            <a:chOff x="1313" y="2496"/>
            <a:chExt cx="1252" cy="427"/>
          </a:xfrm>
        </p:grpSpPr>
        <p:sp>
          <p:nvSpPr>
            <p:cNvPr id="127018"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7019"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7020"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7021"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2" name="Group 1">
            <a:extLst>
              <a:ext uri="{FF2B5EF4-FFF2-40B4-BE49-F238E27FC236}">
                <a16:creationId xmlns:a16="http://schemas.microsoft.com/office/drawing/2014/main" id="{02554570-6540-E641-C31A-2F29068911DA}"/>
              </a:ext>
            </a:extLst>
          </p:cNvPr>
          <p:cNvGrpSpPr/>
          <p:nvPr/>
        </p:nvGrpSpPr>
        <p:grpSpPr>
          <a:xfrm>
            <a:off x="2349500" y="3117850"/>
            <a:ext cx="4564063" cy="261938"/>
            <a:chOff x="2349500" y="3117850"/>
            <a:chExt cx="4564063" cy="261938"/>
          </a:xfrm>
        </p:grpSpPr>
        <p:sp>
          <p:nvSpPr>
            <p:cNvPr id="126981" name="Line 7"/>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6983" name="Oval 9"/>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4" name="Group 3">
            <a:extLst>
              <a:ext uri="{FF2B5EF4-FFF2-40B4-BE49-F238E27FC236}">
                <a16:creationId xmlns:a16="http://schemas.microsoft.com/office/drawing/2014/main" id="{74DBBAC2-3941-9061-5006-70209D488432}"/>
              </a:ext>
            </a:extLst>
          </p:cNvPr>
          <p:cNvGrpSpPr/>
          <p:nvPr/>
        </p:nvGrpSpPr>
        <p:grpSpPr>
          <a:xfrm>
            <a:off x="2349500" y="4202113"/>
            <a:ext cx="4564063" cy="261937"/>
            <a:chOff x="2349500" y="4202113"/>
            <a:chExt cx="4564063" cy="261937"/>
          </a:xfrm>
        </p:grpSpPr>
        <p:sp>
          <p:nvSpPr>
            <p:cNvPr id="126982" name="Line 8"/>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6984" name="Oval 10"/>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126985" name="Rectangle 11"/>
          <p:cNvSpPr>
            <a:spLocks noGrp="1" noChangeArrowheads="1"/>
          </p:cNvSpPr>
          <p:nvPr>
            <p:ph type="title"/>
          </p:nvPr>
        </p:nvSpPr>
        <p:spPr/>
        <p:txBody>
          <a:bodyPr/>
          <a:lstStyle/>
          <a:p>
            <a:r>
              <a:rPr lang="en-US"/>
              <a:t>Counting Network </a:t>
            </a:r>
          </a:p>
        </p:txBody>
      </p:sp>
      <p:sp>
        <p:nvSpPr>
          <p:cNvPr id="126986" name="Line 12"/>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6987" name="Line 13"/>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26988" name="AutoShape 14"/>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89" name="AutoShape 15"/>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90" name="AutoShape 16"/>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91" name="AutoShape 17"/>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92" name="AutoShape 18"/>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6993" name="AutoShape 19"/>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758804" name="Line 20"/>
          <p:cNvSpPr>
            <a:spLocks noChangeShapeType="1"/>
          </p:cNvSpPr>
          <p:nvPr/>
        </p:nvSpPr>
        <p:spPr bwMode="auto">
          <a:xfrm>
            <a:off x="28956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6995" name="Line 21"/>
          <p:cNvSpPr>
            <a:spLocks noChangeShapeType="1"/>
          </p:cNvSpPr>
          <p:nvPr/>
        </p:nvSpPr>
        <p:spPr bwMode="auto">
          <a:xfrm>
            <a:off x="28956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6996" name="Line 22"/>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58807" name="Line 23"/>
          <p:cNvSpPr>
            <a:spLocks noChangeShapeType="1"/>
          </p:cNvSpPr>
          <p:nvPr/>
        </p:nvSpPr>
        <p:spPr bwMode="auto">
          <a:xfrm>
            <a:off x="5029200" y="2362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58808" name="Line 24"/>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6999" name="Line 25"/>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3" name="Group 26"/>
          <p:cNvGrpSpPr>
            <a:grpSpLocks/>
          </p:cNvGrpSpPr>
          <p:nvPr/>
        </p:nvGrpSpPr>
        <p:grpSpPr bwMode="auto">
          <a:xfrm>
            <a:off x="914400" y="2971800"/>
            <a:ext cx="1377950" cy="423863"/>
            <a:chOff x="1313" y="2496"/>
            <a:chExt cx="1252" cy="427"/>
          </a:xfrm>
          <a:effectLst>
            <a:glow rad="101600">
              <a:schemeClr val="accent3">
                <a:satMod val="175000"/>
                <a:alpha val="40000"/>
              </a:schemeClr>
            </a:glow>
          </a:effectLst>
        </p:grpSpPr>
        <p:sp>
          <p:nvSpPr>
            <p:cNvPr id="127014"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7015"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7016"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7017"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7001" name="Oval 3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2" name="Oval 3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3" name="Oval 3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4" name="Oval 3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5" name="Oval 3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6" name="Oval 3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7" name="Oval 3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8" name="Oval 3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09" name="Oval 3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10" name="Oval 4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11" name="Oval 4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7012" name="Oval 4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45" name="TextBox 44"/>
          <p:cNvSpPr txBox="1"/>
          <p:nvPr/>
        </p:nvSpPr>
        <p:spPr>
          <a:xfrm>
            <a:off x="6891338" y="1970088"/>
            <a:ext cx="369887" cy="460375"/>
          </a:xfrm>
          <a:prstGeom prst="rect">
            <a:avLst/>
          </a:prstGeom>
          <a:noFill/>
        </p:spPr>
        <p:txBody>
          <a:bodyPr wrap="none">
            <a:spAutoFit/>
          </a:bodyPr>
          <a:lstStyle/>
          <a:p>
            <a:pPr>
              <a:defRPr/>
            </a:pPr>
            <a:r>
              <a:rPr lang="en-US" dirty="0">
                <a:solidFill>
                  <a:schemeClr val="bg1"/>
                </a:solidFill>
                <a:latin typeface="Arial" pitchFamily="34"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88889E-6 4.44444E-6 C 0.06597 0.01111 0.13195 0.02222 0.15833 -0.00186 C 0.18472 -0.02593 0.0842 -0.12014 0.15833 -0.14445 C 0.23247 -0.16875 0.41754 -0.15857 0.60278 -0.14815 " pathEditMode="relative" ptsTypes="aaaA">
                                      <p:cBhvr>
                                        <p:cTn id="6" dur="3000" fill="hold"/>
                                        <p:tgtEl>
                                          <p:spTgt spid="3"/>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3.33333E-6 -3.33333E-6 L -3.33333E-6 0.13334 " pathEditMode="relative" ptsTypes="AA">
                                      <p:cBhvr>
                                        <p:cTn id="8" dur="500" fill="hold"/>
                                        <p:tgtEl>
                                          <p:spTgt spid="758804"/>
                                        </p:tgtEl>
                                        <p:attrNameLst>
                                          <p:attrName>ppt_x</p:attrName>
                                          <p:attrName>ppt_y</p:attrName>
                                        </p:attrNameLst>
                                      </p:cBhvr>
                                    </p:animMotion>
                                  </p:childTnLst>
                                </p:cTn>
                              </p:par>
                              <p:par>
                                <p:cTn id="9" presetID="0" presetClass="path" presetSubtype="0" accel="50000" decel="50000" fill="hold" grpId="0" nodeType="withEffect">
                                  <p:stCondLst>
                                    <p:cond delay="1500"/>
                                  </p:stCondLst>
                                  <p:childTnLst>
                                    <p:animMotion origin="layout" path="M 3.33333E-6 0.01112 L 3.33333E-6 0.41112 " pathEditMode="relative" ptsTypes="AA">
                                      <p:cBhvr>
                                        <p:cTn id="10" dur="1000" fill="hold"/>
                                        <p:tgtEl>
                                          <p:spTgt spid="758807"/>
                                        </p:tgtEl>
                                        <p:attrNameLst>
                                          <p:attrName>ppt_x</p:attrName>
                                          <p:attrName>ppt_y</p:attrName>
                                        </p:attrNameLst>
                                      </p:cBhvr>
                                    </p:animMotion>
                                  </p:childTnLst>
                                </p:cTn>
                              </p:par>
                              <p:par>
                                <p:cTn id="11" presetID="0" presetClass="path" presetSubtype="0" accel="50000" decel="50000" fill="hold" grpId="0" nodeType="withEffect">
                                  <p:stCondLst>
                                    <p:cond delay="2500"/>
                                  </p:stCondLst>
                                  <p:childTnLst>
                                    <p:animMotion origin="layout" path="M -3.33333E-6 -3.33333E-6 L -3.33333E-6 0.14445 " pathEditMode="relative" ptsTypes="AA">
                                      <p:cBhvr>
                                        <p:cTn id="12" dur="500" fill="hold"/>
                                        <p:tgtEl>
                                          <p:spTgt spid="758808"/>
                                        </p:tgtEl>
                                        <p:attrNameLst>
                                          <p:attrName>ppt_x</p:attrName>
                                          <p:attrName>ppt_y</p:attrName>
                                        </p:attrNameLst>
                                      </p:cBhvr>
                                    </p:animMotion>
                                  </p:childTnLst>
                                </p:cTn>
                              </p:par>
                            </p:childTnLst>
                          </p:cTn>
                        </p:par>
                        <p:par>
                          <p:cTn id="13" fill="hold">
                            <p:stCondLst>
                              <p:cond delay="3000"/>
                            </p:stCondLst>
                            <p:childTnLst>
                              <p:par>
                                <p:cTn id="14" presetID="1" presetClass="entr" presetSubtype="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804" grpId="0" animBg="1"/>
      <p:bldP spid="758807" grpId="0" animBg="1"/>
      <p:bldP spid="758808" grpId="0" animBg="1"/>
      <p:bldP spid="4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2">
            <a:extLst>
              <a:ext uri="{FF2B5EF4-FFF2-40B4-BE49-F238E27FC236}">
                <a16:creationId xmlns:a16="http://schemas.microsoft.com/office/drawing/2014/main" id="{85897A57-FE2B-C824-954B-6886B6251467}"/>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grpSp>
        <p:nvGrpSpPr>
          <p:cNvPr id="2" name="Group 1">
            <a:extLst>
              <a:ext uri="{FF2B5EF4-FFF2-40B4-BE49-F238E27FC236}">
                <a16:creationId xmlns:a16="http://schemas.microsoft.com/office/drawing/2014/main" id="{4B5969BF-24ED-0125-B615-93837F358085}"/>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86CC32E1-B033-8E53-EDCE-A1045A54BA4C}"/>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 name="Oval 9">
              <a:extLst>
                <a:ext uri="{FF2B5EF4-FFF2-40B4-BE49-F238E27FC236}">
                  <a16:creationId xmlns:a16="http://schemas.microsoft.com/office/drawing/2014/main" id="{3BC2FA3A-4082-E2B8-418E-F4493F306FB4}"/>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6" name="Group 5">
            <a:extLst>
              <a:ext uri="{FF2B5EF4-FFF2-40B4-BE49-F238E27FC236}">
                <a16:creationId xmlns:a16="http://schemas.microsoft.com/office/drawing/2014/main" id="{E0E6C113-3A7A-2892-0768-4F3977FD8555}"/>
              </a:ext>
            </a:extLst>
          </p:cNvPr>
          <p:cNvGrpSpPr/>
          <p:nvPr/>
        </p:nvGrpSpPr>
        <p:grpSpPr>
          <a:xfrm>
            <a:off x="2349500" y="4202113"/>
            <a:ext cx="4564063" cy="261937"/>
            <a:chOff x="2349500" y="4202113"/>
            <a:chExt cx="4564063" cy="261937"/>
          </a:xfrm>
        </p:grpSpPr>
        <p:sp>
          <p:nvSpPr>
            <p:cNvPr id="7" name="Line 8">
              <a:extLst>
                <a:ext uri="{FF2B5EF4-FFF2-40B4-BE49-F238E27FC236}">
                  <a16:creationId xmlns:a16="http://schemas.microsoft.com/office/drawing/2014/main" id="{A48BCCCA-C4D0-234E-F94C-FAFF9059AACC}"/>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10">
              <a:extLst>
                <a:ext uri="{FF2B5EF4-FFF2-40B4-BE49-F238E27FC236}">
                  <a16:creationId xmlns:a16="http://schemas.microsoft.com/office/drawing/2014/main" id="{193828F7-2F91-C0EA-2DEC-DD1821B19E3B}"/>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9" name="Line 13">
            <a:extLst>
              <a:ext uri="{FF2B5EF4-FFF2-40B4-BE49-F238E27FC236}">
                <a16:creationId xmlns:a16="http://schemas.microsoft.com/office/drawing/2014/main" id="{54A28606-7810-B0FC-62C1-C43B5CEED4B3}"/>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3" name="Footer Placeholder 4"/>
          <p:cNvSpPr>
            <a:spLocks noGrp="1"/>
          </p:cNvSpPr>
          <p:nvPr>
            <p:ph type="ftr" sz="quarter" idx="10"/>
          </p:nvPr>
        </p:nvSpPr>
        <p:spPr/>
        <p:txBody>
          <a:bodyPr/>
          <a:lstStyle/>
          <a:p>
            <a:pPr>
              <a:defRPr/>
            </a:pPr>
            <a:r>
              <a:rPr lang="en-US"/>
              <a:t>Art of Multiprocessor Programming</a:t>
            </a:r>
          </a:p>
        </p:txBody>
      </p:sp>
      <p:sp>
        <p:nvSpPr>
          <p:cNvPr id="54" name="Slide Number Placeholder 5"/>
          <p:cNvSpPr>
            <a:spLocks noGrp="1"/>
          </p:cNvSpPr>
          <p:nvPr>
            <p:ph type="sldNum" sz="quarter" idx="11"/>
          </p:nvPr>
        </p:nvSpPr>
        <p:spPr/>
        <p:txBody>
          <a:bodyPr/>
          <a:lstStyle/>
          <a:p>
            <a:pPr>
              <a:defRPr/>
            </a:pPr>
            <a:fld id="{00489C70-A3D7-4FD0-92ED-65C0CA12D7E7}" type="slidenum">
              <a:rPr lang="en-US"/>
              <a:pPr>
                <a:defRPr/>
              </a:pPr>
              <a:t>28</a:t>
            </a:fld>
            <a:endParaRPr lang="en-US"/>
          </a:p>
        </p:txBody>
      </p:sp>
      <p:grpSp>
        <p:nvGrpSpPr>
          <p:cNvPr id="128004" name="Group 2"/>
          <p:cNvGrpSpPr>
            <a:grpSpLocks/>
          </p:cNvGrpSpPr>
          <p:nvPr/>
        </p:nvGrpSpPr>
        <p:grpSpPr bwMode="auto">
          <a:xfrm>
            <a:off x="987425" y="4953000"/>
            <a:ext cx="1377950" cy="423863"/>
            <a:chOff x="1313" y="2496"/>
            <a:chExt cx="1252" cy="427"/>
          </a:xfrm>
        </p:grpSpPr>
        <p:sp>
          <p:nvSpPr>
            <p:cNvPr id="128053"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8054"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8055"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8056"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8009" name="Rectangle 11"/>
          <p:cNvSpPr>
            <a:spLocks noGrp="1" noChangeArrowheads="1"/>
          </p:cNvSpPr>
          <p:nvPr>
            <p:ph type="title"/>
          </p:nvPr>
        </p:nvSpPr>
        <p:spPr/>
        <p:txBody>
          <a:bodyPr/>
          <a:lstStyle/>
          <a:p>
            <a:r>
              <a:rPr lang="en-US"/>
              <a:t>Counting Network </a:t>
            </a:r>
          </a:p>
        </p:txBody>
      </p:sp>
      <p:sp>
        <p:nvSpPr>
          <p:cNvPr id="128012" name="AutoShape 14"/>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8013" name="AutoShape 15"/>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8014" name="AutoShape 16"/>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8015" name="AutoShape 17"/>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8016" name="AutoShape 18"/>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8017" name="AutoShape 19"/>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8018" name="Line 20"/>
          <p:cNvSpPr>
            <a:spLocks noChangeShapeType="1"/>
          </p:cNvSpPr>
          <p:nvPr/>
        </p:nvSpPr>
        <p:spPr bwMode="auto">
          <a:xfrm>
            <a:off x="28956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0853" name="Line 21"/>
          <p:cNvSpPr>
            <a:spLocks noChangeShapeType="1"/>
          </p:cNvSpPr>
          <p:nvPr/>
        </p:nvSpPr>
        <p:spPr bwMode="auto">
          <a:xfrm>
            <a:off x="28956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0854" name="Line 22"/>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8021" name="Line 23"/>
          <p:cNvSpPr>
            <a:spLocks noChangeShapeType="1"/>
          </p:cNvSpPr>
          <p:nvPr/>
        </p:nvSpPr>
        <p:spPr bwMode="auto">
          <a:xfrm>
            <a:off x="5029200" y="5181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0856" name="Line 24"/>
          <p:cNvSpPr>
            <a:spLocks noChangeShapeType="1"/>
          </p:cNvSpPr>
          <p:nvPr/>
        </p:nvSpPr>
        <p:spPr bwMode="auto">
          <a:xfrm>
            <a:off x="60960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8023" name="Line 25"/>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28024" name="Group 26"/>
          <p:cNvGrpSpPr>
            <a:grpSpLocks/>
          </p:cNvGrpSpPr>
          <p:nvPr/>
        </p:nvGrpSpPr>
        <p:grpSpPr bwMode="auto">
          <a:xfrm>
            <a:off x="6705600" y="2057400"/>
            <a:ext cx="1377950" cy="423863"/>
            <a:chOff x="1313" y="2496"/>
            <a:chExt cx="1252" cy="427"/>
          </a:xfrm>
          <a:effectLst>
            <a:glow rad="101600">
              <a:schemeClr val="accent3">
                <a:satMod val="175000"/>
                <a:alpha val="40000"/>
              </a:schemeClr>
            </a:glow>
          </a:effectLst>
        </p:grpSpPr>
        <p:sp>
          <p:nvSpPr>
            <p:cNvPr id="128049"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8050"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8051"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8052"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4" name="Group 31"/>
          <p:cNvGrpSpPr>
            <a:grpSpLocks/>
          </p:cNvGrpSpPr>
          <p:nvPr/>
        </p:nvGrpSpPr>
        <p:grpSpPr bwMode="auto">
          <a:xfrm>
            <a:off x="987425" y="4953000"/>
            <a:ext cx="1377950" cy="423863"/>
            <a:chOff x="1313" y="2496"/>
            <a:chExt cx="1252" cy="427"/>
          </a:xfrm>
          <a:effectLst>
            <a:glow rad="101600">
              <a:schemeClr val="accent3">
                <a:satMod val="175000"/>
                <a:alpha val="40000"/>
              </a:schemeClr>
            </a:glow>
          </a:effectLst>
        </p:grpSpPr>
        <p:sp>
          <p:nvSpPr>
            <p:cNvPr id="128045"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8046"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8047" name="Oval 3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8048" name="Oval 3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8026" name="Group 36"/>
          <p:cNvGrpSpPr>
            <a:grpSpLocks/>
          </p:cNvGrpSpPr>
          <p:nvPr/>
        </p:nvGrpSpPr>
        <p:grpSpPr bwMode="auto">
          <a:xfrm>
            <a:off x="987425" y="2971800"/>
            <a:ext cx="1377950" cy="423863"/>
            <a:chOff x="1313" y="2496"/>
            <a:chExt cx="1252" cy="427"/>
          </a:xfrm>
        </p:grpSpPr>
        <p:sp>
          <p:nvSpPr>
            <p:cNvPr id="128041" name="Freeform 3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8042" name="Freeform 3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8043" name="Oval 39"/>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8044" name="Oval 40"/>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8027" name="Oval 4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28" name="Oval 4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29" name="Oval 4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0" name="Oval 4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1" name="Oval 4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2" name="Oval 4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3" name="Oval 4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4" name="Oval 4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5" name="Oval 4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6" name="Oval 5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7" name="Oval 5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8038" name="Oval 5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5" name="TextBox 54"/>
          <p:cNvSpPr txBox="1"/>
          <p:nvPr/>
        </p:nvSpPr>
        <p:spPr>
          <a:xfrm>
            <a:off x="7200900" y="2960688"/>
            <a:ext cx="356188" cy="461665"/>
          </a:xfrm>
          <a:prstGeom prst="rect">
            <a:avLst/>
          </a:prstGeom>
          <a:noFill/>
        </p:spPr>
        <p:txBody>
          <a:bodyPr wrap="none">
            <a:spAutoFit/>
          </a:bodyPr>
          <a:lstStyle/>
          <a:p>
            <a:pPr>
              <a:defRPr/>
            </a:pPr>
            <a:r>
              <a:rPr lang="en-US" dirty="0">
                <a:solidFill>
                  <a:schemeClr val="bg1"/>
                </a:solidFill>
                <a:latin typeface="Arial" pitchFamily="34" charset="0"/>
              </a:rPr>
              <a:t>2</a:t>
            </a:r>
          </a:p>
        </p:txBody>
      </p:sp>
      <p:sp>
        <p:nvSpPr>
          <p:cNvPr id="56" name="TextBox 55"/>
          <p:cNvSpPr txBox="1"/>
          <p:nvPr/>
        </p:nvSpPr>
        <p:spPr>
          <a:xfrm>
            <a:off x="7202488" y="2065338"/>
            <a:ext cx="356188" cy="461665"/>
          </a:xfrm>
          <a:prstGeom prst="rect">
            <a:avLst/>
          </a:prstGeom>
          <a:noFill/>
        </p:spPr>
        <p:txBody>
          <a:bodyPr wrap="none">
            <a:spAutoFit/>
          </a:bodyPr>
          <a:lstStyle/>
          <a:p>
            <a:pPr>
              <a:defRPr/>
            </a:pPr>
            <a:r>
              <a:rPr lang="en-US" dirty="0">
                <a:solidFill>
                  <a:schemeClr val="bg1"/>
                </a:solidFill>
                <a:latin typeface="Arial" pitchFamily="34"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4132 0.00602 C 0.09671 0.01805 0.15226 0.03032 0.17605 0.00787 C 0.19983 -0.01458 0.16355 -0.10787 0.18438 -0.12917 C 0.20521 -0.15046 0.28143 -0.09375 0.30105 -0.11991 C 0.32066 -0.14607 0.24809 -0.2588 0.30243 -0.28657 C 0.35677 -0.31435 0.49202 -0.30046 0.62743 -0.28657 " pathEditMode="relative" rAng="0" ptsTypes="aaaaaA">
                                      <p:cBhvr>
                                        <p:cTn id="6" dur="2000" fill="hold"/>
                                        <p:tgtEl>
                                          <p:spTgt spid="4"/>
                                        </p:tgtEl>
                                        <p:attrNameLst>
                                          <p:attrName>ppt_x</p:attrName>
                                          <p:attrName>ppt_y</p:attrName>
                                        </p:attrNameLst>
                                      </p:cBhvr>
                                      <p:rCtr x="29300" y="-14800"/>
                                    </p:animMotion>
                                  </p:childTnLst>
                                </p:cTn>
                              </p:par>
                              <p:par>
                                <p:cTn id="7" presetID="0" presetClass="path" presetSubtype="0" accel="50000" decel="50000" fill="hold" grpId="0" nodeType="withEffect">
                                  <p:stCondLst>
                                    <p:cond delay="0"/>
                                  </p:stCondLst>
                                  <p:childTnLst>
                                    <p:animMotion origin="layout" path="M -3.33333E-6 -3.33333E-6 L -3.33333E-6 0.13334 " pathEditMode="relative" ptsTypes="AA">
                                      <p:cBhvr>
                                        <p:cTn id="8" dur="500" fill="hold"/>
                                        <p:tgtEl>
                                          <p:spTgt spid="760853"/>
                                        </p:tgtEl>
                                        <p:attrNameLst>
                                          <p:attrName>ppt_x</p:attrName>
                                          <p:attrName>ppt_y</p:attrName>
                                        </p:attrNameLst>
                                      </p:cBhvr>
                                    </p:animMotion>
                                  </p:childTnLst>
                                </p:cTn>
                              </p:par>
                              <p:par>
                                <p:cTn id="9" presetID="0" presetClass="path" presetSubtype="0" accel="50000" decel="50000" fill="hold" grpId="0" nodeType="withEffect">
                                  <p:stCondLst>
                                    <p:cond delay="1000"/>
                                  </p:stCondLst>
                                  <p:childTnLst>
                                    <p:animMotion origin="layout" path="M 0.0 0.01111 L 0.0 0.16666 " pathEditMode="relative" ptsTypes="AA">
                                      <p:cBhvr>
                                        <p:cTn id="10" dur="500" fill="hold"/>
                                        <p:tgtEl>
                                          <p:spTgt spid="760854"/>
                                        </p:tgtEl>
                                        <p:attrNameLst>
                                          <p:attrName>ppt_x</p:attrName>
                                          <p:attrName>ppt_y</p:attrName>
                                        </p:attrNameLst>
                                      </p:cBhvr>
                                    </p:animMotion>
                                  </p:childTnLst>
                                </p:cTn>
                              </p:par>
                              <p:par>
                                <p:cTn id="11" presetID="0" presetClass="path" presetSubtype="0" accel="50000" decel="50000" fill="hold" grpId="0" nodeType="withEffect">
                                  <p:stCondLst>
                                    <p:cond delay="1500"/>
                                  </p:stCondLst>
                                  <p:childTnLst>
                                    <p:animMotion origin="layout" path="M -3.33333E-6 0.01111 L -3.33333E-6 -0.13334 " pathEditMode="relative" ptsTypes="AA">
                                      <p:cBhvr>
                                        <p:cTn id="12" dur="500" fill="hold"/>
                                        <p:tgtEl>
                                          <p:spTgt spid="760856"/>
                                        </p:tgtEl>
                                        <p:attrNameLst>
                                          <p:attrName>ppt_x</p:attrName>
                                          <p:attrName>ppt_y</p:attrName>
                                        </p:attrNameLst>
                                      </p:cBhvr>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53" grpId="0" animBg="1"/>
      <p:bldP spid="760854" grpId="0" animBg="1"/>
      <p:bldP spid="760856" grpId="0" animBg="1"/>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D6276EA-D552-0F41-415E-8236F7FD63FC}"/>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67461449-9444-AF6C-E9E5-E0A55D3B8C04}"/>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3F8E2328-D104-E995-4BDA-A4EBE9D02445}"/>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73AF105A-D68A-6FDE-971B-A0A93FC0E01D}"/>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DBC8557E-D2D9-B379-D864-B6B22843C02A}"/>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10">
              <a:extLst>
                <a:ext uri="{FF2B5EF4-FFF2-40B4-BE49-F238E27FC236}">
                  <a16:creationId xmlns:a16="http://schemas.microsoft.com/office/drawing/2014/main" id="{9C0C0183-6C8D-93FD-41A6-8168A21EAA98}"/>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9" name="Line 13">
            <a:extLst>
              <a:ext uri="{FF2B5EF4-FFF2-40B4-BE49-F238E27FC236}">
                <a16:creationId xmlns:a16="http://schemas.microsoft.com/office/drawing/2014/main" id="{680CFE75-7C51-D44F-992E-377220CE04AA}"/>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2801552A-984F-F321-29CE-E1A2A5D6E549}"/>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63" name="Footer Placeholder 4"/>
          <p:cNvSpPr>
            <a:spLocks noGrp="1"/>
          </p:cNvSpPr>
          <p:nvPr>
            <p:ph type="ftr" sz="quarter" idx="10"/>
          </p:nvPr>
        </p:nvSpPr>
        <p:spPr/>
        <p:txBody>
          <a:bodyPr/>
          <a:lstStyle/>
          <a:p>
            <a:pPr>
              <a:defRPr/>
            </a:pPr>
            <a:r>
              <a:rPr lang="en-US"/>
              <a:t>Art of Multiprocessor Programming</a:t>
            </a:r>
          </a:p>
        </p:txBody>
      </p:sp>
      <p:sp>
        <p:nvSpPr>
          <p:cNvPr id="64" name="Slide Number Placeholder 5"/>
          <p:cNvSpPr>
            <a:spLocks noGrp="1"/>
          </p:cNvSpPr>
          <p:nvPr>
            <p:ph type="sldNum" sz="quarter" idx="11"/>
          </p:nvPr>
        </p:nvSpPr>
        <p:spPr/>
        <p:txBody>
          <a:bodyPr/>
          <a:lstStyle/>
          <a:p>
            <a:pPr>
              <a:defRPr/>
            </a:pPr>
            <a:fld id="{4557D99F-4A4A-4947-B689-806AB9981B81}" type="slidenum">
              <a:rPr lang="en-US"/>
              <a:pPr>
                <a:defRPr/>
              </a:pPr>
              <a:t>29</a:t>
            </a:fld>
            <a:endParaRPr lang="en-US"/>
          </a:p>
        </p:txBody>
      </p:sp>
      <p:grpSp>
        <p:nvGrpSpPr>
          <p:cNvPr id="129028" name="Group 2"/>
          <p:cNvGrpSpPr>
            <a:grpSpLocks/>
          </p:cNvGrpSpPr>
          <p:nvPr/>
        </p:nvGrpSpPr>
        <p:grpSpPr bwMode="auto">
          <a:xfrm>
            <a:off x="1212850" y="3200400"/>
            <a:ext cx="1377950" cy="423863"/>
            <a:chOff x="1313" y="2496"/>
            <a:chExt cx="1252" cy="427"/>
          </a:xfrm>
        </p:grpSpPr>
        <p:sp>
          <p:nvSpPr>
            <p:cNvPr id="129087"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88"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89"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90"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9033" name="Rectangle 11"/>
          <p:cNvSpPr>
            <a:spLocks noGrp="1" noChangeArrowheads="1"/>
          </p:cNvSpPr>
          <p:nvPr>
            <p:ph type="title"/>
          </p:nvPr>
        </p:nvSpPr>
        <p:spPr/>
        <p:txBody>
          <a:bodyPr/>
          <a:lstStyle/>
          <a:p>
            <a:r>
              <a:rPr lang="en-US"/>
              <a:t>Counting Network </a:t>
            </a:r>
          </a:p>
        </p:txBody>
      </p:sp>
      <p:sp>
        <p:nvSpPr>
          <p:cNvPr id="129036" name="AutoShape 14"/>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9037" name="AutoShape 15"/>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9038" name="AutoShape 16"/>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9039" name="AutoShape 17"/>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9040" name="AutoShape 18"/>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29041" name="AutoShape 19"/>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762900" name="Line 20"/>
          <p:cNvSpPr>
            <a:spLocks noChangeShapeType="1"/>
          </p:cNvSpPr>
          <p:nvPr/>
        </p:nvSpPr>
        <p:spPr bwMode="auto">
          <a:xfrm>
            <a:off x="28956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9043" name="Line 21"/>
          <p:cNvSpPr>
            <a:spLocks noChangeShapeType="1"/>
          </p:cNvSpPr>
          <p:nvPr/>
        </p:nvSpPr>
        <p:spPr bwMode="auto">
          <a:xfrm>
            <a:off x="2841625" y="5191125"/>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9044" name="Line 23"/>
          <p:cNvSpPr>
            <a:spLocks noChangeShapeType="1"/>
          </p:cNvSpPr>
          <p:nvPr/>
        </p:nvSpPr>
        <p:spPr bwMode="auto">
          <a:xfrm>
            <a:off x="5029200" y="5181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29045" name="Line 24"/>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2905" name="Line 25"/>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29047" name="Group 26"/>
          <p:cNvGrpSpPr>
            <a:grpSpLocks/>
          </p:cNvGrpSpPr>
          <p:nvPr/>
        </p:nvGrpSpPr>
        <p:grpSpPr bwMode="auto">
          <a:xfrm>
            <a:off x="6781800" y="2057400"/>
            <a:ext cx="1377950" cy="423863"/>
            <a:chOff x="1313" y="2496"/>
            <a:chExt cx="1252" cy="427"/>
          </a:xfrm>
          <a:effectLst>
            <a:glow rad="101600">
              <a:schemeClr val="accent3">
                <a:satMod val="175000"/>
                <a:alpha val="40000"/>
              </a:schemeClr>
            </a:glow>
          </a:effectLst>
        </p:grpSpPr>
        <p:sp>
          <p:nvSpPr>
            <p:cNvPr id="129083"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84"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85"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86"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9048" name="Group 31"/>
          <p:cNvGrpSpPr>
            <a:grpSpLocks/>
          </p:cNvGrpSpPr>
          <p:nvPr/>
        </p:nvGrpSpPr>
        <p:grpSpPr bwMode="auto">
          <a:xfrm>
            <a:off x="987425" y="4953000"/>
            <a:ext cx="1377950" cy="423863"/>
            <a:chOff x="1313" y="2496"/>
            <a:chExt cx="1252" cy="427"/>
          </a:xfrm>
        </p:grpSpPr>
        <p:sp>
          <p:nvSpPr>
            <p:cNvPr id="129079"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80"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81" name="Oval 34"/>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82" name="Oval 35"/>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9049" name="Group 36"/>
          <p:cNvGrpSpPr>
            <a:grpSpLocks/>
          </p:cNvGrpSpPr>
          <p:nvPr/>
        </p:nvGrpSpPr>
        <p:grpSpPr bwMode="auto">
          <a:xfrm>
            <a:off x="987425" y="2971800"/>
            <a:ext cx="1377950" cy="423863"/>
            <a:chOff x="1313" y="2496"/>
            <a:chExt cx="1252" cy="427"/>
          </a:xfrm>
        </p:grpSpPr>
        <p:sp>
          <p:nvSpPr>
            <p:cNvPr id="129075" name="Freeform 3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76" name="Freeform 3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77" name="Oval 39"/>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9078" name="Oval 40"/>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29050" name="Group 41"/>
          <p:cNvGrpSpPr>
            <a:grpSpLocks/>
          </p:cNvGrpSpPr>
          <p:nvPr/>
        </p:nvGrpSpPr>
        <p:grpSpPr bwMode="auto">
          <a:xfrm>
            <a:off x="6781800" y="2971800"/>
            <a:ext cx="1377950" cy="423863"/>
            <a:chOff x="1313" y="2496"/>
            <a:chExt cx="1252" cy="427"/>
          </a:xfrm>
          <a:effectLst>
            <a:glow rad="101600">
              <a:schemeClr val="accent3">
                <a:satMod val="175000"/>
                <a:alpha val="40000"/>
              </a:schemeClr>
            </a:glow>
          </a:effectLst>
        </p:grpSpPr>
        <p:sp>
          <p:nvSpPr>
            <p:cNvPr id="129071"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72"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73" name="Oval 4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74" name="Oval 4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7" name="Group 46"/>
          <p:cNvGrpSpPr>
            <a:grpSpLocks/>
          </p:cNvGrpSpPr>
          <p:nvPr/>
        </p:nvGrpSpPr>
        <p:grpSpPr bwMode="auto">
          <a:xfrm>
            <a:off x="1219200" y="3200400"/>
            <a:ext cx="1377950" cy="423863"/>
            <a:chOff x="1313" y="2496"/>
            <a:chExt cx="1252" cy="427"/>
          </a:xfrm>
          <a:effectLst>
            <a:glow rad="101600">
              <a:schemeClr val="accent3">
                <a:satMod val="175000"/>
                <a:alpha val="40000"/>
              </a:schemeClr>
            </a:glow>
          </a:effectLst>
        </p:grpSpPr>
        <p:sp>
          <p:nvSpPr>
            <p:cNvPr id="129067" name="Freeform 4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68" name="Freeform 4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69" name="Oval 4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9070" name="Oval 5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9052" name="Oval 5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3" name="Oval 5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4" name="Oval 5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5" name="Oval 5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6" name="Oval 5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7" name="Oval 5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8" name="Oval 5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59" name="Oval 5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60" name="Oval 6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61" name="Oval 6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9062" name="Oval 6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65" name="Line 20"/>
          <p:cNvSpPr>
            <a:spLocks noChangeShapeType="1"/>
          </p:cNvSpPr>
          <p:nvPr/>
        </p:nvSpPr>
        <p:spPr bwMode="auto">
          <a:xfrm>
            <a:off x="3930650" y="4329113"/>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66" name="TextBox 65"/>
          <p:cNvSpPr txBox="1"/>
          <p:nvPr/>
        </p:nvSpPr>
        <p:spPr>
          <a:xfrm>
            <a:off x="7232650" y="4108450"/>
            <a:ext cx="369888" cy="461963"/>
          </a:xfrm>
          <a:prstGeom prst="rect">
            <a:avLst/>
          </a:prstGeom>
          <a:noFill/>
        </p:spPr>
        <p:txBody>
          <a:bodyPr wrap="none">
            <a:spAutoFit/>
          </a:bodyPr>
          <a:lstStyle/>
          <a:p>
            <a:pPr>
              <a:defRPr/>
            </a:pPr>
            <a:r>
              <a:rPr lang="en-US" dirty="0">
                <a:solidFill>
                  <a:schemeClr val="bg1"/>
                </a:solidFill>
                <a:latin typeface="Arial" pitchFamily="34" charset="0"/>
              </a:rPr>
              <a:t>3</a:t>
            </a:r>
          </a:p>
        </p:txBody>
      </p:sp>
      <p:sp>
        <p:nvSpPr>
          <p:cNvPr id="67" name="TextBox 66"/>
          <p:cNvSpPr txBox="1"/>
          <p:nvPr/>
        </p:nvSpPr>
        <p:spPr>
          <a:xfrm>
            <a:off x="7200900" y="2960688"/>
            <a:ext cx="356188" cy="461665"/>
          </a:xfrm>
          <a:prstGeom prst="rect">
            <a:avLst/>
          </a:prstGeom>
          <a:noFill/>
        </p:spPr>
        <p:txBody>
          <a:bodyPr wrap="none">
            <a:spAutoFit/>
          </a:bodyPr>
          <a:lstStyle/>
          <a:p>
            <a:pPr>
              <a:defRPr/>
            </a:pPr>
            <a:r>
              <a:rPr lang="en-US" dirty="0">
                <a:solidFill>
                  <a:schemeClr val="bg1"/>
                </a:solidFill>
                <a:latin typeface="Arial" pitchFamily="34" charset="0"/>
              </a:rPr>
              <a:t>2</a:t>
            </a:r>
          </a:p>
        </p:txBody>
      </p:sp>
      <p:sp>
        <p:nvSpPr>
          <p:cNvPr id="68" name="TextBox 67"/>
          <p:cNvSpPr txBox="1"/>
          <p:nvPr/>
        </p:nvSpPr>
        <p:spPr>
          <a:xfrm>
            <a:off x="7202488" y="2065338"/>
            <a:ext cx="356188" cy="461665"/>
          </a:xfrm>
          <a:prstGeom prst="rect">
            <a:avLst/>
          </a:prstGeom>
          <a:noFill/>
        </p:spPr>
        <p:txBody>
          <a:bodyPr wrap="none">
            <a:spAutoFit/>
          </a:bodyPr>
          <a:lstStyle/>
          <a:p>
            <a:pPr>
              <a:defRPr/>
            </a:pPr>
            <a:r>
              <a:rPr lang="en-US" dirty="0">
                <a:solidFill>
                  <a:schemeClr val="bg1"/>
                </a:solidFill>
                <a:latin typeface="Arial" pitchFamily="34"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61111E-6 3.3526E-6 C 0.04236 -0.01272 0.08489 -0.02521 0.12361 -0.02706 C 0.16232 -0.02891 0.21041 -0.03769 0.23212 -0.01133 C 0.25382 0.01502 0.21093 0.10612 0.25416 0.13086 C 0.29739 0.1556 0.43333 0.13734 0.49149 0.1378 C 0.54965 0.13826 0.58437 0.13387 0.6033 0.13317 " pathEditMode="relative" ptsTypes="aaaaaA">
                                      <p:cBhvr>
                                        <p:cTn id="6" dur="2000" fill="hold"/>
                                        <p:tgtEl>
                                          <p:spTgt spid="7"/>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3.33333E-6 3.33333E-6 L -3.33333E-6 -0.13334 " pathEditMode="relative" rAng="0" ptsTypes="AA">
                                      <p:cBhvr>
                                        <p:cTn id="8" dur="500" fill="hold"/>
                                        <p:tgtEl>
                                          <p:spTgt spid="762900"/>
                                        </p:tgtEl>
                                        <p:attrNameLst>
                                          <p:attrName>ppt_x</p:attrName>
                                          <p:attrName>ppt_y</p:attrName>
                                        </p:attrNameLst>
                                      </p:cBhvr>
                                      <p:rCtr x="0" y="-67"/>
                                    </p:animMotion>
                                  </p:childTnLst>
                                </p:cTn>
                              </p:par>
                              <p:par>
                                <p:cTn id="9" presetID="0" presetClass="path" presetSubtype="0" accel="50000" decel="50000" fill="hold" grpId="0" nodeType="withEffect">
                                  <p:stCondLst>
                                    <p:cond delay="1000"/>
                                  </p:stCondLst>
                                  <p:childTnLst>
                                    <p:animMotion origin="layout" path="M 2.22222E-6 -2.31214E-7 L 2.22222E-6 -0.16439 " pathEditMode="relative" rAng="0" ptsTypes="AA">
                                      <p:cBhvr>
                                        <p:cTn id="10" dur="500" fill="hold"/>
                                        <p:tgtEl>
                                          <p:spTgt spid="65"/>
                                        </p:tgtEl>
                                        <p:attrNameLst>
                                          <p:attrName>ppt_x</p:attrName>
                                          <p:attrName>ppt_y</p:attrName>
                                        </p:attrNameLst>
                                      </p:cBhvr>
                                      <p:rCtr x="0" y="-82"/>
                                    </p:animMotion>
                                  </p:childTnLst>
                                </p:cTn>
                              </p:par>
                              <p:par>
                                <p:cTn id="11" presetID="0" presetClass="path" presetSubtype="0" accel="50000" decel="50000" fill="hold" grpId="0" nodeType="withEffect">
                                  <p:stCondLst>
                                    <p:cond delay="1500"/>
                                  </p:stCondLst>
                                  <p:childTnLst>
                                    <p:animMotion origin="layout" path="M -3.33333E-6 -3.33333E-6 L -3.33333E-6 0.12223 " pathEditMode="relative" rAng="0" ptsTypes="AA">
                                      <p:cBhvr>
                                        <p:cTn id="12" dur="500" fill="hold"/>
                                        <p:tgtEl>
                                          <p:spTgt spid="762905"/>
                                        </p:tgtEl>
                                        <p:attrNameLst>
                                          <p:attrName>ppt_x</p:attrName>
                                          <p:attrName>ppt_y</p:attrName>
                                        </p:attrNameLst>
                                      </p:cBhvr>
                                      <p:rCtr x="0" y="61"/>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900" grpId="0" animBg="1"/>
      <p:bldP spid="762905" grpId="0" animBg="1"/>
      <p:bldP spid="65" grpId="0" animBg="1"/>
      <p:bldP spid="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67FAF1-5A3A-59DB-AF3E-BDD94E10F345}"/>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29400C57-4AD5-1321-61C9-621D8F669FD7}"/>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8B968D45-67C5-DBD0-CCCD-8EE0BC7A36B0}"/>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72035C1F-DFC6-7FF4-793D-6227A201C334}"/>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C7436B5E-3980-E1C5-81F8-A96DA6923069}"/>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Oval 10">
              <a:extLst>
                <a:ext uri="{FF2B5EF4-FFF2-40B4-BE49-F238E27FC236}">
                  <a16:creationId xmlns:a16="http://schemas.microsoft.com/office/drawing/2014/main" id="{D94924B8-5EE8-03FC-9E82-644BEE2D23E8}"/>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8" name="Line 13">
            <a:extLst>
              <a:ext uri="{FF2B5EF4-FFF2-40B4-BE49-F238E27FC236}">
                <a16:creationId xmlns:a16="http://schemas.microsoft.com/office/drawing/2014/main" id="{8085AD9F-7193-2279-D2E3-5A57A08A1AAD}"/>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D5446DB7-A26F-334B-4335-7986A58DCC01}"/>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3" name="Footer Placeholder 4"/>
          <p:cNvSpPr>
            <a:spLocks noGrp="1"/>
          </p:cNvSpPr>
          <p:nvPr>
            <p:ph type="ftr" sz="quarter" idx="10"/>
          </p:nvPr>
        </p:nvSpPr>
        <p:spPr/>
        <p:txBody>
          <a:bodyPr/>
          <a:lstStyle/>
          <a:p>
            <a:pPr>
              <a:defRPr/>
            </a:pPr>
            <a:r>
              <a:rPr lang="en-US"/>
              <a:t>Art of Multiprocessor Programming</a:t>
            </a:r>
          </a:p>
        </p:txBody>
      </p:sp>
      <p:sp>
        <p:nvSpPr>
          <p:cNvPr id="74" name="Slide Number Placeholder 5"/>
          <p:cNvSpPr>
            <a:spLocks noGrp="1"/>
          </p:cNvSpPr>
          <p:nvPr>
            <p:ph type="sldNum" sz="quarter" idx="11"/>
          </p:nvPr>
        </p:nvSpPr>
        <p:spPr/>
        <p:txBody>
          <a:bodyPr/>
          <a:lstStyle/>
          <a:p>
            <a:pPr>
              <a:defRPr/>
            </a:pPr>
            <a:fld id="{CE07D198-AAF4-4A9D-881D-B62335EE23AB}" type="slidenum">
              <a:rPr lang="en-US"/>
              <a:pPr>
                <a:defRPr/>
              </a:pPr>
              <a:t>30</a:t>
            </a:fld>
            <a:endParaRPr lang="en-US"/>
          </a:p>
        </p:txBody>
      </p:sp>
      <p:grpSp>
        <p:nvGrpSpPr>
          <p:cNvPr id="130052" name="Group 2"/>
          <p:cNvGrpSpPr>
            <a:grpSpLocks/>
          </p:cNvGrpSpPr>
          <p:nvPr/>
        </p:nvGrpSpPr>
        <p:grpSpPr bwMode="auto">
          <a:xfrm>
            <a:off x="1027113" y="4191000"/>
            <a:ext cx="1377950" cy="423863"/>
            <a:chOff x="1313" y="2496"/>
            <a:chExt cx="1252" cy="427"/>
          </a:xfrm>
        </p:grpSpPr>
        <p:sp>
          <p:nvSpPr>
            <p:cNvPr id="130123"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24"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25"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26"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30057" name="Rectangle 11"/>
          <p:cNvSpPr>
            <a:spLocks noGrp="1" noChangeArrowheads="1"/>
          </p:cNvSpPr>
          <p:nvPr>
            <p:ph type="title"/>
          </p:nvPr>
        </p:nvSpPr>
        <p:spPr/>
        <p:txBody>
          <a:bodyPr/>
          <a:lstStyle/>
          <a:p>
            <a:r>
              <a:rPr lang="en-US"/>
              <a:t>Counting Network </a:t>
            </a:r>
          </a:p>
        </p:txBody>
      </p:sp>
      <p:sp>
        <p:nvSpPr>
          <p:cNvPr id="130060" name="AutoShape 14"/>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0061" name="AutoShape 15"/>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0062" name="AutoShape 16"/>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0063" name="AutoShape 17"/>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0064" name="AutoShape 18"/>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0065" name="AutoShape 19"/>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0066" name="Line 20"/>
          <p:cNvSpPr>
            <a:spLocks noChangeShapeType="1"/>
          </p:cNvSpPr>
          <p:nvPr/>
        </p:nvSpPr>
        <p:spPr bwMode="auto">
          <a:xfrm>
            <a:off x="2895600" y="2362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4949" name="Line 21"/>
          <p:cNvSpPr>
            <a:spLocks noChangeShapeType="1"/>
          </p:cNvSpPr>
          <p:nvPr/>
        </p:nvSpPr>
        <p:spPr bwMode="auto">
          <a:xfrm>
            <a:off x="2905125" y="5191125"/>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4950" name="Line 22"/>
          <p:cNvSpPr>
            <a:spLocks noChangeShapeType="1"/>
          </p:cNvSpPr>
          <p:nvPr/>
        </p:nvSpPr>
        <p:spPr bwMode="auto">
          <a:xfrm>
            <a:off x="4995863" y="5191125"/>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0069" name="Line 24"/>
          <p:cNvSpPr>
            <a:spLocks noChangeShapeType="1"/>
          </p:cNvSpPr>
          <p:nvPr/>
        </p:nvSpPr>
        <p:spPr bwMode="auto">
          <a:xfrm>
            <a:off x="6096000" y="2362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4953" name="Line 25"/>
          <p:cNvSpPr>
            <a:spLocks noChangeShapeType="1"/>
          </p:cNvSpPr>
          <p:nvPr/>
        </p:nvSpPr>
        <p:spPr bwMode="auto">
          <a:xfrm>
            <a:off x="6096000" y="5181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0071" name="Group 26"/>
          <p:cNvGrpSpPr>
            <a:grpSpLocks/>
          </p:cNvGrpSpPr>
          <p:nvPr/>
        </p:nvGrpSpPr>
        <p:grpSpPr bwMode="auto">
          <a:xfrm>
            <a:off x="6781800" y="2057400"/>
            <a:ext cx="1377950" cy="423863"/>
            <a:chOff x="1313" y="2496"/>
            <a:chExt cx="1252" cy="427"/>
          </a:xfrm>
          <a:effectLst>
            <a:glow rad="63500">
              <a:schemeClr val="accent3">
                <a:satMod val="175000"/>
                <a:alpha val="40000"/>
              </a:schemeClr>
            </a:glow>
          </a:effectLst>
        </p:grpSpPr>
        <p:sp>
          <p:nvSpPr>
            <p:cNvPr id="130119"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20"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21"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22"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0072" name="Group 31"/>
          <p:cNvGrpSpPr>
            <a:grpSpLocks/>
          </p:cNvGrpSpPr>
          <p:nvPr/>
        </p:nvGrpSpPr>
        <p:grpSpPr bwMode="auto">
          <a:xfrm>
            <a:off x="1027113" y="4953000"/>
            <a:ext cx="1377950" cy="423863"/>
            <a:chOff x="1313" y="2496"/>
            <a:chExt cx="1252" cy="427"/>
          </a:xfrm>
        </p:grpSpPr>
        <p:sp>
          <p:nvSpPr>
            <p:cNvPr id="130115"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16"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17" name="Oval 34"/>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18" name="Oval 35"/>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0073" name="Group 36"/>
          <p:cNvGrpSpPr>
            <a:grpSpLocks/>
          </p:cNvGrpSpPr>
          <p:nvPr/>
        </p:nvGrpSpPr>
        <p:grpSpPr bwMode="auto">
          <a:xfrm>
            <a:off x="987425" y="2971800"/>
            <a:ext cx="1377950" cy="423863"/>
            <a:chOff x="1313" y="2496"/>
            <a:chExt cx="1252" cy="427"/>
          </a:xfrm>
        </p:grpSpPr>
        <p:sp>
          <p:nvSpPr>
            <p:cNvPr id="130111" name="Freeform 3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12" name="Freeform 3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13" name="Oval 39"/>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14" name="Oval 40"/>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0074" name="Group 41"/>
          <p:cNvGrpSpPr>
            <a:grpSpLocks/>
          </p:cNvGrpSpPr>
          <p:nvPr/>
        </p:nvGrpSpPr>
        <p:grpSpPr bwMode="auto">
          <a:xfrm>
            <a:off x="6781800" y="2971800"/>
            <a:ext cx="1377950" cy="423863"/>
            <a:chOff x="1313" y="2496"/>
            <a:chExt cx="1252" cy="427"/>
          </a:xfrm>
          <a:effectLst>
            <a:glow rad="63500">
              <a:schemeClr val="accent3">
                <a:satMod val="175000"/>
                <a:alpha val="40000"/>
              </a:schemeClr>
            </a:glow>
          </a:effectLst>
        </p:grpSpPr>
        <p:sp>
          <p:nvSpPr>
            <p:cNvPr id="130107"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08"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09" name="Oval 4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10" name="Oval 4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0075" name="Group 46"/>
          <p:cNvGrpSpPr>
            <a:grpSpLocks/>
          </p:cNvGrpSpPr>
          <p:nvPr/>
        </p:nvGrpSpPr>
        <p:grpSpPr bwMode="auto">
          <a:xfrm>
            <a:off x="1219200" y="3200400"/>
            <a:ext cx="1377950" cy="423863"/>
            <a:chOff x="1313" y="2496"/>
            <a:chExt cx="1252" cy="427"/>
          </a:xfrm>
        </p:grpSpPr>
        <p:sp>
          <p:nvSpPr>
            <p:cNvPr id="130103" name="Freeform 4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04" name="Freeform 4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05" name="Oval 49"/>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0106" name="Oval 50"/>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0076" name="Group 51"/>
          <p:cNvGrpSpPr>
            <a:grpSpLocks/>
          </p:cNvGrpSpPr>
          <p:nvPr/>
        </p:nvGrpSpPr>
        <p:grpSpPr bwMode="auto">
          <a:xfrm>
            <a:off x="6705600" y="3978275"/>
            <a:ext cx="1377950" cy="423863"/>
            <a:chOff x="1313" y="2496"/>
            <a:chExt cx="1252" cy="427"/>
          </a:xfrm>
          <a:effectLst>
            <a:glow rad="63500">
              <a:schemeClr val="accent3">
                <a:satMod val="175000"/>
                <a:alpha val="40000"/>
              </a:schemeClr>
            </a:glow>
          </a:effectLst>
        </p:grpSpPr>
        <p:sp>
          <p:nvSpPr>
            <p:cNvPr id="130099" name="Freeform 5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00" name="Freeform 5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01" name="Oval 5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102" name="Oval 5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 name="Group 56"/>
          <p:cNvGrpSpPr>
            <a:grpSpLocks/>
          </p:cNvGrpSpPr>
          <p:nvPr/>
        </p:nvGrpSpPr>
        <p:grpSpPr bwMode="auto">
          <a:xfrm>
            <a:off x="722313" y="4445000"/>
            <a:ext cx="1377950" cy="423863"/>
            <a:chOff x="1313" y="2496"/>
            <a:chExt cx="1252" cy="427"/>
          </a:xfrm>
          <a:effectLst>
            <a:glow rad="63500">
              <a:schemeClr val="accent3">
                <a:satMod val="175000"/>
                <a:alpha val="40000"/>
              </a:schemeClr>
            </a:glow>
          </a:effectLst>
        </p:grpSpPr>
        <p:sp>
          <p:nvSpPr>
            <p:cNvPr id="130095" name="Freeform 5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096" name="Freeform 5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097" name="Oval 5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0098" name="Oval 6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0078" name="Oval 6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79" name="Oval 6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0" name="Oval 6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1" name="Oval 6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2" name="Oval 6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3" name="Oval 6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4" name="Oval 6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5" name="Oval 6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6" name="Oval 6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7" name="Oval 7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8" name="Oval 7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89" name="Oval 7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0090" name="Line 23"/>
          <p:cNvSpPr>
            <a:spLocks noChangeShapeType="1"/>
          </p:cNvSpPr>
          <p:nvPr/>
        </p:nvSpPr>
        <p:spPr bwMode="auto">
          <a:xfrm>
            <a:off x="3971925" y="3241675"/>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5" name="TextBox 74"/>
          <p:cNvSpPr txBox="1"/>
          <p:nvPr/>
        </p:nvSpPr>
        <p:spPr>
          <a:xfrm>
            <a:off x="7232650" y="4062413"/>
            <a:ext cx="369888" cy="460375"/>
          </a:xfrm>
          <a:prstGeom prst="rect">
            <a:avLst/>
          </a:prstGeom>
          <a:noFill/>
        </p:spPr>
        <p:txBody>
          <a:bodyPr wrap="none">
            <a:spAutoFit/>
          </a:bodyPr>
          <a:lstStyle/>
          <a:p>
            <a:pPr>
              <a:defRPr/>
            </a:pPr>
            <a:r>
              <a:rPr lang="en-US" dirty="0">
                <a:solidFill>
                  <a:schemeClr val="bg1"/>
                </a:solidFill>
                <a:latin typeface="Arial" pitchFamily="34" charset="0"/>
              </a:rPr>
              <a:t>3</a:t>
            </a:r>
          </a:p>
        </p:txBody>
      </p:sp>
      <p:sp>
        <p:nvSpPr>
          <p:cNvPr id="76" name="TextBox 75"/>
          <p:cNvSpPr txBox="1"/>
          <p:nvPr/>
        </p:nvSpPr>
        <p:spPr>
          <a:xfrm>
            <a:off x="7200900" y="2960688"/>
            <a:ext cx="356188" cy="461665"/>
          </a:xfrm>
          <a:prstGeom prst="rect">
            <a:avLst/>
          </a:prstGeom>
          <a:noFill/>
        </p:spPr>
        <p:txBody>
          <a:bodyPr wrap="none">
            <a:spAutoFit/>
          </a:bodyPr>
          <a:lstStyle/>
          <a:p>
            <a:pPr>
              <a:defRPr/>
            </a:pPr>
            <a:r>
              <a:rPr lang="en-US" dirty="0">
                <a:solidFill>
                  <a:schemeClr val="bg1"/>
                </a:solidFill>
                <a:latin typeface="Arial" pitchFamily="34" charset="0"/>
              </a:rPr>
              <a:t>2</a:t>
            </a:r>
          </a:p>
        </p:txBody>
      </p:sp>
      <p:sp>
        <p:nvSpPr>
          <p:cNvPr id="77" name="TextBox 76"/>
          <p:cNvSpPr txBox="1"/>
          <p:nvPr/>
        </p:nvSpPr>
        <p:spPr>
          <a:xfrm>
            <a:off x="7202488" y="2065338"/>
            <a:ext cx="356188" cy="461665"/>
          </a:xfrm>
          <a:prstGeom prst="rect">
            <a:avLst/>
          </a:prstGeom>
          <a:noFill/>
        </p:spPr>
        <p:txBody>
          <a:bodyPr wrap="none">
            <a:spAutoFit/>
          </a:bodyPr>
          <a:lstStyle/>
          <a:p>
            <a:pPr>
              <a:defRPr/>
            </a:pPr>
            <a:r>
              <a:rPr lang="en-US" dirty="0">
                <a:solidFill>
                  <a:schemeClr val="bg1"/>
                </a:solidFill>
                <a:latin typeface="Arial" pitchFamily="34" charset="0"/>
              </a:rPr>
              <a:t>1</a:t>
            </a:r>
          </a:p>
        </p:txBody>
      </p:sp>
      <p:sp>
        <p:nvSpPr>
          <p:cNvPr id="78" name="TextBox 77"/>
          <p:cNvSpPr txBox="1"/>
          <p:nvPr/>
        </p:nvSpPr>
        <p:spPr>
          <a:xfrm>
            <a:off x="7232650" y="4945063"/>
            <a:ext cx="369888" cy="461962"/>
          </a:xfrm>
          <a:prstGeom prst="rect">
            <a:avLst/>
          </a:prstGeom>
          <a:noFill/>
        </p:spPr>
        <p:txBody>
          <a:bodyPr wrap="none">
            <a:spAutoFit/>
          </a:bodyPr>
          <a:lstStyle/>
          <a:p>
            <a:pPr>
              <a:defRPr/>
            </a:pPr>
            <a:r>
              <a:rPr lang="en-US" dirty="0">
                <a:solidFill>
                  <a:schemeClr val="bg1"/>
                </a:solidFill>
                <a:latin typeface="Arial" pitchFamily="34"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4.62428E-6 C 0.02708 -0.01895 0.05417 -0.03768 0.08646 -0.04739 C 0.11875 -0.0571 0.1684 -0.07745 0.19323 -0.05872 C 0.21806 -0.04 0.19636 0.04255 0.23559 0.06544 C 0.27483 0.08833 0.35886 0.07769 0.42882 0.07885 C 0.49879 0.08 0.57726 0.07607 0.6559 0.07214 " pathEditMode="relative" ptsTypes="aaaaaA">
                                      <p:cBhvr>
                                        <p:cTn id="6" dur="2000" fill="hold"/>
                                        <p:tgtEl>
                                          <p:spTgt spid="9"/>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0.00347 -0.00231 L -0.00347 -0.12601 " pathEditMode="relative" rAng="0" ptsTypes="AA">
                                      <p:cBhvr>
                                        <p:cTn id="8" dur="500" fill="hold"/>
                                        <p:tgtEl>
                                          <p:spTgt spid="764949"/>
                                        </p:tgtEl>
                                        <p:attrNameLst>
                                          <p:attrName>ppt_x</p:attrName>
                                          <p:attrName>ppt_y</p:attrName>
                                        </p:attrNameLst>
                                      </p:cBhvr>
                                      <p:rCtr x="0" y="-62"/>
                                    </p:animMotion>
                                  </p:childTnLst>
                                </p:cTn>
                              </p:par>
                              <p:par>
                                <p:cTn id="9" presetID="0" presetClass="path" presetSubtype="0" accel="50000" decel="50000" fill="hold" grpId="0" nodeType="withEffect">
                                  <p:stCondLst>
                                    <p:cond delay="1000"/>
                                  </p:stCondLst>
                                  <p:childTnLst>
                                    <p:animMotion origin="layout" path="M -3.05556E-6 -3.2948E-6 L -3.05556E-6 -0.42057 " pathEditMode="relative" rAng="0" ptsTypes="AA">
                                      <p:cBhvr>
                                        <p:cTn id="10" dur="500" fill="hold"/>
                                        <p:tgtEl>
                                          <p:spTgt spid="764950"/>
                                        </p:tgtEl>
                                        <p:attrNameLst>
                                          <p:attrName>ppt_x</p:attrName>
                                          <p:attrName>ppt_y</p:attrName>
                                        </p:attrNameLst>
                                      </p:cBhvr>
                                      <p:rCtr x="0" y="-210"/>
                                    </p:animMotion>
                                  </p:childTnLst>
                                </p:cTn>
                              </p:par>
                              <p:par>
                                <p:cTn id="11" presetID="0" presetClass="path" presetSubtype="0" accel="50000" decel="50000" fill="hold" grpId="0" nodeType="withEffect">
                                  <p:stCondLst>
                                    <p:cond delay="1500"/>
                                  </p:stCondLst>
                                  <p:childTnLst>
                                    <p:animMotion origin="layout" path="M -3.33333E-6 4.44444E-6 L -3.33333E-6 -0.12223 " pathEditMode="relative" ptsTypes="AA">
                                      <p:cBhvr>
                                        <p:cTn id="12" dur="500" fill="hold"/>
                                        <p:tgtEl>
                                          <p:spTgt spid="764953"/>
                                        </p:tgtEl>
                                        <p:attrNameLst>
                                          <p:attrName>ppt_x</p:attrName>
                                          <p:attrName>ppt_y</p:attrName>
                                        </p:attrNameLst>
                                      </p:cBhvr>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49" grpId="0" animBg="1"/>
      <p:bldP spid="764950" grpId="0" animBg="1"/>
      <p:bldP spid="764953" grpId="0" animBg="1"/>
      <p:bldP spid="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686761C-E42C-EED1-85E3-6858E093E913}"/>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6B67B3E3-87BF-9372-E69F-53A5913806D1}"/>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E3990A12-A681-8347-C1FC-673698022878}"/>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A865D827-E13D-986E-B2B4-CC4C72875E91}"/>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E5AE3C5F-E501-EE3A-EA3D-CA15AC53FFC0}"/>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Oval 10">
              <a:extLst>
                <a:ext uri="{FF2B5EF4-FFF2-40B4-BE49-F238E27FC236}">
                  <a16:creationId xmlns:a16="http://schemas.microsoft.com/office/drawing/2014/main" id="{6F64E826-9ADA-EB7F-706C-0CE0A046957C}"/>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8" name="Line 13">
            <a:extLst>
              <a:ext uri="{FF2B5EF4-FFF2-40B4-BE49-F238E27FC236}">
                <a16:creationId xmlns:a16="http://schemas.microsoft.com/office/drawing/2014/main" id="{1CD54719-1A49-0442-CCBB-E4F422948214}"/>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9" name="Line 12">
            <a:extLst>
              <a:ext uri="{FF2B5EF4-FFF2-40B4-BE49-F238E27FC236}">
                <a16:creationId xmlns:a16="http://schemas.microsoft.com/office/drawing/2014/main" id="{11E3C03B-A8B1-6AA1-250F-272A069B0BD1}"/>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3" name="Footer Placeholder 4"/>
          <p:cNvSpPr>
            <a:spLocks noGrp="1"/>
          </p:cNvSpPr>
          <p:nvPr>
            <p:ph type="ftr" sz="quarter" idx="10"/>
          </p:nvPr>
        </p:nvSpPr>
        <p:spPr/>
        <p:txBody>
          <a:bodyPr/>
          <a:lstStyle/>
          <a:p>
            <a:pPr>
              <a:defRPr/>
            </a:pPr>
            <a:r>
              <a:rPr lang="en-US"/>
              <a:t>Art of Multiprocessor Programming</a:t>
            </a:r>
          </a:p>
        </p:txBody>
      </p:sp>
      <p:sp>
        <p:nvSpPr>
          <p:cNvPr id="84" name="Slide Number Placeholder 5"/>
          <p:cNvSpPr>
            <a:spLocks noGrp="1"/>
          </p:cNvSpPr>
          <p:nvPr>
            <p:ph type="sldNum" sz="quarter" idx="11"/>
          </p:nvPr>
        </p:nvSpPr>
        <p:spPr/>
        <p:txBody>
          <a:bodyPr/>
          <a:lstStyle/>
          <a:p>
            <a:pPr>
              <a:defRPr/>
            </a:pPr>
            <a:fld id="{AE2F4C93-F057-4DD3-A9D7-18CA5BFDE4B9}" type="slidenum">
              <a:rPr lang="en-US"/>
              <a:pPr>
                <a:defRPr/>
              </a:pPr>
              <a:t>31</a:t>
            </a:fld>
            <a:endParaRPr lang="en-US"/>
          </a:p>
        </p:txBody>
      </p:sp>
      <p:grpSp>
        <p:nvGrpSpPr>
          <p:cNvPr id="131076" name="Group 2"/>
          <p:cNvGrpSpPr>
            <a:grpSpLocks/>
          </p:cNvGrpSpPr>
          <p:nvPr/>
        </p:nvGrpSpPr>
        <p:grpSpPr bwMode="auto">
          <a:xfrm>
            <a:off x="1371600" y="3462338"/>
            <a:ext cx="1377950" cy="423862"/>
            <a:chOff x="1313" y="2496"/>
            <a:chExt cx="1252" cy="427"/>
          </a:xfrm>
        </p:grpSpPr>
        <p:sp>
          <p:nvSpPr>
            <p:cNvPr id="131158"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59"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60"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61"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31081" name="Rectangle 11"/>
          <p:cNvSpPr>
            <a:spLocks noGrp="1" noChangeArrowheads="1"/>
          </p:cNvSpPr>
          <p:nvPr>
            <p:ph type="title"/>
          </p:nvPr>
        </p:nvSpPr>
        <p:spPr/>
        <p:txBody>
          <a:bodyPr/>
          <a:lstStyle/>
          <a:p>
            <a:r>
              <a:rPr lang="en-US"/>
              <a:t>Counting Network </a:t>
            </a:r>
          </a:p>
        </p:txBody>
      </p:sp>
      <p:sp>
        <p:nvSpPr>
          <p:cNvPr id="131084" name="AutoShape 14"/>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1085" name="AutoShape 15"/>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1086" name="AutoShape 16"/>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1087" name="AutoShape 17"/>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1088" name="AutoShape 18"/>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1089" name="AutoShape 19"/>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766996" name="Line 20"/>
          <p:cNvSpPr>
            <a:spLocks noChangeShapeType="1"/>
          </p:cNvSpPr>
          <p:nvPr/>
        </p:nvSpPr>
        <p:spPr bwMode="auto">
          <a:xfrm>
            <a:off x="2895600" y="2362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1091" name="Line 21"/>
          <p:cNvSpPr>
            <a:spLocks noChangeShapeType="1"/>
          </p:cNvSpPr>
          <p:nvPr/>
        </p:nvSpPr>
        <p:spPr bwMode="auto">
          <a:xfrm>
            <a:off x="2889250" y="4316413"/>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1092" name="Line 22"/>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66999" name="Line 23"/>
          <p:cNvSpPr>
            <a:spLocks noChangeShapeType="1"/>
          </p:cNvSpPr>
          <p:nvPr/>
        </p:nvSpPr>
        <p:spPr bwMode="auto">
          <a:xfrm>
            <a:off x="50292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1094" name="Line 24"/>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1095" name="Group 25"/>
          <p:cNvGrpSpPr>
            <a:grpSpLocks/>
          </p:cNvGrpSpPr>
          <p:nvPr/>
        </p:nvGrpSpPr>
        <p:grpSpPr bwMode="auto">
          <a:xfrm>
            <a:off x="6743700" y="2057400"/>
            <a:ext cx="1377950" cy="423863"/>
            <a:chOff x="1313" y="2496"/>
            <a:chExt cx="1252" cy="427"/>
          </a:xfrm>
          <a:effectLst>
            <a:glow rad="101600">
              <a:schemeClr val="accent3">
                <a:satMod val="175000"/>
                <a:alpha val="40000"/>
              </a:schemeClr>
            </a:glow>
          </a:effectLst>
        </p:grpSpPr>
        <p:sp>
          <p:nvSpPr>
            <p:cNvPr id="131154" name="Freeform 2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55" name="Freeform 2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56" name="Oval 2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57" name="Oval 2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1096" name="Group 30"/>
          <p:cNvGrpSpPr>
            <a:grpSpLocks/>
          </p:cNvGrpSpPr>
          <p:nvPr/>
        </p:nvGrpSpPr>
        <p:grpSpPr bwMode="auto">
          <a:xfrm>
            <a:off x="6743700" y="4953000"/>
            <a:ext cx="1377950" cy="423863"/>
            <a:chOff x="1313" y="2496"/>
            <a:chExt cx="1252" cy="427"/>
          </a:xfrm>
          <a:effectLst>
            <a:glow rad="101600">
              <a:schemeClr val="accent3">
                <a:satMod val="175000"/>
                <a:alpha val="40000"/>
              </a:schemeClr>
            </a:glow>
          </a:effectLst>
        </p:grpSpPr>
        <p:sp>
          <p:nvSpPr>
            <p:cNvPr id="131150" name="Freeform 3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51" name="Freeform 3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52" name="Oval 3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53" name="Oval 3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1097" name="Group 35"/>
          <p:cNvGrpSpPr>
            <a:grpSpLocks/>
          </p:cNvGrpSpPr>
          <p:nvPr/>
        </p:nvGrpSpPr>
        <p:grpSpPr bwMode="auto">
          <a:xfrm>
            <a:off x="987425" y="2971800"/>
            <a:ext cx="1377950" cy="423863"/>
            <a:chOff x="1313" y="2496"/>
            <a:chExt cx="1252" cy="427"/>
          </a:xfrm>
        </p:grpSpPr>
        <p:sp>
          <p:nvSpPr>
            <p:cNvPr id="131146" name="Freeform 3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47" name="Freeform 3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48" name="Oval 3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49" name="Oval 3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1098" name="Group 40"/>
          <p:cNvGrpSpPr>
            <a:grpSpLocks/>
          </p:cNvGrpSpPr>
          <p:nvPr/>
        </p:nvGrpSpPr>
        <p:grpSpPr bwMode="auto">
          <a:xfrm>
            <a:off x="6743700" y="2971800"/>
            <a:ext cx="1377950" cy="423863"/>
            <a:chOff x="1313" y="2496"/>
            <a:chExt cx="1252" cy="427"/>
          </a:xfrm>
          <a:effectLst>
            <a:glow rad="101600">
              <a:schemeClr val="accent3">
                <a:satMod val="175000"/>
                <a:alpha val="40000"/>
              </a:schemeClr>
            </a:glow>
          </a:effectLst>
        </p:grpSpPr>
        <p:sp>
          <p:nvSpPr>
            <p:cNvPr id="131142" name="Freeform 4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43" name="Freeform 4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44" name="Oval 4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45" name="Oval 4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1099" name="Group 45"/>
          <p:cNvGrpSpPr>
            <a:grpSpLocks/>
          </p:cNvGrpSpPr>
          <p:nvPr/>
        </p:nvGrpSpPr>
        <p:grpSpPr bwMode="auto">
          <a:xfrm>
            <a:off x="1219200" y="3200400"/>
            <a:ext cx="1377950" cy="423863"/>
            <a:chOff x="1313" y="2496"/>
            <a:chExt cx="1252" cy="427"/>
          </a:xfrm>
        </p:grpSpPr>
        <p:sp>
          <p:nvSpPr>
            <p:cNvPr id="131138" name="Freeform 4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39" name="Freeform 4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40" name="Oval 4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41" name="Oval 4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1100" name="Group 50"/>
          <p:cNvGrpSpPr>
            <a:grpSpLocks/>
          </p:cNvGrpSpPr>
          <p:nvPr/>
        </p:nvGrpSpPr>
        <p:grpSpPr bwMode="auto">
          <a:xfrm>
            <a:off x="6743700" y="3978275"/>
            <a:ext cx="1377950" cy="423863"/>
            <a:chOff x="1313" y="2496"/>
            <a:chExt cx="1252" cy="427"/>
          </a:xfrm>
          <a:effectLst>
            <a:glow rad="101600">
              <a:schemeClr val="accent3">
                <a:satMod val="175000"/>
                <a:alpha val="40000"/>
              </a:schemeClr>
            </a:glow>
          </a:effectLst>
        </p:grpSpPr>
        <p:sp>
          <p:nvSpPr>
            <p:cNvPr id="131134" name="Freeform 5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35" name="Freeform 5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36" name="Oval 5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37" name="Oval 5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1101" name="Group 55"/>
          <p:cNvGrpSpPr>
            <a:grpSpLocks/>
          </p:cNvGrpSpPr>
          <p:nvPr/>
        </p:nvGrpSpPr>
        <p:grpSpPr bwMode="auto">
          <a:xfrm>
            <a:off x="1027113" y="4191000"/>
            <a:ext cx="1377950" cy="423863"/>
            <a:chOff x="1313" y="2496"/>
            <a:chExt cx="1252" cy="427"/>
          </a:xfrm>
        </p:grpSpPr>
        <p:sp>
          <p:nvSpPr>
            <p:cNvPr id="131130" name="Freeform 5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31" name="Freeform 5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32" name="Oval 5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33" name="Oval 5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1102" name="Group 60"/>
          <p:cNvGrpSpPr>
            <a:grpSpLocks/>
          </p:cNvGrpSpPr>
          <p:nvPr/>
        </p:nvGrpSpPr>
        <p:grpSpPr bwMode="auto">
          <a:xfrm>
            <a:off x="1027113" y="4953000"/>
            <a:ext cx="1377950" cy="423863"/>
            <a:chOff x="1313" y="2496"/>
            <a:chExt cx="1252" cy="427"/>
          </a:xfrm>
        </p:grpSpPr>
        <p:sp>
          <p:nvSpPr>
            <p:cNvPr id="131126" name="Freeform 6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27" name="Freeform 6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28" name="Oval 6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1129" name="Oval 6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1" name="Group 65"/>
          <p:cNvGrpSpPr>
            <a:grpSpLocks/>
          </p:cNvGrpSpPr>
          <p:nvPr/>
        </p:nvGrpSpPr>
        <p:grpSpPr bwMode="auto">
          <a:xfrm>
            <a:off x="1371600" y="3462338"/>
            <a:ext cx="1377950" cy="423862"/>
            <a:chOff x="1313" y="2496"/>
            <a:chExt cx="1252" cy="427"/>
          </a:xfrm>
          <a:effectLst>
            <a:glow rad="101600">
              <a:schemeClr val="accent3">
                <a:satMod val="175000"/>
                <a:alpha val="40000"/>
              </a:schemeClr>
            </a:glow>
          </a:effectLst>
        </p:grpSpPr>
        <p:sp>
          <p:nvSpPr>
            <p:cNvPr id="131122" name="Freeform 6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23" name="Freeform 6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24" name="Oval 6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1125" name="Oval 6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67046" name="Line 70"/>
          <p:cNvSpPr>
            <a:spLocks noChangeShapeType="1"/>
          </p:cNvSpPr>
          <p:nvPr/>
        </p:nvSpPr>
        <p:spPr bwMode="auto">
          <a:xfrm>
            <a:off x="6096000" y="2362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1105" name="Oval 7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06" name="Oval 7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07" name="Oval 7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08" name="Oval 7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09" name="Oval 7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0" name="Oval 7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1" name="Oval 7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2" name="Oval 7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3" name="Oval 7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4" name="Oval 8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5" name="Oval 8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1116" name="Oval 8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85" name="TextBox 84"/>
          <p:cNvSpPr txBox="1"/>
          <p:nvPr/>
        </p:nvSpPr>
        <p:spPr>
          <a:xfrm>
            <a:off x="7232650" y="4030663"/>
            <a:ext cx="369888" cy="461962"/>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3</a:t>
            </a:r>
          </a:p>
        </p:txBody>
      </p:sp>
      <p:sp>
        <p:nvSpPr>
          <p:cNvPr id="86" name="TextBox 85"/>
          <p:cNvSpPr txBox="1"/>
          <p:nvPr/>
        </p:nvSpPr>
        <p:spPr>
          <a:xfrm>
            <a:off x="7200900" y="2992438"/>
            <a:ext cx="356188" cy="46166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2</a:t>
            </a:r>
          </a:p>
        </p:txBody>
      </p:sp>
      <p:sp>
        <p:nvSpPr>
          <p:cNvPr id="87" name="TextBox 86"/>
          <p:cNvSpPr txBox="1"/>
          <p:nvPr/>
        </p:nvSpPr>
        <p:spPr>
          <a:xfrm>
            <a:off x="7202488" y="2065338"/>
            <a:ext cx="356188" cy="46166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1</a:t>
            </a:r>
          </a:p>
        </p:txBody>
      </p:sp>
      <p:sp>
        <p:nvSpPr>
          <p:cNvPr id="88" name="TextBox 87"/>
          <p:cNvSpPr txBox="1"/>
          <p:nvPr/>
        </p:nvSpPr>
        <p:spPr>
          <a:xfrm>
            <a:off x="7232650" y="4976813"/>
            <a:ext cx="369888" cy="46037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4</a:t>
            </a:r>
          </a:p>
        </p:txBody>
      </p:sp>
      <p:sp>
        <p:nvSpPr>
          <p:cNvPr id="89" name="TextBox 88"/>
          <p:cNvSpPr txBox="1"/>
          <p:nvPr/>
        </p:nvSpPr>
        <p:spPr>
          <a:xfrm>
            <a:off x="7472363" y="2185988"/>
            <a:ext cx="356188" cy="46166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55556E-7 -6.2963E-6 C 0.04166 0.01296 0.0835 0.02615 0.10139 -0.00741 C 0.11927 -0.04098 0.02083 -0.17223 0.10694 -0.20186 C 0.19305 -0.23149 0.40555 -0.20834 0.61805 -0.18519 " pathEditMode="relative" ptsTypes="aaaA">
                                      <p:cBhvr>
                                        <p:cTn id="6" dur="2000" fill="hold"/>
                                        <p:tgtEl>
                                          <p:spTgt spid="11"/>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3.33333E-6 0.01112 L -3.33333E-6 0.12223 " pathEditMode="relative" ptsTypes="AA">
                                      <p:cBhvr>
                                        <p:cTn id="8" dur="500" fill="hold"/>
                                        <p:tgtEl>
                                          <p:spTgt spid="766996"/>
                                        </p:tgtEl>
                                        <p:attrNameLst>
                                          <p:attrName>ppt_x</p:attrName>
                                          <p:attrName>ppt_y</p:attrName>
                                        </p:attrNameLst>
                                      </p:cBhvr>
                                    </p:animMotion>
                                  </p:childTnLst>
                                </p:cTn>
                              </p:par>
                              <p:par>
                                <p:cTn id="9" presetID="0" presetClass="path" presetSubtype="0" accel="50000" decel="50000" fill="hold" grpId="0" nodeType="withEffect">
                                  <p:stCondLst>
                                    <p:cond delay="1000"/>
                                  </p:stCondLst>
                                  <p:childTnLst>
                                    <p:animMotion origin="layout" path="M 3.33333E-6 0.01111 L 3.33333E-6 0.42223 " pathEditMode="relative" ptsTypes="AA">
                                      <p:cBhvr>
                                        <p:cTn id="10" dur="500" fill="hold"/>
                                        <p:tgtEl>
                                          <p:spTgt spid="766999"/>
                                        </p:tgtEl>
                                        <p:attrNameLst>
                                          <p:attrName>ppt_x</p:attrName>
                                          <p:attrName>ppt_y</p:attrName>
                                        </p:attrNameLst>
                                      </p:cBhvr>
                                    </p:animMotion>
                                  </p:childTnLst>
                                </p:cTn>
                              </p:par>
                              <p:par>
                                <p:cTn id="11" presetID="0" presetClass="path" presetSubtype="0" accel="50000" decel="50000" fill="hold" grpId="0" nodeType="withEffect">
                                  <p:stCondLst>
                                    <p:cond delay="1500"/>
                                  </p:stCondLst>
                                  <p:childTnLst>
                                    <p:animMotion origin="layout" path="M -3.33333E-6 -4.44444E-6 L -3.33333E-6 0.13334 " pathEditMode="relative" ptsTypes="AA">
                                      <p:cBhvr>
                                        <p:cTn id="12" dur="500" fill="hold"/>
                                        <p:tgtEl>
                                          <p:spTgt spid="767046"/>
                                        </p:tgtEl>
                                        <p:attrNameLst>
                                          <p:attrName>ppt_x</p:attrName>
                                          <p:attrName>ppt_y</p:attrName>
                                        </p:attrNameLst>
                                      </p:cBhvr>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96" grpId="0" animBg="1"/>
      <p:bldP spid="766999" grpId="0" animBg="1"/>
      <p:bldP spid="767046" grpId="0" animBg="1"/>
      <p:bldP spid="8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B22962-4A97-4FC2-CA40-F7A223155E5A}"/>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17BB2E14-B6EC-C7FC-FB71-F45426BD886C}"/>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7D5D541D-98FC-C155-FE04-EA83BC708681}"/>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5976751F-DCBE-2841-F740-5A980225A175}"/>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285487CD-E859-59E6-B7F8-3110375BEFE3}"/>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Oval 10">
              <a:extLst>
                <a:ext uri="{FF2B5EF4-FFF2-40B4-BE49-F238E27FC236}">
                  <a16:creationId xmlns:a16="http://schemas.microsoft.com/office/drawing/2014/main" id="{A2019CB0-5994-97CD-4F01-BAF2E2008D9F}"/>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8" name="Line 13">
            <a:extLst>
              <a:ext uri="{FF2B5EF4-FFF2-40B4-BE49-F238E27FC236}">
                <a16:creationId xmlns:a16="http://schemas.microsoft.com/office/drawing/2014/main" id="{641A566E-9B6A-848D-11CB-24F4A8E6CEDA}"/>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9" name="Line 12">
            <a:extLst>
              <a:ext uri="{FF2B5EF4-FFF2-40B4-BE49-F238E27FC236}">
                <a16:creationId xmlns:a16="http://schemas.microsoft.com/office/drawing/2014/main" id="{E02E8611-8020-8556-E90C-07D00D29B298}"/>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4" name="Footer Placeholder 4"/>
          <p:cNvSpPr>
            <a:spLocks noGrp="1"/>
          </p:cNvSpPr>
          <p:nvPr>
            <p:ph type="ftr" sz="quarter" idx="10"/>
          </p:nvPr>
        </p:nvSpPr>
        <p:spPr/>
        <p:txBody>
          <a:bodyPr/>
          <a:lstStyle/>
          <a:p>
            <a:pPr>
              <a:defRPr/>
            </a:pPr>
            <a:r>
              <a:rPr lang="en-US"/>
              <a:t>Art of Multiprocessor Programming</a:t>
            </a:r>
          </a:p>
        </p:txBody>
      </p:sp>
      <p:sp>
        <p:nvSpPr>
          <p:cNvPr id="85" name="Slide Number Placeholder 5"/>
          <p:cNvSpPr>
            <a:spLocks noGrp="1"/>
          </p:cNvSpPr>
          <p:nvPr>
            <p:ph type="sldNum" sz="quarter" idx="11"/>
          </p:nvPr>
        </p:nvSpPr>
        <p:spPr/>
        <p:txBody>
          <a:bodyPr/>
          <a:lstStyle/>
          <a:p>
            <a:pPr>
              <a:defRPr/>
            </a:pPr>
            <a:fld id="{53CA21DC-56D8-4798-87EE-48333033678F}" type="slidenum">
              <a:rPr lang="en-US"/>
              <a:pPr>
                <a:defRPr/>
              </a:pPr>
              <a:t>32</a:t>
            </a:fld>
            <a:endParaRPr lang="en-US"/>
          </a:p>
        </p:txBody>
      </p:sp>
      <p:sp>
        <p:nvSpPr>
          <p:cNvPr id="132104" name="Rectangle 6"/>
          <p:cNvSpPr>
            <a:spLocks noGrp="1" noChangeArrowheads="1"/>
          </p:cNvSpPr>
          <p:nvPr>
            <p:ph type="title"/>
          </p:nvPr>
        </p:nvSpPr>
        <p:spPr/>
        <p:txBody>
          <a:bodyPr/>
          <a:lstStyle/>
          <a:p>
            <a:r>
              <a:rPr lang="en-US"/>
              <a:t>Counting Network </a:t>
            </a:r>
          </a:p>
        </p:txBody>
      </p:sp>
      <p:sp>
        <p:nvSpPr>
          <p:cNvPr id="132107"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2108" name="AutoShape 10"/>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2109"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2110"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2111"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2112"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2113" name="Line 15"/>
          <p:cNvSpPr>
            <a:spLocks noChangeShapeType="1"/>
          </p:cNvSpPr>
          <p:nvPr/>
        </p:nvSpPr>
        <p:spPr bwMode="auto">
          <a:xfrm>
            <a:off x="28956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2114" name="Line 16"/>
          <p:cNvSpPr>
            <a:spLocks noChangeShapeType="1"/>
          </p:cNvSpPr>
          <p:nvPr/>
        </p:nvSpPr>
        <p:spPr bwMode="auto">
          <a:xfrm>
            <a:off x="2889250" y="4333875"/>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2115" name="Line 17"/>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2116" name="Line 18"/>
          <p:cNvSpPr>
            <a:spLocks noChangeShapeType="1"/>
          </p:cNvSpPr>
          <p:nvPr/>
        </p:nvSpPr>
        <p:spPr bwMode="auto">
          <a:xfrm>
            <a:off x="5029200" y="5181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2117" name="Line 19"/>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2118" name="Group 20"/>
          <p:cNvGrpSpPr>
            <a:grpSpLocks/>
          </p:cNvGrpSpPr>
          <p:nvPr/>
        </p:nvGrpSpPr>
        <p:grpSpPr bwMode="auto">
          <a:xfrm>
            <a:off x="6743700" y="2057400"/>
            <a:ext cx="1377950" cy="423863"/>
            <a:chOff x="1313" y="2496"/>
            <a:chExt cx="1252" cy="427"/>
          </a:xfrm>
          <a:effectLst>
            <a:glow rad="101600">
              <a:schemeClr val="accent3">
                <a:satMod val="175000"/>
                <a:alpha val="40000"/>
              </a:schemeClr>
            </a:glow>
          </a:effectLst>
        </p:grpSpPr>
        <p:sp>
          <p:nvSpPr>
            <p:cNvPr id="132183"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84"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85"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86"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2119" name="Group 25"/>
          <p:cNvGrpSpPr>
            <a:grpSpLocks/>
          </p:cNvGrpSpPr>
          <p:nvPr/>
        </p:nvGrpSpPr>
        <p:grpSpPr bwMode="auto">
          <a:xfrm>
            <a:off x="6743700" y="4953000"/>
            <a:ext cx="1377950" cy="423863"/>
            <a:chOff x="1313" y="2496"/>
            <a:chExt cx="1252" cy="427"/>
          </a:xfrm>
          <a:effectLst>
            <a:glow rad="101600">
              <a:schemeClr val="accent3">
                <a:satMod val="175000"/>
                <a:alpha val="40000"/>
              </a:schemeClr>
            </a:glow>
          </a:effectLst>
        </p:grpSpPr>
        <p:sp>
          <p:nvSpPr>
            <p:cNvPr id="132179" name="Freeform 2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80" name="Freeform 2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81" name="Oval 2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82" name="Oval 2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2120" name="Group 30"/>
          <p:cNvGrpSpPr>
            <a:grpSpLocks/>
          </p:cNvGrpSpPr>
          <p:nvPr/>
        </p:nvGrpSpPr>
        <p:grpSpPr bwMode="auto">
          <a:xfrm>
            <a:off x="987425" y="2971800"/>
            <a:ext cx="1377950" cy="423863"/>
            <a:chOff x="1313" y="2496"/>
            <a:chExt cx="1252" cy="427"/>
          </a:xfrm>
        </p:grpSpPr>
        <p:sp>
          <p:nvSpPr>
            <p:cNvPr id="132175" name="Freeform 3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76" name="Freeform 3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77" name="Oval 3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78" name="Oval 3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2121" name="Group 35"/>
          <p:cNvGrpSpPr>
            <a:grpSpLocks/>
          </p:cNvGrpSpPr>
          <p:nvPr/>
        </p:nvGrpSpPr>
        <p:grpSpPr bwMode="auto">
          <a:xfrm>
            <a:off x="6743700" y="2971800"/>
            <a:ext cx="1377950" cy="423863"/>
            <a:chOff x="1313" y="2496"/>
            <a:chExt cx="1252" cy="427"/>
          </a:xfrm>
          <a:effectLst>
            <a:glow rad="101600">
              <a:schemeClr val="accent3">
                <a:satMod val="175000"/>
                <a:alpha val="40000"/>
              </a:schemeClr>
            </a:glow>
          </a:effectLst>
        </p:grpSpPr>
        <p:sp>
          <p:nvSpPr>
            <p:cNvPr id="132171" name="Freeform 3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72" name="Freeform 3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73" name="Oval 3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74" name="Oval 3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2122" name="Group 40"/>
          <p:cNvGrpSpPr>
            <a:grpSpLocks/>
          </p:cNvGrpSpPr>
          <p:nvPr/>
        </p:nvGrpSpPr>
        <p:grpSpPr bwMode="auto">
          <a:xfrm>
            <a:off x="1219200" y="3200400"/>
            <a:ext cx="1377950" cy="423863"/>
            <a:chOff x="1313" y="2496"/>
            <a:chExt cx="1252" cy="427"/>
          </a:xfrm>
        </p:grpSpPr>
        <p:sp>
          <p:nvSpPr>
            <p:cNvPr id="132167" name="Freeform 4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68" name="Freeform 4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69" name="Oval 4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70" name="Oval 4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2123" name="Group 45"/>
          <p:cNvGrpSpPr>
            <a:grpSpLocks/>
          </p:cNvGrpSpPr>
          <p:nvPr/>
        </p:nvGrpSpPr>
        <p:grpSpPr bwMode="auto">
          <a:xfrm>
            <a:off x="6743700" y="3978275"/>
            <a:ext cx="1377950" cy="423863"/>
            <a:chOff x="1313" y="2496"/>
            <a:chExt cx="1252" cy="427"/>
          </a:xfrm>
          <a:effectLst>
            <a:glow rad="101600">
              <a:schemeClr val="accent3">
                <a:satMod val="175000"/>
                <a:alpha val="40000"/>
              </a:schemeClr>
            </a:glow>
          </a:effectLst>
        </p:grpSpPr>
        <p:sp>
          <p:nvSpPr>
            <p:cNvPr id="132163" name="Freeform 4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64" name="Freeform 4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65" name="Oval 4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66" name="Oval 4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2124" name="Group 50"/>
          <p:cNvGrpSpPr>
            <a:grpSpLocks/>
          </p:cNvGrpSpPr>
          <p:nvPr/>
        </p:nvGrpSpPr>
        <p:grpSpPr bwMode="auto">
          <a:xfrm>
            <a:off x="1027113" y="4191000"/>
            <a:ext cx="1377950" cy="423863"/>
            <a:chOff x="1313" y="2496"/>
            <a:chExt cx="1252" cy="427"/>
          </a:xfrm>
        </p:grpSpPr>
        <p:sp>
          <p:nvSpPr>
            <p:cNvPr id="132159" name="Freeform 5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60" name="Freeform 5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61" name="Oval 5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62" name="Oval 5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2125" name="Group 55"/>
          <p:cNvGrpSpPr>
            <a:grpSpLocks/>
          </p:cNvGrpSpPr>
          <p:nvPr/>
        </p:nvGrpSpPr>
        <p:grpSpPr bwMode="auto">
          <a:xfrm>
            <a:off x="1027113" y="4953000"/>
            <a:ext cx="1377950" cy="423863"/>
            <a:chOff x="1313" y="2496"/>
            <a:chExt cx="1252" cy="427"/>
          </a:xfrm>
        </p:grpSpPr>
        <p:sp>
          <p:nvSpPr>
            <p:cNvPr id="132155" name="Freeform 5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56" name="Freeform 5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57" name="Oval 5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58" name="Oval 5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32126" name="Group 60"/>
          <p:cNvGrpSpPr>
            <a:grpSpLocks/>
          </p:cNvGrpSpPr>
          <p:nvPr/>
        </p:nvGrpSpPr>
        <p:grpSpPr bwMode="auto">
          <a:xfrm>
            <a:off x="7620000" y="2057400"/>
            <a:ext cx="1377950" cy="423863"/>
            <a:chOff x="1313" y="2496"/>
            <a:chExt cx="1252" cy="427"/>
          </a:xfrm>
          <a:effectLst>
            <a:glow rad="101600">
              <a:schemeClr val="accent3">
                <a:satMod val="175000"/>
                <a:alpha val="40000"/>
              </a:schemeClr>
            </a:glow>
          </a:effectLst>
        </p:grpSpPr>
        <p:sp>
          <p:nvSpPr>
            <p:cNvPr id="132151" name="Freeform 6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52" name="Freeform 6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53" name="Oval 6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2154" name="Oval 6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2127" name="Line 65"/>
          <p:cNvSpPr>
            <a:spLocks noChangeShapeType="1"/>
          </p:cNvSpPr>
          <p:nvPr/>
        </p:nvSpPr>
        <p:spPr bwMode="auto">
          <a:xfrm>
            <a:off x="60960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2128" name="Group 66"/>
          <p:cNvGrpSpPr>
            <a:grpSpLocks/>
          </p:cNvGrpSpPr>
          <p:nvPr/>
        </p:nvGrpSpPr>
        <p:grpSpPr bwMode="auto">
          <a:xfrm>
            <a:off x="1371600" y="3429000"/>
            <a:ext cx="1377950" cy="423863"/>
            <a:chOff x="1313" y="2496"/>
            <a:chExt cx="1252" cy="427"/>
          </a:xfrm>
        </p:grpSpPr>
        <p:sp>
          <p:nvSpPr>
            <p:cNvPr id="132147" name="Freeform 6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48" name="Freeform 6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49" name="Oval 69"/>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32150" name="Oval 70"/>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32129" name="Freeform 71"/>
          <p:cNvSpPr>
            <a:spLocks/>
          </p:cNvSpPr>
          <p:nvPr/>
        </p:nvSpPr>
        <p:spPr bwMode="auto">
          <a:xfrm>
            <a:off x="6705600" y="1828800"/>
            <a:ext cx="2286000" cy="3987800"/>
          </a:xfrm>
          <a:custGeom>
            <a:avLst/>
            <a:gdLst>
              <a:gd name="T0" fmla="*/ 0 w 1440"/>
              <a:gd name="T1" fmla="*/ 0 h 2512"/>
              <a:gd name="T2" fmla="*/ 0 w 1440"/>
              <a:gd name="T3" fmla="*/ 2147483647 h 2512"/>
              <a:gd name="T4" fmla="*/ 2147483647 w 1440"/>
              <a:gd name="T5" fmla="*/ 2147483647 h 2512"/>
              <a:gd name="T6" fmla="*/ 2147483647 w 1440"/>
              <a:gd name="T7" fmla="*/ 2147483647 h 2512"/>
              <a:gd name="T8" fmla="*/ 2147483647 w 1440"/>
              <a:gd name="T9" fmla="*/ 2147483647 h 2512"/>
              <a:gd name="T10" fmla="*/ 2147483647 w 1440"/>
              <a:gd name="T11" fmla="*/ 0 h 2512"/>
              <a:gd name="T12" fmla="*/ 0 w 1440"/>
              <a:gd name="T13" fmla="*/ 0 h 2512"/>
              <a:gd name="T14" fmla="*/ 0 60000 65536"/>
              <a:gd name="T15" fmla="*/ 0 60000 65536"/>
              <a:gd name="T16" fmla="*/ 0 60000 65536"/>
              <a:gd name="T17" fmla="*/ 0 60000 65536"/>
              <a:gd name="T18" fmla="*/ 0 60000 65536"/>
              <a:gd name="T19" fmla="*/ 0 60000 65536"/>
              <a:gd name="T20" fmla="*/ 0 60000 65536"/>
              <a:gd name="T21" fmla="*/ 0 w 1440"/>
              <a:gd name="T22" fmla="*/ 0 h 2512"/>
              <a:gd name="T23" fmla="*/ 1440 w 1440"/>
              <a:gd name="T24" fmla="*/ 2512 h 25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 h="2512">
                <a:moveTo>
                  <a:pt x="0" y="0"/>
                </a:moveTo>
                <a:lnTo>
                  <a:pt x="0" y="2496"/>
                </a:lnTo>
                <a:lnTo>
                  <a:pt x="960" y="2512"/>
                </a:lnTo>
                <a:lnTo>
                  <a:pt x="952" y="664"/>
                </a:lnTo>
                <a:lnTo>
                  <a:pt x="1440" y="648"/>
                </a:lnTo>
                <a:lnTo>
                  <a:pt x="1440" y="0"/>
                </a:lnTo>
                <a:lnTo>
                  <a:pt x="0" y="0"/>
                </a:lnTo>
                <a:close/>
              </a:path>
            </a:pathLst>
          </a:custGeom>
          <a:noFill/>
          <a:ln w="38100">
            <a:solidFill>
              <a:srgbClr val="FF0000"/>
            </a:solidFill>
            <a:round/>
            <a:headEnd/>
            <a:tailEnd/>
          </a:ln>
          <a:effectLst>
            <a:glow rad="101600">
              <a:schemeClr val="accent3">
                <a:satMod val="175000"/>
                <a:alpha val="40000"/>
              </a:schemeClr>
            </a:glow>
          </a:effectLst>
        </p:spPr>
        <p:txBody>
          <a:bodyPr wrap="none" anchor="ctr"/>
          <a:lstStyle/>
          <a:p>
            <a:endParaRPr lang="en-US" dirty="0">
              <a:latin typeface="Courier New" pitchFamily="49" charset="0"/>
            </a:endParaRPr>
          </a:p>
        </p:txBody>
      </p:sp>
      <p:sp>
        <p:nvSpPr>
          <p:cNvPr id="132130" name="Oval 72"/>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1" name="Oval 73"/>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2" name="Oval 74"/>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3" name="Oval 75"/>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4" name="Oval 76"/>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5" name="Oval 77"/>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6" name="Oval 78"/>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7" name="Oval 79"/>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8" name="Oval 80"/>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39" name="Oval 81"/>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40" name="Oval 82"/>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2141" name="Oval 83"/>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86" name="TextBox 85"/>
          <p:cNvSpPr txBox="1"/>
          <p:nvPr/>
        </p:nvSpPr>
        <p:spPr>
          <a:xfrm>
            <a:off x="7232650" y="4030663"/>
            <a:ext cx="369888" cy="461962"/>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3</a:t>
            </a:r>
          </a:p>
        </p:txBody>
      </p:sp>
      <p:sp>
        <p:nvSpPr>
          <p:cNvPr id="87" name="TextBox 86"/>
          <p:cNvSpPr txBox="1"/>
          <p:nvPr/>
        </p:nvSpPr>
        <p:spPr>
          <a:xfrm>
            <a:off x="7200900" y="2992438"/>
            <a:ext cx="356188" cy="46166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2</a:t>
            </a:r>
          </a:p>
        </p:txBody>
      </p:sp>
      <p:sp>
        <p:nvSpPr>
          <p:cNvPr id="88" name="TextBox 87"/>
          <p:cNvSpPr txBox="1"/>
          <p:nvPr/>
        </p:nvSpPr>
        <p:spPr>
          <a:xfrm>
            <a:off x="7202488" y="2065338"/>
            <a:ext cx="356188" cy="46166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1</a:t>
            </a:r>
          </a:p>
        </p:txBody>
      </p:sp>
      <p:sp>
        <p:nvSpPr>
          <p:cNvPr id="89" name="TextBox 88"/>
          <p:cNvSpPr txBox="1"/>
          <p:nvPr/>
        </p:nvSpPr>
        <p:spPr>
          <a:xfrm>
            <a:off x="7232650" y="4976813"/>
            <a:ext cx="369888" cy="46037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4</a:t>
            </a:r>
          </a:p>
        </p:txBody>
      </p:sp>
      <p:sp>
        <p:nvSpPr>
          <p:cNvPr id="90" name="TextBox 89"/>
          <p:cNvSpPr txBox="1"/>
          <p:nvPr/>
        </p:nvSpPr>
        <p:spPr>
          <a:xfrm>
            <a:off x="8123238" y="2093913"/>
            <a:ext cx="356188" cy="461665"/>
          </a:xfrm>
          <a:prstGeom prst="rect">
            <a:avLst/>
          </a:prstGeom>
          <a:noFill/>
          <a:effectLst>
            <a:glow rad="101600">
              <a:schemeClr val="accent3">
                <a:satMod val="175000"/>
                <a:alpha val="40000"/>
              </a:schemeClr>
            </a:glow>
          </a:effectLst>
        </p:spPr>
        <p:txBody>
          <a:bodyPr wrap="none">
            <a:spAutoFit/>
          </a:bodyPr>
          <a:lstStyle/>
          <a:p>
            <a:pPr>
              <a:defRPr/>
            </a:pPr>
            <a:r>
              <a:rPr lang="en-US" dirty="0">
                <a:solidFill>
                  <a:schemeClr val="bg1"/>
                </a:solidFill>
                <a:latin typeface="Arial" pitchFamily="34" charset="0"/>
              </a:rPr>
              <a:t>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9E54B53-1D6A-B404-9A17-DB6424F7A804}"/>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B2C8F3F8-B05D-654F-43A9-3EECE71DDA2B}"/>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E1D3B860-2758-32A1-8002-854F8A8A0DDE}"/>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FFA0D6C0-25DB-6DB5-B37E-4AA740A86845}"/>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E9041C08-F36D-35B1-5835-55FCDA4B1CDF}"/>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Oval 10">
              <a:extLst>
                <a:ext uri="{FF2B5EF4-FFF2-40B4-BE49-F238E27FC236}">
                  <a16:creationId xmlns:a16="http://schemas.microsoft.com/office/drawing/2014/main" id="{80340EB6-12A5-9340-955F-2AA43CED01D9}"/>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8" name="Line 13">
            <a:extLst>
              <a:ext uri="{FF2B5EF4-FFF2-40B4-BE49-F238E27FC236}">
                <a16:creationId xmlns:a16="http://schemas.microsoft.com/office/drawing/2014/main" id="{E0723BCF-6C0E-BF7F-192A-A7DD9CA0B248}"/>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9" name="Line 12">
            <a:extLst>
              <a:ext uri="{FF2B5EF4-FFF2-40B4-BE49-F238E27FC236}">
                <a16:creationId xmlns:a16="http://schemas.microsoft.com/office/drawing/2014/main" id="{AFE6425E-7470-98DB-173F-E8EA3D63AEA5}"/>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8" name="Footer Placeholder 4"/>
          <p:cNvSpPr>
            <a:spLocks noGrp="1"/>
          </p:cNvSpPr>
          <p:nvPr>
            <p:ph type="ftr" sz="quarter" idx="10"/>
          </p:nvPr>
        </p:nvSpPr>
        <p:spPr/>
        <p:txBody>
          <a:bodyPr/>
          <a:lstStyle/>
          <a:p>
            <a:pPr>
              <a:defRPr/>
            </a:pPr>
            <a:r>
              <a:rPr lang="en-US"/>
              <a:t>Art of Multiprocessor Programming</a:t>
            </a:r>
          </a:p>
        </p:txBody>
      </p:sp>
      <p:sp>
        <p:nvSpPr>
          <p:cNvPr id="39" name="Slide Number Placeholder 5"/>
          <p:cNvSpPr>
            <a:spLocks noGrp="1"/>
          </p:cNvSpPr>
          <p:nvPr>
            <p:ph type="sldNum" sz="quarter" idx="11"/>
          </p:nvPr>
        </p:nvSpPr>
        <p:spPr/>
        <p:txBody>
          <a:bodyPr/>
          <a:lstStyle/>
          <a:p>
            <a:pPr>
              <a:defRPr/>
            </a:pPr>
            <a:fld id="{034F62F9-1D87-4F82-9759-CC9CF90FE389}" type="slidenum">
              <a:rPr lang="en-US"/>
              <a:pPr>
                <a:defRPr/>
              </a:pPr>
              <a:t>33</a:t>
            </a:fld>
            <a:endParaRPr lang="en-US"/>
          </a:p>
        </p:txBody>
      </p:sp>
      <p:sp>
        <p:nvSpPr>
          <p:cNvPr id="135176" name="Rectangle 6"/>
          <p:cNvSpPr>
            <a:spLocks noGrp="1" noChangeArrowheads="1"/>
          </p:cNvSpPr>
          <p:nvPr>
            <p:ph type="title"/>
          </p:nvPr>
        </p:nvSpPr>
        <p:spPr/>
        <p:txBody>
          <a:bodyPr/>
          <a:lstStyle/>
          <a:p>
            <a:r>
              <a:rPr lang="en-US"/>
              <a:t>Bitonic[k] Counting Network</a:t>
            </a:r>
          </a:p>
        </p:txBody>
      </p:sp>
      <p:sp>
        <p:nvSpPr>
          <p:cNvPr id="135179"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5180" name="AutoShape 10"/>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5181"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5182"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5183"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5184"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5185" name="Line 15"/>
          <p:cNvSpPr>
            <a:spLocks noChangeShapeType="1"/>
          </p:cNvSpPr>
          <p:nvPr/>
        </p:nvSpPr>
        <p:spPr bwMode="auto">
          <a:xfrm>
            <a:off x="28956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5186" name="Line 16"/>
          <p:cNvSpPr>
            <a:spLocks noChangeShapeType="1"/>
          </p:cNvSpPr>
          <p:nvPr/>
        </p:nvSpPr>
        <p:spPr bwMode="auto">
          <a:xfrm>
            <a:off x="28956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5187" name="Line 17"/>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5188" name="Line 18"/>
          <p:cNvSpPr>
            <a:spLocks noChangeShapeType="1"/>
          </p:cNvSpPr>
          <p:nvPr/>
        </p:nvSpPr>
        <p:spPr bwMode="auto">
          <a:xfrm>
            <a:off x="50292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5189" name="Line 19"/>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5190" name="Line 25"/>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5191" name="Oval 26"/>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2" name="Oval 27"/>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3" name="Oval 28"/>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4" name="Oval 29"/>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5" name="Oval 30"/>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6" name="Oval 31"/>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7" name="Oval 32"/>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8" name="Oval 33"/>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199" name="Oval 34"/>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200" name="Oval 35"/>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201" name="Oval 36"/>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5202" name="Oval 37"/>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EB0C7B5-32EE-E8A9-020C-6B312891D7A5}"/>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9AF4EAD1-8EF7-4EA6-3F68-78F6AAB21441}"/>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A2470F3F-46F3-4105-0F4B-A38D385CB186}"/>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E0A2491B-E194-9DB6-768E-CE68B1E1B7ED}"/>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B93485D1-6D88-1A60-AB7B-2BC82AF90AC5}"/>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Oval 10">
              <a:extLst>
                <a:ext uri="{FF2B5EF4-FFF2-40B4-BE49-F238E27FC236}">
                  <a16:creationId xmlns:a16="http://schemas.microsoft.com/office/drawing/2014/main" id="{E3CB072F-1180-CC8D-F0F8-2797F0BB9D90}"/>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8" name="Line 13">
            <a:extLst>
              <a:ext uri="{FF2B5EF4-FFF2-40B4-BE49-F238E27FC236}">
                <a16:creationId xmlns:a16="http://schemas.microsoft.com/office/drawing/2014/main" id="{6C7C4837-916C-694E-4E5E-F4C087A47C3B}"/>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9" name="Line 12">
            <a:extLst>
              <a:ext uri="{FF2B5EF4-FFF2-40B4-BE49-F238E27FC236}">
                <a16:creationId xmlns:a16="http://schemas.microsoft.com/office/drawing/2014/main" id="{19B36C63-3EB3-E0D3-7578-A197AF4D494C}"/>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94" name="Slide Number Placeholder 5"/>
          <p:cNvSpPr txBox="1">
            <a:spLocks noGrp="1"/>
          </p:cNvSpPr>
          <p:nvPr/>
        </p:nvSpPr>
        <p:spPr bwMode="auto">
          <a:xfrm>
            <a:off x="6553200" y="6248400"/>
            <a:ext cx="1905000" cy="457200"/>
          </a:xfrm>
          <a:prstGeom prst="rect">
            <a:avLst/>
          </a:prstGeom>
          <a:noFill/>
          <a:ln>
            <a:miter lim="800000"/>
            <a:headEnd/>
            <a:tailEnd/>
          </a:ln>
        </p:spPr>
        <p:txBody>
          <a:bodyPr/>
          <a:lstStyle/>
          <a:p>
            <a:pPr algn="r">
              <a:spcBef>
                <a:spcPct val="0"/>
              </a:spcBef>
              <a:defRPr/>
            </a:pPr>
            <a:fld id="{CEFB0516-F385-4D73-9782-3AD433BFEFC9}" type="slidenum">
              <a:rPr lang="en-US" sz="1400" b="0">
                <a:solidFill>
                  <a:schemeClr val="tx1"/>
                </a:solidFill>
                <a:latin typeface="Arial" pitchFamily="34" charset="0"/>
              </a:rPr>
              <a:pPr algn="r">
                <a:spcBef>
                  <a:spcPct val="0"/>
                </a:spcBef>
                <a:defRPr/>
              </a:pPr>
              <a:t>34</a:t>
            </a:fld>
            <a:endParaRPr lang="en-US" sz="1400" b="0" dirty="0">
              <a:solidFill>
                <a:schemeClr val="tx1"/>
              </a:solidFill>
              <a:latin typeface="Arial" pitchFamily="34" charset="0"/>
            </a:endParaRPr>
          </a:p>
        </p:txBody>
      </p:sp>
      <p:grpSp>
        <p:nvGrpSpPr>
          <p:cNvPr id="562180" name="Group 2"/>
          <p:cNvGrpSpPr>
            <a:grpSpLocks/>
          </p:cNvGrpSpPr>
          <p:nvPr/>
        </p:nvGrpSpPr>
        <p:grpSpPr bwMode="auto">
          <a:xfrm>
            <a:off x="954088" y="2133600"/>
            <a:ext cx="1682750" cy="3460750"/>
            <a:chOff x="553" y="1296"/>
            <a:chExt cx="1060" cy="2180"/>
          </a:xfrm>
        </p:grpSpPr>
        <p:grpSp>
          <p:nvGrpSpPr>
            <p:cNvPr id="562181" name="Group 3"/>
            <p:cNvGrpSpPr>
              <a:grpSpLocks/>
            </p:cNvGrpSpPr>
            <p:nvPr/>
          </p:nvGrpSpPr>
          <p:grpSpPr bwMode="auto">
            <a:xfrm>
              <a:off x="553" y="3017"/>
              <a:ext cx="1060" cy="459"/>
              <a:chOff x="1233" y="2558"/>
              <a:chExt cx="1060" cy="459"/>
            </a:xfrm>
          </p:grpSpPr>
          <p:grpSp>
            <p:nvGrpSpPr>
              <p:cNvPr id="562182" name="Group 4"/>
              <p:cNvGrpSpPr>
                <a:grpSpLocks/>
              </p:cNvGrpSpPr>
              <p:nvPr/>
            </p:nvGrpSpPr>
            <p:grpSpPr bwMode="auto">
              <a:xfrm>
                <a:off x="1233" y="2558"/>
                <a:ext cx="868" cy="267"/>
                <a:chOff x="1313" y="2496"/>
                <a:chExt cx="1252" cy="427"/>
              </a:xfrm>
            </p:grpSpPr>
            <p:sp>
              <p:nvSpPr>
                <p:cNvPr id="562183" name="Freeform 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84" name="Freeform 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85" name="Oval 7"/>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86" name="Oval 8"/>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562187" name="Group 9"/>
              <p:cNvGrpSpPr>
                <a:grpSpLocks/>
              </p:cNvGrpSpPr>
              <p:nvPr/>
            </p:nvGrpSpPr>
            <p:grpSpPr bwMode="auto">
              <a:xfrm>
                <a:off x="1329" y="2654"/>
                <a:ext cx="868" cy="267"/>
                <a:chOff x="1313" y="2496"/>
                <a:chExt cx="1252" cy="427"/>
              </a:xfrm>
            </p:grpSpPr>
            <p:sp>
              <p:nvSpPr>
                <p:cNvPr id="562188" name="Freeform 1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89" name="Freeform 1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90" name="Oval 12"/>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91" name="Oval 13"/>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562192" name="Group 14"/>
              <p:cNvGrpSpPr>
                <a:grpSpLocks/>
              </p:cNvGrpSpPr>
              <p:nvPr/>
            </p:nvGrpSpPr>
            <p:grpSpPr bwMode="auto">
              <a:xfrm>
                <a:off x="1425" y="2750"/>
                <a:ext cx="868" cy="267"/>
                <a:chOff x="1313" y="2496"/>
                <a:chExt cx="1252" cy="427"/>
              </a:xfrm>
            </p:grpSpPr>
            <p:sp>
              <p:nvSpPr>
                <p:cNvPr id="562193" name="Freeform 1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94" name="Freeform 1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95" name="Oval 17"/>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196" name="Oval 18"/>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grpSp>
          <p:nvGrpSpPr>
            <p:cNvPr id="562197" name="Group 19"/>
            <p:cNvGrpSpPr>
              <a:grpSpLocks/>
            </p:cNvGrpSpPr>
            <p:nvPr/>
          </p:nvGrpSpPr>
          <p:grpSpPr bwMode="auto">
            <a:xfrm>
              <a:off x="601" y="1816"/>
              <a:ext cx="964" cy="363"/>
              <a:chOff x="3710" y="1883"/>
              <a:chExt cx="964" cy="363"/>
            </a:xfrm>
          </p:grpSpPr>
          <p:grpSp>
            <p:nvGrpSpPr>
              <p:cNvPr id="562198" name="Group 20"/>
              <p:cNvGrpSpPr>
                <a:grpSpLocks/>
              </p:cNvGrpSpPr>
              <p:nvPr/>
            </p:nvGrpSpPr>
            <p:grpSpPr bwMode="auto">
              <a:xfrm>
                <a:off x="3710" y="1883"/>
                <a:ext cx="868" cy="267"/>
                <a:chOff x="1313" y="2496"/>
                <a:chExt cx="1252" cy="427"/>
              </a:xfrm>
            </p:grpSpPr>
            <p:sp>
              <p:nvSpPr>
                <p:cNvPr id="562199"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00"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01" name="Oval 2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02" name="Oval 2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562203" name="Group 25"/>
              <p:cNvGrpSpPr>
                <a:grpSpLocks/>
              </p:cNvGrpSpPr>
              <p:nvPr/>
            </p:nvGrpSpPr>
            <p:grpSpPr bwMode="auto">
              <a:xfrm>
                <a:off x="3806" y="1979"/>
                <a:ext cx="868" cy="267"/>
                <a:chOff x="1313" y="2496"/>
                <a:chExt cx="1252" cy="427"/>
              </a:xfrm>
            </p:grpSpPr>
            <p:sp>
              <p:nvSpPr>
                <p:cNvPr id="562204" name="Freeform 2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05" name="Freeform 2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06" name="Oval 2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07" name="Oval 2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grpSp>
          <p:nvGrpSpPr>
            <p:cNvPr id="562208" name="Group 30"/>
            <p:cNvGrpSpPr>
              <a:grpSpLocks/>
            </p:cNvGrpSpPr>
            <p:nvPr/>
          </p:nvGrpSpPr>
          <p:grpSpPr bwMode="auto">
            <a:xfrm>
              <a:off x="649" y="1296"/>
              <a:ext cx="868" cy="267"/>
              <a:chOff x="1313" y="2496"/>
              <a:chExt cx="1252" cy="427"/>
            </a:xfrm>
          </p:grpSpPr>
          <p:sp>
            <p:nvSpPr>
              <p:cNvPr id="562209" name="Freeform 3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10" name="Freeform 3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11" name="Oval 3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2212" name="Oval 3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sp>
        <p:nvSpPr>
          <p:cNvPr id="562218" name="Rectangle 40"/>
          <p:cNvSpPr>
            <a:spLocks noGrp="1" noChangeArrowheads="1"/>
          </p:cNvSpPr>
          <p:nvPr>
            <p:ph type="title" idx="4294967295"/>
          </p:nvPr>
        </p:nvSpPr>
        <p:spPr/>
        <p:txBody>
          <a:bodyPr/>
          <a:lstStyle/>
          <a:p>
            <a:r>
              <a:rPr lang="en-US"/>
              <a:t>Bitonic[k] Counting Network</a:t>
            </a:r>
          </a:p>
        </p:txBody>
      </p:sp>
      <p:sp>
        <p:nvSpPr>
          <p:cNvPr id="562221" name="AutoShape 43"/>
          <p:cNvSpPr>
            <a:spLocks noChangeArrowheads="1"/>
          </p:cNvSpPr>
          <p:nvPr/>
        </p:nvSpPr>
        <p:spPr bwMode="auto">
          <a:xfrm>
            <a:off x="2835275" y="39497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562222" name="AutoShape 44"/>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562223" name="AutoShape 45"/>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562224" name="AutoShape 46"/>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562225" name="AutoShape 47"/>
          <p:cNvSpPr>
            <a:spLocks noChangeArrowheads="1"/>
          </p:cNvSpPr>
          <p:nvPr/>
        </p:nvSpPr>
        <p:spPr bwMode="auto">
          <a:xfrm>
            <a:off x="6015038" y="39497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562226" name="AutoShape 48"/>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1" name="Group 49"/>
          <p:cNvGrpSpPr>
            <a:grpSpLocks/>
          </p:cNvGrpSpPr>
          <p:nvPr/>
        </p:nvGrpSpPr>
        <p:grpSpPr bwMode="auto">
          <a:xfrm>
            <a:off x="954088" y="4865688"/>
            <a:ext cx="1377950" cy="423862"/>
            <a:chOff x="1313" y="2496"/>
            <a:chExt cx="1252" cy="427"/>
          </a:xfrm>
          <a:effectLst>
            <a:glow rad="101600">
              <a:schemeClr val="accent3">
                <a:satMod val="175000"/>
                <a:alpha val="40000"/>
              </a:schemeClr>
            </a:glow>
          </a:effectLst>
        </p:grpSpPr>
        <p:sp>
          <p:nvSpPr>
            <p:cNvPr id="562228" name="Freeform 5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29" name="Freeform 5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30" name="Oval 5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31" name="Oval 5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 name="Group 54"/>
          <p:cNvGrpSpPr>
            <a:grpSpLocks/>
          </p:cNvGrpSpPr>
          <p:nvPr/>
        </p:nvGrpSpPr>
        <p:grpSpPr bwMode="auto">
          <a:xfrm>
            <a:off x="1106488" y="5018088"/>
            <a:ext cx="1377950" cy="423862"/>
            <a:chOff x="1313" y="2496"/>
            <a:chExt cx="1252" cy="427"/>
          </a:xfrm>
          <a:effectLst>
            <a:glow rad="101600">
              <a:schemeClr val="accent3">
                <a:satMod val="175000"/>
                <a:alpha val="40000"/>
              </a:schemeClr>
            </a:glow>
          </a:effectLst>
        </p:grpSpPr>
        <p:sp>
          <p:nvSpPr>
            <p:cNvPr id="562233" name="Freeform 5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34" name="Freeform 5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35" name="Oval 5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36" name="Oval 5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 name="Group 59"/>
          <p:cNvGrpSpPr>
            <a:grpSpLocks/>
          </p:cNvGrpSpPr>
          <p:nvPr/>
        </p:nvGrpSpPr>
        <p:grpSpPr bwMode="auto">
          <a:xfrm>
            <a:off x="1258888" y="5170488"/>
            <a:ext cx="1377950" cy="423862"/>
            <a:chOff x="1313" y="2496"/>
            <a:chExt cx="1252" cy="427"/>
          </a:xfrm>
        </p:grpSpPr>
        <p:sp>
          <p:nvSpPr>
            <p:cNvPr id="562238" name="Freeform 6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39" name="Freeform 6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40" name="Oval 6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41" name="Oval 6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4" name="Group 64"/>
          <p:cNvGrpSpPr>
            <a:grpSpLocks/>
          </p:cNvGrpSpPr>
          <p:nvPr/>
        </p:nvGrpSpPr>
        <p:grpSpPr bwMode="auto">
          <a:xfrm>
            <a:off x="1030288" y="2959100"/>
            <a:ext cx="1377950" cy="423863"/>
            <a:chOff x="1313" y="2496"/>
            <a:chExt cx="1252" cy="427"/>
          </a:xfrm>
          <a:effectLst>
            <a:glow rad="101600">
              <a:schemeClr val="accent3">
                <a:satMod val="175000"/>
                <a:alpha val="40000"/>
              </a:schemeClr>
            </a:glow>
          </a:effectLst>
        </p:grpSpPr>
        <p:sp>
          <p:nvSpPr>
            <p:cNvPr id="562243" name="Freeform 6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44" name="Freeform 6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45" name="Oval 6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46" name="Oval 6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5" name="Group 69"/>
          <p:cNvGrpSpPr>
            <a:grpSpLocks/>
          </p:cNvGrpSpPr>
          <p:nvPr/>
        </p:nvGrpSpPr>
        <p:grpSpPr bwMode="auto">
          <a:xfrm>
            <a:off x="1106488" y="2133600"/>
            <a:ext cx="1377950" cy="423863"/>
            <a:chOff x="1313" y="2496"/>
            <a:chExt cx="1252" cy="427"/>
          </a:xfrm>
          <a:effectLst>
            <a:glow rad="101600">
              <a:schemeClr val="accent3">
                <a:satMod val="175000"/>
                <a:alpha val="40000"/>
              </a:schemeClr>
            </a:glow>
          </a:effectLst>
        </p:grpSpPr>
        <p:sp>
          <p:nvSpPr>
            <p:cNvPr id="562248" name="Freeform 7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49" name="Freeform 7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50" name="Oval 7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51" name="Oval 7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6" name="Group 76"/>
          <p:cNvGrpSpPr>
            <a:grpSpLocks/>
          </p:cNvGrpSpPr>
          <p:nvPr/>
        </p:nvGrpSpPr>
        <p:grpSpPr bwMode="auto">
          <a:xfrm>
            <a:off x="1182688" y="3111500"/>
            <a:ext cx="1377950" cy="423863"/>
            <a:chOff x="1313" y="2496"/>
            <a:chExt cx="1252" cy="427"/>
          </a:xfrm>
        </p:grpSpPr>
        <p:sp>
          <p:nvSpPr>
            <p:cNvPr id="562255" name="Freeform 7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56" name="Freeform 7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57" name="Oval 7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562258" name="Oval 8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562259" name="Oval 8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0" name="Oval 8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1" name="Oval 8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2" name="Oval 8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3" name="Oval 8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4" name="Oval 8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5" name="Oval 8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6" name="Oval 8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7" name="Oval 8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8" name="Oval 9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69" name="Oval 9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62270" name="Oval 9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05556E-6 -5.55556E-6 L 0.66111 -0.00371 " pathEditMode="relative" ptsTypes="AA">
                                      <p:cBhvr>
                                        <p:cTn id="6" dur="2000" fill="hold"/>
                                        <p:tgtEl>
                                          <p:spTgt spid="15"/>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2.5E-6 2.96296E-6 L 0.66111 2.96296E-6 " pathEditMode="relative" ptsTypes="AA">
                                      <p:cBhvr>
                                        <p:cTn id="8" dur="2000" fill="hold"/>
                                        <p:tgtEl>
                                          <p:spTgt spid="14"/>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2.77778E-6 0.0 C -0.04497 0.0 -0.08959 0.00023 0.00798 -0.00139 C 0.10573 -0.00301 0.46701 0.01157 0.58698 -0.01019 C 0.70712 -0.03171 0.71736 -0.08148 0.72795 -0.13079 " pathEditMode="relative" rAng="0" ptsTypes="aaaA">
                                      <p:cBhvr>
                                        <p:cTn id="10" dur="2000" fill="hold"/>
                                        <p:tgtEl>
                                          <p:spTgt spid="16"/>
                                        </p:tgtEl>
                                        <p:attrNameLst>
                                          <p:attrName>ppt_x</p:attrName>
                                          <p:attrName>ppt_y</p:attrName>
                                        </p:attrNameLst>
                                      </p:cBhvr>
                                      <p:rCtr x="31900" y="-6000"/>
                                    </p:animMotion>
                                  </p:childTnLst>
                                </p:cTn>
                              </p:par>
                              <p:par>
                                <p:cTn id="11" presetID="0" presetClass="path" presetSubtype="0" accel="50000" decel="50000" fill="hold" nodeType="withEffect">
                                  <p:stCondLst>
                                    <p:cond delay="0"/>
                                  </p:stCondLst>
                                  <p:childTnLst>
                                    <p:animMotion origin="layout" path="M 0.03194 0.0037 L 0.68194 0.00926 " pathEditMode="relative" rAng="0" ptsTypes="AA">
                                      <p:cBhvr>
                                        <p:cTn id="12" dur="2000" fill="hold"/>
                                        <p:tgtEl>
                                          <p:spTgt spid="11"/>
                                        </p:tgtEl>
                                        <p:attrNameLst>
                                          <p:attrName>ppt_x</p:attrName>
                                          <p:attrName>ppt_y</p:attrName>
                                        </p:attrNameLst>
                                      </p:cBhvr>
                                      <p:rCtr x="32500" y="300"/>
                                    </p:animMotion>
                                  </p:childTnLst>
                                </p:cTn>
                              </p:par>
                              <p:par>
                                <p:cTn id="13" presetID="0" presetClass="path" presetSubtype="0" accel="50000" decel="50000" fill="hold" nodeType="withEffect">
                                  <p:stCondLst>
                                    <p:cond delay="0"/>
                                  </p:stCondLst>
                                  <p:childTnLst>
                                    <p:animMotion origin="layout" path="M 0.00834 -0.00185 C 0.05886 0.00903 0.10938 0.02014 0.1375 -0.00185 C 0.16563 -0.02384 0.09167 -0.11227 0.17778 -0.13333 C 0.26389 -0.1544 0.45903 -0.1412 0.65417 -0.12778 " pathEditMode="relative" rAng="0" ptsTypes="aaaA">
                                      <p:cBhvr>
                                        <p:cTn id="14" dur="2000" fill="hold"/>
                                        <p:tgtEl>
                                          <p:spTgt spid="12"/>
                                        </p:tgtEl>
                                        <p:attrNameLst>
                                          <p:attrName>ppt_x</p:attrName>
                                          <p:attrName>ppt_y</p:attrName>
                                        </p:attrNameLst>
                                      </p:cBhvr>
                                      <p:rCtr x="32300" y="-6500"/>
                                    </p:animMotion>
                                  </p:childTnLst>
                                </p:cTn>
                              </p:par>
                              <p:par>
                                <p:cTn id="15" presetID="0" presetClass="path" presetSubtype="0" accel="50000" decel="50000" fill="hold" nodeType="withEffect">
                                  <p:stCondLst>
                                    <p:cond delay="0"/>
                                  </p:stCondLst>
                                  <p:childTnLst>
                                    <p:animMotion origin="layout" path="M 3.05556E-6 4.07407E-6 C 0.0441 0.00648 0.08837 0.01296 0.10833 -0.01482 C 0.1283 -0.04259 0.09982 -0.13588 0.11944 -0.16667 C 0.13906 -0.19746 0.20746 -0.17709 0.22639 -0.2 C 0.24531 -0.22292 0.15121 -0.28241 0.23333 -0.30371 C 0.31545 -0.325 0.51736 -0.32639 0.71944 -0.32778 " pathEditMode="relative" ptsTypes="aaaaaA">
                                      <p:cBhvr>
                                        <p:cTn id="16" dur="20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AABC383-0CE1-4896-4785-EBFD49C5D045}"/>
              </a:ext>
            </a:extLst>
          </p:cNvPr>
          <p:cNvGrpSpPr/>
          <p:nvPr/>
        </p:nvGrpSpPr>
        <p:grpSpPr>
          <a:xfrm>
            <a:off x="2349500" y="3117850"/>
            <a:ext cx="4564063" cy="261938"/>
            <a:chOff x="2349500" y="3117850"/>
            <a:chExt cx="4564063" cy="261938"/>
          </a:xfrm>
        </p:grpSpPr>
        <p:sp>
          <p:nvSpPr>
            <p:cNvPr id="4" name="Line 7">
              <a:extLst>
                <a:ext uri="{FF2B5EF4-FFF2-40B4-BE49-F238E27FC236}">
                  <a16:creationId xmlns:a16="http://schemas.microsoft.com/office/drawing/2014/main" id="{ED6CDAE8-EE34-35C6-327D-FD7C4826D8B9}"/>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 name="Oval 9">
              <a:extLst>
                <a:ext uri="{FF2B5EF4-FFF2-40B4-BE49-F238E27FC236}">
                  <a16:creationId xmlns:a16="http://schemas.microsoft.com/office/drawing/2014/main" id="{2FB5689B-B8D6-9248-D98F-022ABF7DDAEF}"/>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6" name="Group 5">
            <a:extLst>
              <a:ext uri="{FF2B5EF4-FFF2-40B4-BE49-F238E27FC236}">
                <a16:creationId xmlns:a16="http://schemas.microsoft.com/office/drawing/2014/main" id="{927A73F1-8657-2AF8-920E-24B6A462966F}"/>
              </a:ext>
            </a:extLst>
          </p:cNvPr>
          <p:cNvGrpSpPr/>
          <p:nvPr/>
        </p:nvGrpSpPr>
        <p:grpSpPr>
          <a:xfrm>
            <a:off x="2349500" y="4202113"/>
            <a:ext cx="4564063" cy="261937"/>
            <a:chOff x="2349500" y="4202113"/>
            <a:chExt cx="4564063" cy="261937"/>
          </a:xfrm>
        </p:grpSpPr>
        <p:sp>
          <p:nvSpPr>
            <p:cNvPr id="7" name="Line 8">
              <a:extLst>
                <a:ext uri="{FF2B5EF4-FFF2-40B4-BE49-F238E27FC236}">
                  <a16:creationId xmlns:a16="http://schemas.microsoft.com/office/drawing/2014/main" id="{FE4D7B61-66CE-3F2D-E7FE-584C0673FE43}"/>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10">
              <a:extLst>
                <a:ext uri="{FF2B5EF4-FFF2-40B4-BE49-F238E27FC236}">
                  <a16:creationId xmlns:a16="http://schemas.microsoft.com/office/drawing/2014/main" id="{A73653F7-DE73-DA62-06A2-D25E4BD19B03}"/>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9" name="Line 13">
            <a:extLst>
              <a:ext uri="{FF2B5EF4-FFF2-40B4-BE49-F238E27FC236}">
                <a16:creationId xmlns:a16="http://schemas.microsoft.com/office/drawing/2014/main" id="{574D1B6B-B78F-6644-4CB9-3598D0EDB945}"/>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A3C00325-B95E-8CBF-6A45-233FF3F27345}"/>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8" name="Footer Placeholder 4"/>
          <p:cNvSpPr>
            <a:spLocks noGrp="1"/>
          </p:cNvSpPr>
          <p:nvPr>
            <p:ph type="ftr" sz="quarter" idx="10"/>
          </p:nvPr>
        </p:nvSpPr>
        <p:spPr/>
        <p:txBody>
          <a:bodyPr/>
          <a:lstStyle/>
          <a:p>
            <a:pPr>
              <a:defRPr/>
            </a:pPr>
            <a:r>
              <a:rPr lang="en-US"/>
              <a:t>Art of Multiprocessor Programming</a:t>
            </a:r>
          </a:p>
        </p:txBody>
      </p:sp>
      <p:sp>
        <p:nvSpPr>
          <p:cNvPr id="39" name="Slide Number Placeholder 5"/>
          <p:cNvSpPr>
            <a:spLocks noGrp="1"/>
          </p:cNvSpPr>
          <p:nvPr>
            <p:ph type="sldNum" sz="quarter" idx="11"/>
          </p:nvPr>
        </p:nvSpPr>
        <p:spPr/>
        <p:txBody>
          <a:bodyPr/>
          <a:lstStyle/>
          <a:p>
            <a:pPr>
              <a:defRPr/>
            </a:pPr>
            <a:fld id="{D6A4B387-277F-4FDA-8A28-E0B37F5E142D}" type="slidenum">
              <a:rPr lang="en-US"/>
              <a:pPr>
                <a:defRPr/>
              </a:pPr>
              <a:t>35</a:t>
            </a:fld>
            <a:endParaRPr lang="en-US"/>
          </a:p>
        </p:txBody>
      </p:sp>
      <p:sp>
        <p:nvSpPr>
          <p:cNvPr id="136200" name="Rectangle 6"/>
          <p:cNvSpPr>
            <a:spLocks noGrp="1" noChangeArrowheads="1"/>
          </p:cNvSpPr>
          <p:nvPr>
            <p:ph type="title"/>
          </p:nvPr>
        </p:nvSpPr>
        <p:spPr/>
        <p:txBody>
          <a:bodyPr/>
          <a:lstStyle/>
          <a:p>
            <a:r>
              <a:rPr lang="en-US"/>
              <a:t>Bitonic[k] not Linearizable</a:t>
            </a:r>
          </a:p>
        </p:txBody>
      </p:sp>
      <p:sp>
        <p:nvSpPr>
          <p:cNvPr id="136203"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6204" name="AutoShape 10"/>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6205"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6206"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6207"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6208"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773135" name="Line 15"/>
          <p:cNvSpPr>
            <a:spLocks noChangeShapeType="1"/>
          </p:cNvSpPr>
          <p:nvPr/>
        </p:nvSpPr>
        <p:spPr bwMode="auto">
          <a:xfrm>
            <a:off x="28956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6210" name="Line 16"/>
          <p:cNvSpPr>
            <a:spLocks noChangeShapeType="1"/>
          </p:cNvSpPr>
          <p:nvPr/>
        </p:nvSpPr>
        <p:spPr bwMode="auto">
          <a:xfrm>
            <a:off x="28956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6211" name="Line 17"/>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6212" name="Line 18"/>
          <p:cNvSpPr>
            <a:spLocks noChangeShapeType="1"/>
          </p:cNvSpPr>
          <p:nvPr/>
        </p:nvSpPr>
        <p:spPr bwMode="auto">
          <a:xfrm>
            <a:off x="50292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6213" name="Line 19"/>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2" name="Group 20"/>
          <p:cNvGrpSpPr>
            <a:grpSpLocks/>
          </p:cNvGrpSpPr>
          <p:nvPr/>
        </p:nvGrpSpPr>
        <p:grpSpPr bwMode="auto">
          <a:xfrm>
            <a:off x="1066800" y="2057400"/>
            <a:ext cx="1377950" cy="423863"/>
            <a:chOff x="1313" y="2496"/>
            <a:chExt cx="1252" cy="427"/>
          </a:xfrm>
          <a:effectLst>
            <a:glow rad="101600">
              <a:schemeClr val="accent3">
                <a:satMod val="175000"/>
                <a:alpha val="40000"/>
              </a:schemeClr>
            </a:glow>
          </a:effectLst>
        </p:grpSpPr>
        <p:sp>
          <p:nvSpPr>
            <p:cNvPr id="136228"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6229"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6230"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6231"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6215" name="Line 25"/>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6216" name="Oval 26"/>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17" name="Oval 27"/>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18" name="Oval 28"/>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19" name="Oval 29"/>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0" name="Oval 30"/>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1" name="Oval 31"/>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2" name="Oval 32"/>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3" name="Oval 33"/>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4" name="Oval 34"/>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5" name="Oval 35"/>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6" name="Oval 36"/>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6227" name="Oval 37"/>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7.22222E-6 -6.2963E-6 L 0.30834 -6.2963E-6 " pathEditMode="relative" ptsTypes="AA">
                                      <p:cBhvr>
                                        <p:cTn id="6" dur="2000" fill="hold"/>
                                        <p:tgtEl>
                                          <p:spTgt spid="2"/>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3.33333E-6 -3.33333E-6 L -3.33333E-6 0.14445 " pathEditMode="relative" ptsTypes="AA">
                                      <p:cBhvr>
                                        <p:cTn id="8" dur="500" fill="hold"/>
                                        <p:tgtEl>
                                          <p:spTgt spid="77313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3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CD19E69-83E4-148D-AB15-EF1B4FE59294}"/>
              </a:ext>
            </a:extLst>
          </p:cNvPr>
          <p:cNvGrpSpPr/>
          <p:nvPr/>
        </p:nvGrpSpPr>
        <p:grpSpPr>
          <a:xfrm>
            <a:off x="2349500" y="3117850"/>
            <a:ext cx="4564063" cy="261938"/>
            <a:chOff x="2349500" y="3117850"/>
            <a:chExt cx="4564063" cy="261938"/>
          </a:xfrm>
        </p:grpSpPr>
        <p:sp>
          <p:nvSpPr>
            <p:cNvPr id="4" name="Line 7">
              <a:extLst>
                <a:ext uri="{FF2B5EF4-FFF2-40B4-BE49-F238E27FC236}">
                  <a16:creationId xmlns:a16="http://schemas.microsoft.com/office/drawing/2014/main" id="{6215E370-F695-677D-67D9-D1DF77E54DE4}"/>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 name="Oval 9">
              <a:extLst>
                <a:ext uri="{FF2B5EF4-FFF2-40B4-BE49-F238E27FC236}">
                  <a16:creationId xmlns:a16="http://schemas.microsoft.com/office/drawing/2014/main" id="{0B23AE15-B385-D417-AC11-1040175E735C}"/>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6" name="Group 5">
            <a:extLst>
              <a:ext uri="{FF2B5EF4-FFF2-40B4-BE49-F238E27FC236}">
                <a16:creationId xmlns:a16="http://schemas.microsoft.com/office/drawing/2014/main" id="{4478BC28-174F-EB64-C940-D2F492BB22C0}"/>
              </a:ext>
            </a:extLst>
          </p:cNvPr>
          <p:cNvGrpSpPr/>
          <p:nvPr/>
        </p:nvGrpSpPr>
        <p:grpSpPr>
          <a:xfrm>
            <a:off x="2349500" y="4202113"/>
            <a:ext cx="4564063" cy="261937"/>
            <a:chOff x="2349500" y="4202113"/>
            <a:chExt cx="4564063" cy="261937"/>
          </a:xfrm>
        </p:grpSpPr>
        <p:sp>
          <p:nvSpPr>
            <p:cNvPr id="7" name="Line 8">
              <a:extLst>
                <a:ext uri="{FF2B5EF4-FFF2-40B4-BE49-F238E27FC236}">
                  <a16:creationId xmlns:a16="http://schemas.microsoft.com/office/drawing/2014/main" id="{26B62861-2F78-792B-D5DD-A73C6636D7C3}"/>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10">
              <a:extLst>
                <a:ext uri="{FF2B5EF4-FFF2-40B4-BE49-F238E27FC236}">
                  <a16:creationId xmlns:a16="http://schemas.microsoft.com/office/drawing/2014/main" id="{B161E78F-1F8C-8627-F56C-38666D74755D}"/>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9" name="Line 13">
            <a:extLst>
              <a:ext uri="{FF2B5EF4-FFF2-40B4-BE49-F238E27FC236}">
                <a16:creationId xmlns:a16="http://schemas.microsoft.com/office/drawing/2014/main" id="{4BCD9F75-07D6-D9DB-2A37-92911CCED399}"/>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61B42118-9527-7251-8083-7D08018DCF06}"/>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3" name="Footer Placeholder 4"/>
          <p:cNvSpPr>
            <a:spLocks noGrp="1"/>
          </p:cNvSpPr>
          <p:nvPr>
            <p:ph type="ftr" sz="quarter" idx="10"/>
          </p:nvPr>
        </p:nvSpPr>
        <p:spPr/>
        <p:txBody>
          <a:bodyPr/>
          <a:lstStyle/>
          <a:p>
            <a:pPr>
              <a:defRPr/>
            </a:pPr>
            <a:r>
              <a:rPr lang="en-US"/>
              <a:t>Art of Multiprocessor Programming</a:t>
            </a:r>
          </a:p>
        </p:txBody>
      </p:sp>
      <p:sp>
        <p:nvSpPr>
          <p:cNvPr id="44" name="Slide Number Placeholder 5"/>
          <p:cNvSpPr>
            <a:spLocks noGrp="1"/>
          </p:cNvSpPr>
          <p:nvPr>
            <p:ph type="sldNum" sz="quarter" idx="11"/>
          </p:nvPr>
        </p:nvSpPr>
        <p:spPr/>
        <p:txBody>
          <a:bodyPr/>
          <a:lstStyle/>
          <a:p>
            <a:pPr>
              <a:defRPr/>
            </a:pPr>
            <a:fld id="{CB60616B-84F9-437A-B4CA-DFCB727FADB2}" type="slidenum">
              <a:rPr lang="en-US"/>
              <a:pPr>
                <a:defRPr/>
              </a:pPr>
              <a:t>36</a:t>
            </a:fld>
            <a:endParaRPr lang="en-US"/>
          </a:p>
        </p:txBody>
      </p:sp>
      <p:sp>
        <p:nvSpPr>
          <p:cNvPr id="137224" name="Rectangle 6"/>
          <p:cNvSpPr>
            <a:spLocks noGrp="1" noChangeArrowheads="1"/>
          </p:cNvSpPr>
          <p:nvPr>
            <p:ph type="title"/>
          </p:nvPr>
        </p:nvSpPr>
        <p:spPr/>
        <p:txBody>
          <a:bodyPr/>
          <a:lstStyle/>
          <a:p>
            <a:r>
              <a:rPr lang="en-US"/>
              <a:t>Bitonic[k] is not Linearizable</a:t>
            </a:r>
          </a:p>
        </p:txBody>
      </p:sp>
      <p:sp>
        <p:nvSpPr>
          <p:cNvPr id="137227"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7228" name="AutoShape 10"/>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7229"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7230"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7231"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7232"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775183" name="Line 15"/>
          <p:cNvSpPr>
            <a:spLocks noChangeShapeType="1"/>
          </p:cNvSpPr>
          <p:nvPr/>
        </p:nvSpPr>
        <p:spPr bwMode="auto">
          <a:xfrm>
            <a:off x="28956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7234" name="Line 16"/>
          <p:cNvSpPr>
            <a:spLocks noChangeShapeType="1"/>
          </p:cNvSpPr>
          <p:nvPr/>
        </p:nvSpPr>
        <p:spPr bwMode="auto">
          <a:xfrm>
            <a:off x="28956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75185" name="Line 17"/>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7236" name="Line 18"/>
          <p:cNvSpPr>
            <a:spLocks noChangeShapeType="1"/>
          </p:cNvSpPr>
          <p:nvPr/>
        </p:nvSpPr>
        <p:spPr bwMode="auto">
          <a:xfrm>
            <a:off x="50292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7237" name="Line 19"/>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7238" name="Group 20"/>
          <p:cNvGrpSpPr>
            <a:grpSpLocks/>
          </p:cNvGrpSpPr>
          <p:nvPr/>
        </p:nvGrpSpPr>
        <p:grpSpPr bwMode="auto">
          <a:xfrm>
            <a:off x="3810000" y="2057400"/>
            <a:ext cx="1377950" cy="423863"/>
            <a:chOff x="1313" y="2496"/>
            <a:chExt cx="1252" cy="427"/>
          </a:xfrm>
          <a:effectLst>
            <a:glow rad="101600">
              <a:schemeClr val="accent3">
                <a:satMod val="175000"/>
                <a:alpha val="40000"/>
              </a:schemeClr>
            </a:glow>
          </a:effectLst>
        </p:grpSpPr>
        <p:sp>
          <p:nvSpPr>
            <p:cNvPr id="137257"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7258"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7259"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7260"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7239" name="Line 25"/>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3" name="Group 26"/>
          <p:cNvGrpSpPr>
            <a:grpSpLocks/>
          </p:cNvGrpSpPr>
          <p:nvPr/>
        </p:nvGrpSpPr>
        <p:grpSpPr bwMode="auto">
          <a:xfrm>
            <a:off x="1365250" y="2895600"/>
            <a:ext cx="1377950" cy="423863"/>
            <a:chOff x="1313" y="2496"/>
            <a:chExt cx="1252" cy="427"/>
          </a:xfrm>
          <a:effectLst>
            <a:glow rad="101600">
              <a:schemeClr val="accent3">
                <a:satMod val="175000"/>
                <a:alpha val="40000"/>
              </a:schemeClr>
            </a:glow>
          </a:effectLst>
        </p:grpSpPr>
        <p:sp>
          <p:nvSpPr>
            <p:cNvPr id="137253"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7254"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7255"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7256"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7241" name="Oval 31"/>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2" name="Oval 32"/>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3" name="Oval 33"/>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4" name="Oval 34"/>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5" name="Oval 35"/>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6" name="Oval 36"/>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7" name="Oval 37"/>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8" name="Oval 38"/>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49" name="Oval 39"/>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50" name="Oval 40"/>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51" name="Oval 41"/>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7252" name="Oval 42"/>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7778E-6 2.59259E-6 L 0.41667 2.59259E-6 " pathEditMode="relative" ptsTypes="AA">
                                      <p:cBhvr>
                                        <p:cTn id="6" dur="2000" fill="hold"/>
                                        <p:tgtEl>
                                          <p:spTgt spid="3"/>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3.33333E-6 3.33333E-6 L -3.33333E-6 -0.12223 " pathEditMode="relative" ptsTypes="AA">
                                      <p:cBhvr>
                                        <p:cTn id="8" dur="500" fill="hold"/>
                                        <p:tgtEl>
                                          <p:spTgt spid="775183"/>
                                        </p:tgtEl>
                                        <p:attrNameLst>
                                          <p:attrName>ppt_x</p:attrName>
                                          <p:attrName>ppt_y</p:attrName>
                                        </p:attrNameLst>
                                      </p:cBhvr>
                                    </p:animMotion>
                                  </p:childTnLst>
                                </p:cTn>
                              </p:par>
                              <p:par>
                                <p:cTn id="9" presetID="0" presetClass="path" presetSubtype="0" accel="50000" decel="50000" fill="hold" grpId="0" nodeType="withEffect">
                                  <p:stCondLst>
                                    <p:cond delay="1000"/>
                                  </p:stCondLst>
                                  <p:childTnLst>
                                    <p:animMotion origin="layout" path="M 0.0 3.33333E-6 L 0.0 0.15555 " pathEditMode="relative" ptsTypes="AA">
                                      <p:cBhvr>
                                        <p:cTn id="10" dur="500" fill="hold"/>
                                        <p:tgtEl>
                                          <p:spTgt spid="77518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5183" grpId="0" animBg="1"/>
      <p:bldP spid="77518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4953B5-E55D-099B-EDAC-530B2B48C5F9}"/>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10CD3732-FEB7-3145-8EA7-21CBD0974175}"/>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 name="Oval 9">
              <a:extLst>
                <a:ext uri="{FF2B5EF4-FFF2-40B4-BE49-F238E27FC236}">
                  <a16:creationId xmlns:a16="http://schemas.microsoft.com/office/drawing/2014/main" id="{D8DB17EE-9559-A270-EE8A-B743EAAA4A3B}"/>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6" name="Group 5">
            <a:extLst>
              <a:ext uri="{FF2B5EF4-FFF2-40B4-BE49-F238E27FC236}">
                <a16:creationId xmlns:a16="http://schemas.microsoft.com/office/drawing/2014/main" id="{FF4A48EE-AA47-2021-9448-86E034D5D798}"/>
              </a:ext>
            </a:extLst>
          </p:cNvPr>
          <p:cNvGrpSpPr/>
          <p:nvPr/>
        </p:nvGrpSpPr>
        <p:grpSpPr>
          <a:xfrm>
            <a:off x="2349500" y="4202113"/>
            <a:ext cx="4564063" cy="261937"/>
            <a:chOff x="2349500" y="4202113"/>
            <a:chExt cx="4564063" cy="261937"/>
          </a:xfrm>
        </p:grpSpPr>
        <p:sp>
          <p:nvSpPr>
            <p:cNvPr id="7" name="Line 8">
              <a:extLst>
                <a:ext uri="{FF2B5EF4-FFF2-40B4-BE49-F238E27FC236}">
                  <a16:creationId xmlns:a16="http://schemas.microsoft.com/office/drawing/2014/main" id="{9B2C38A4-E411-37C2-7AAD-B31E7C0B5D74}"/>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10">
              <a:extLst>
                <a:ext uri="{FF2B5EF4-FFF2-40B4-BE49-F238E27FC236}">
                  <a16:creationId xmlns:a16="http://schemas.microsoft.com/office/drawing/2014/main" id="{647400F4-28B7-B07A-23AA-8FFBC5A8BEA3}"/>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9" name="Line 13">
            <a:extLst>
              <a:ext uri="{FF2B5EF4-FFF2-40B4-BE49-F238E27FC236}">
                <a16:creationId xmlns:a16="http://schemas.microsoft.com/office/drawing/2014/main" id="{A3C41CD4-5329-245C-900D-8498110C0BF2}"/>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C0088E88-0487-F3C5-BB6E-022B2F46867A}"/>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9" name="Footer Placeholder 4"/>
          <p:cNvSpPr>
            <a:spLocks noGrp="1"/>
          </p:cNvSpPr>
          <p:nvPr>
            <p:ph type="ftr" sz="quarter" idx="10"/>
          </p:nvPr>
        </p:nvSpPr>
        <p:spPr/>
        <p:txBody>
          <a:bodyPr/>
          <a:lstStyle/>
          <a:p>
            <a:pPr>
              <a:defRPr/>
            </a:pPr>
            <a:r>
              <a:rPr lang="en-US"/>
              <a:t>Art of Multiprocessor Programming</a:t>
            </a:r>
          </a:p>
        </p:txBody>
      </p:sp>
      <p:sp>
        <p:nvSpPr>
          <p:cNvPr id="50" name="Slide Number Placeholder 5"/>
          <p:cNvSpPr>
            <a:spLocks noGrp="1"/>
          </p:cNvSpPr>
          <p:nvPr>
            <p:ph type="sldNum" sz="quarter" idx="11"/>
          </p:nvPr>
        </p:nvSpPr>
        <p:spPr/>
        <p:txBody>
          <a:bodyPr/>
          <a:lstStyle/>
          <a:p>
            <a:pPr>
              <a:defRPr/>
            </a:pPr>
            <a:fld id="{82C0286E-7F91-4FC0-A786-3B38BF24CF31}" type="slidenum">
              <a:rPr lang="en-US"/>
              <a:pPr>
                <a:defRPr/>
              </a:pPr>
              <a:t>37</a:t>
            </a:fld>
            <a:endParaRPr lang="en-US"/>
          </a:p>
        </p:txBody>
      </p:sp>
      <p:sp>
        <p:nvSpPr>
          <p:cNvPr id="138248" name="Rectangle 6"/>
          <p:cNvSpPr>
            <a:spLocks noGrp="1" noChangeArrowheads="1"/>
          </p:cNvSpPr>
          <p:nvPr>
            <p:ph type="title"/>
          </p:nvPr>
        </p:nvSpPr>
        <p:spPr/>
        <p:txBody>
          <a:bodyPr/>
          <a:lstStyle/>
          <a:p>
            <a:r>
              <a:rPr lang="en-US"/>
              <a:t>Bitonic[k] is not Linearizable</a:t>
            </a:r>
          </a:p>
        </p:txBody>
      </p:sp>
      <p:sp>
        <p:nvSpPr>
          <p:cNvPr id="138251"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8252" name="AutoShape 10"/>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8253"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8254"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8255"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8256"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8257" name="Line 15"/>
          <p:cNvSpPr>
            <a:spLocks noChangeShapeType="1"/>
          </p:cNvSpPr>
          <p:nvPr/>
        </p:nvSpPr>
        <p:spPr bwMode="auto">
          <a:xfrm>
            <a:off x="28956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77232" name="Line 16"/>
          <p:cNvSpPr>
            <a:spLocks noChangeShapeType="1"/>
          </p:cNvSpPr>
          <p:nvPr/>
        </p:nvSpPr>
        <p:spPr bwMode="auto">
          <a:xfrm>
            <a:off x="28956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77233" name="Line 17"/>
          <p:cNvSpPr>
            <a:spLocks noChangeShapeType="1"/>
          </p:cNvSpPr>
          <p:nvPr/>
        </p:nvSpPr>
        <p:spPr bwMode="auto">
          <a:xfrm>
            <a:off x="39624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8260" name="Line 18"/>
          <p:cNvSpPr>
            <a:spLocks noChangeShapeType="1"/>
          </p:cNvSpPr>
          <p:nvPr/>
        </p:nvSpPr>
        <p:spPr bwMode="auto">
          <a:xfrm>
            <a:off x="50292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77235" name="Line 19"/>
          <p:cNvSpPr>
            <a:spLocks noChangeShapeType="1"/>
          </p:cNvSpPr>
          <p:nvPr/>
        </p:nvSpPr>
        <p:spPr bwMode="auto">
          <a:xfrm>
            <a:off x="6096000" y="4343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8262" name="Group 20"/>
          <p:cNvGrpSpPr>
            <a:grpSpLocks/>
          </p:cNvGrpSpPr>
          <p:nvPr/>
        </p:nvGrpSpPr>
        <p:grpSpPr bwMode="auto">
          <a:xfrm>
            <a:off x="3810000" y="2057400"/>
            <a:ext cx="1377950" cy="423863"/>
            <a:chOff x="1313" y="2496"/>
            <a:chExt cx="1252" cy="427"/>
          </a:xfrm>
          <a:effectLst>
            <a:glow rad="101600">
              <a:schemeClr val="accent3">
                <a:satMod val="175000"/>
                <a:alpha val="40000"/>
              </a:schemeClr>
            </a:glow>
          </a:effectLst>
        </p:grpSpPr>
        <p:sp>
          <p:nvSpPr>
            <p:cNvPr id="138287"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8288"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8289"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8290"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8263" name="Line 25"/>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8264" name="Group 26"/>
          <p:cNvGrpSpPr>
            <a:grpSpLocks/>
          </p:cNvGrpSpPr>
          <p:nvPr/>
        </p:nvGrpSpPr>
        <p:grpSpPr bwMode="auto">
          <a:xfrm>
            <a:off x="5029200" y="2895600"/>
            <a:ext cx="1377950" cy="423863"/>
            <a:chOff x="1313" y="2496"/>
            <a:chExt cx="1252" cy="427"/>
          </a:xfrm>
          <a:effectLst>
            <a:glow rad="101600">
              <a:schemeClr val="accent3">
                <a:satMod val="175000"/>
                <a:alpha val="40000"/>
              </a:schemeClr>
            </a:glow>
          </a:effectLst>
        </p:grpSpPr>
        <p:sp>
          <p:nvSpPr>
            <p:cNvPr id="138283"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8284"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8285"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8286"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4" name="Group 31"/>
          <p:cNvGrpSpPr>
            <a:grpSpLocks/>
          </p:cNvGrpSpPr>
          <p:nvPr/>
        </p:nvGrpSpPr>
        <p:grpSpPr bwMode="auto">
          <a:xfrm>
            <a:off x="1295400" y="4038600"/>
            <a:ext cx="1377950" cy="423863"/>
            <a:chOff x="1313" y="2496"/>
            <a:chExt cx="1252" cy="427"/>
          </a:xfrm>
          <a:effectLst>
            <a:glow rad="101600">
              <a:schemeClr val="accent3">
                <a:satMod val="175000"/>
                <a:alpha val="40000"/>
              </a:schemeClr>
            </a:glow>
          </a:effectLst>
        </p:grpSpPr>
        <p:sp>
          <p:nvSpPr>
            <p:cNvPr id="138279"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38280"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38281" name="Oval 34"/>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38282" name="Oval 35"/>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77252" name="AutoShape 36"/>
          <p:cNvSpPr>
            <a:spLocks noChangeArrowheads="1"/>
          </p:cNvSpPr>
          <p:nvPr/>
        </p:nvSpPr>
        <p:spPr bwMode="auto">
          <a:xfrm>
            <a:off x="6934200" y="2743200"/>
            <a:ext cx="1447800" cy="990600"/>
          </a:xfrm>
          <a:prstGeom prst="cloudCallout">
            <a:avLst>
              <a:gd name="adj1" fmla="val -46051"/>
              <a:gd name="adj2" fmla="val 84134"/>
            </a:avLst>
          </a:prstGeom>
          <a:noFill/>
          <a:ln w="38100">
            <a:solidFill>
              <a:srgbClr val="FF0000"/>
            </a:solidFill>
            <a:round/>
            <a:headEnd/>
            <a:tailEnd/>
          </a:ln>
        </p:spPr>
        <p:txBody>
          <a:bodyPr anchor="ctr"/>
          <a:lstStyle/>
          <a:p>
            <a:pPr algn="ctr">
              <a:spcBef>
                <a:spcPct val="0"/>
              </a:spcBef>
            </a:pPr>
            <a:r>
              <a:rPr lang="en-US" sz="4000" b="0">
                <a:solidFill>
                  <a:srgbClr val="FFFF00"/>
                </a:solidFill>
                <a:latin typeface="Arial" pitchFamily="34" charset="0"/>
                <a:cs typeface="Arial" pitchFamily="34" charset="0"/>
              </a:rPr>
              <a:t>2</a:t>
            </a:r>
          </a:p>
        </p:txBody>
      </p:sp>
      <p:sp>
        <p:nvSpPr>
          <p:cNvPr id="138267" name="Oval 37"/>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68" name="Oval 38"/>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69" name="Oval 39"/>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0" name="Oval 40"/>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1" name="Oval 41"/>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2" name="Oval 42"/>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3" name="Oval 43"/>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4" name="Oval 44"/>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5" name="Oval 45"/>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6" name="Oval 46"/>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7" name="Oval 47"/>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8278" name="Oval 48"/>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88889E-6 4.07407E-6 L 0.55799 4.07407E-6 " pathEditMode="relative" rAng="0" ptsTypes="AA">
                                      <p:cBhvr>
                                        <p:cTn id="6" dur="2000" fill="hold"/>
                                        <p:tgtEl>
                                          <p:spTgt spid="4"/>
                                        </p:tgtEl>
                                        <p:attrNameLst>
                                          <p:attrName>ppt_x</p:attrName>
                                          <p:attrName>ppt_y</p:attrName>
                                        </p:attrNameLst>
                                      </p:cBhvr>
                                      <p:rCtr x="279" y="0"/>
                                    </p:animMotion>
                                  </p:childTnLst>
                                </p:cTn>
                              </p:par>
                              <p:par>
                                <p:cTn id="7" presetID="0" presetClass="path" presetSubtype="0" accel="50000" decel="50000" fill="hold" grpId="0" nodeType="withEffect">
                                  <p:stCondLst>
                                    <p:cond delay="500"/>
                                  </p:stCondLst>
                                  <p:childTnLst>
                                    <p:animMotion origin="layout" path="M -3.33333E-6 -3.33333E-6 L -3.33333E-6 0.12223 " pathEditMode="relative" ptsTypes="AA">
                                      <p:cBhvr>
                                        <p:cTn id="8" dur="500" fill="hold"/>
                                        <p:tgtEl>
                                          <p:spTgt spid="777232"/>
                                        </p:tgtEl>
                                        <p:attrNameLst>
                                          <p:attrName>ppt_x</p:attrName>
                                          <p:attrName>ppt_y</p:attrName>
                                        </p:attrNameLst>
                                      </p:cBhvr>
                                    </p:animMotion>
                                  </p:childTnLst>
                                </p:cTn>
                              </p:par>
                              <p:par>
                                <p:cTn id="9" presetID="0" presetClass="path" presetSubtype="0" accel="50000" decel="50000" fill="hold" grpId="0" nodeType="withEffect">
                                  <p:stCondLst>
                                    <p:cond delay="1000"/>
                                  </p:stCondLst>
                                  <p:childTnLst>
                                    <p:animMotion origin="layout" path="M 0.0 -3.33333E-6 L 0.0 -0.16666 " pathEditMode="relative" ptsTypes="AA">
                                      <p:cBhvr>
                                        <p:cTn id="10" dur="500" fill="hold"/>
                                        <p:tgtEl>
                                          <p:spTgt spid="777233"/>
                                        </p:tgtEl>
                                        <p:attrNameLst>
                                          <p:attrName>ppt_x</p:attrName>
                                          <p:attrName>ppt_y</p:attrName>
                                        </p:attrNameLst>
                                      </p:cBhvr>
                                    </p:animMotion>
                                  </p:childTnLst>
                                </p:cTn>
                              </p:par>
                              <p:par>
                                <p:cTn id="11" presetID="0" presetClass="path" presetSubtype="0" accel="50000" decel="50000" fill="hold" grpId="0" nodeType="withEffect">
                                  <p:stCondLst>
                                    <p:cond delay="1500"/>
                                  </p:stCondLst>
                                  <p:childTnLst>
                                    <p:animMotion origin="layout" path="M -3.33333E-6 -3.33333E-6 L -3.33333E-6 0.12223 " pathEditMode="relative" ptsTypes="AA">
                                      <p:cBhvr>
                                        <p:cTn id="12" dur="500" fill="hold"/>
                                        <p:tgtEl>
                                          <p:spTgt spid="777235"/>
                                        </p:tgtEl>
                                        <p:attrNameLst>
                                          <p:attrName>ppt_x</p:attrName>
                                          <p:attrName>ppt_y</p:attrName>
                                        </p:attrNameLst>
                                      </p:cBhvr>
                                    </p:animMotion>
                                  </p:childTnLst>
                                </p:cTn>
                              </p:par>
                            </p:childTnLst>
                          </p:cTn>
                        </p:par>
                        <p:par>
                          <p:cTn id="13" fill="hold">
                            <p:stCondLst>
                              <p:cond delay="2000"/>
                            </p:stCondLst>
                            <p:childTnLst>
                              <p:par>
                                <p:cTn id="14" presetID="3" presetClass="entr" presetSubtype="10" fill="hold" grpId="0" nodeType="afterEffect">
                                  <p:stCondLst>
                                    <p:cond delay="0"/>
                                  </p:stCondLst>
                                  <p:childTnLst>
                                    <p:set>
                                      <p:cBhvr>
                                        <p:cTn id="15" dur="1" fill="hold">
                                          <p:stCondLst>
                                            <p:cond delay="0"/>
                                          </p:stCondLst>
                                        </p:cTn>
                                        <p:tgtEl>
                                          <p:spTgt spid="777252"/>
                                        </p:tgtEl>
                                        <p:attrNameLst>
                                          <p:attrName>style.visibility</p:attrName>
                                        </p:attrNameLst>
                                      </p:cBhvr>
                                      <p:to>
                                        <p:strVal val="visible"/>
                                      </p:to>
                                    </p:set>
                                    <p:animEffect transition="in" filter="blinds(horizontal)">
                                      <p:cBhvr>
                                        <p:cTn id="16" dur="500"/>
                                        <p:tgtEl>
                                          <p:spTgt spid="777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32" grpId="0" animBg="1"/>
      <p:bldP spid="777233" grpId="0" animBg="1"/>
      <p:bldP spid="777235" grpId="0" animBg="1"/>
      <p:bldP spid="77725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85E8A60-D700-943B-C64A-A98E08B70BC3}"/>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CF431E26-655F-67A7-2763-4D788134F0B5}"/>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52578E75-E670-F442-631F-821ECF7338F9}"/>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6" name="Group 5">
            <a:extLst>
              <a:ext uri="{FF2B5EF4-FFF2-40B4-BE49-F238E27FC236}">
                <a16:creationId xmlns:a16="http://schemas.microsoft.com/office/drawing/2014/main" id="{46958B5C-A42D-F3C9-81EE-78BC1BD46EF4}"/>
              </a:ext>
            </a:extLst>
          </p:cNvPr>
          <p:cNvGrpSpPr/>
          <p:nvPr/>
        </p:nvGrpSpPr>
        <p:grpSpPr>
          <a:xfrm>
            <a:off x="2349500" y="4202113"/>
            <a:ext cx="4564063" cy="261937"/>
            <a:chOff x="2349500" y="4202113"/>
            <a:chExt cx="4564063" cy="261937"/>
          </a:xfrm>
        </p:grpSpPr>
        <p:sp>
          <p:nvSpPr>
            <p:cNvPr id="7" name="Line 8">
              <a:extLst>
                <a:ext uri="{FF2B5EF4-FFF2-40B4-BE49-F238E27FC236}">
                  <a16:creationId xmlns:a16="http://schemas.microsoft.com/office/drawing/2014/main" id="{351C3B39-2772-2644-AC35-290727C1CD12}"/>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10">
              <a:extLst>
                <a:ext uri="{FF2B5EF4-FFF2-40B4-BE49-F238E27FC236}">
                  <a16:creationId xmlns:a16="http://schemas.microsoft.com/office/drawing/2014/main" id="{C4B0EA39-787D-8356-D0F5-7F717E887945}"/>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9" name="Line 13">
            <a:extLst>
              <a:ext uri="{FF2B5EF4-FFF2-40B4-BE49-F238E27FC236}">
                <a16:creationId xmlns:a16="http://schemas.microsoft.com/office/drawing/2014/main" id="{59726193-BE0F-698B-8EAC-96C9CFB98D2C}"/>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29C6A989-9C14-09AD-1D23-C1060BC9C220}"/>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5" name="Footer Placeholder 4"/>
          <p:cNvSpPr>
            <a:spLocks noGrp="1"/>
          </p:cNvSpPr>
          <p:nvPr>
            <p:ph type="ftr" sz="quarter" idx="10"/>
          </p:nvPr>
        </p:nvSpPr>
        <p:spPr/>
        <p:txBody>
          <a:bodyPr/>
          <a:lstStyle/>
          <a:p>
            <a:pPr>
              <a:defRPr/>
            </a:pPr>
            <a:r>
              <a:rPr lang="en-US"/>
              <a:t>Art of Multiprocessor Programming</a:t>
            </a:r>
          </a:p>
        </p:txBody>
      </p:sp>
      <p:sp>
        <p:nvSpPr>
          <p:cNvPr id="56" name="Slide Number Placeholder 5"/>
          <p:cNvSpPr>
            <a:spLocks noGrp="1"/>
          </p:cNvSpPr>
          <p:nvPr>
            <p:ph type="sldNum" sz="quarter" idx="11"/>
          </p:nvPr>
        </p:nvSpPr>
        <p:spPr/>
        <p:txBody>
          <a:bodyPr/>
          <a:lstStyle/>
          <a:p>
            <a:pPr>
              <a:defRPr/>
            </a:pPr>
            <a:fld id="{C57F2782-6175-4662-9919-C5F864ECF771}" type="slidenum">
              <a:rPr lang="en-US"/>
              <a:pPr>
                <a:defRPr/>
              </a:pPr>
              <a:t>38</a:t>
            </a:fld>
            <a:endParaRPr lang="en-US"/>
          </a:p>
        </p:txBody>
      </p:sp>
      <p:sp>
        <p:nvSpPr>
          <p:cNvPr id="139272" name="Rectangle 6"/>
          <p:cNvSpPr>
            <a:spLocks noGrp="1" noChangeArrowheads="1"/>
          </p:cNvSpPr>
          <p:nvPr>
            <p:ph type="title"/>
          </p:nvPr>
        </p:nvSpPr>
        <p:spPr/>
        <p:txBody>
          <a:bodyPr/>
          <a:lstStyle/>
          <a:p>
            <a:r>
              <a:rPr lang="en-US"/>
              <a:t>Bitonic[k] is not Linearizable</a:t>
            </a:r>
          </a:p>
        </p:txBody>
      </p:sp>
      <p:sp>
        <p:nvSpPr>
          <p:cNvPr id="139275"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9276" name="AutoShape 10"/>
          <p:cNvSpPr>
            <a:spLocks noChangeArrowheads="1"/>
          </p:cNvSpPr>
          <p:nvPr/>
        </p:nvSpPr>
        <p:spPr bwMode="auto">
          <a:xfrm>
            <a:off x="2819400" y="19812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9277"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9278"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9279"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9280"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39281" name="Line 15"/>
          <p:cNvSpPr>
            <a:spLocks noChangeShapeType="1"/>
          </p:cNvSpPr>
          <p:nvPr/>
        </p:nvSpPr>
        <p:spPr bwMode="auto">
          <a:xfrm>
            <a:off x="28956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79280" name="Line 16"/>
          <p:cNvSpPr>
            <a:spLocks noChangeShapeType="1"/>
          </p:cNvSpPr>
          <p:nvPr/>
        </p:nvSpPr>
        <p:spPr bwMode="auto">
          <a:xfrm>
            <a:off x="2895600" y="5181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9283" name="Line 17"/>
          <p:cNvSpPr>
            <a:spLocks noChangeShapeType="1"/>
          </p:cNvSpPr>
          <p:nvPr/>
        </p:nvSpPr>
        <p:spPr bwMode="auto">
          <a:xfrm>
            <a:off x="3962400" y="32004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779282" name="Line 18"/>
          <p:cNvSpPr>
            <a:spLocks noChangeShapeType="1"/>
          </p:cNvSpPr>
          <p:nvPr/>
        </p:nvSpPr>
        <p:spPr bwMode="auto">
          <a:xfrm>
            <a:off x="50292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39285" name="Line 19"/>
          <p:cNvSpPr>
            <a:spLocks noChangeShapeType="1"/>
          </p:cNvSpPr>
          <p:nvPr/>
        </p:nvSpPr>
        <p:spPr bwMode="auto">
          <a:xfrm>
            <a:off x="6096000" y="5181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9286" name="Group 20"/>
          <p:cNvGrpSpPr>
            <a:grpSpLocks/>
          </p:cNvGrpSpPr>
          <p:nvPr/>
        </p:nvGrpSpPr>
        <p:grpSpPr bwMode="auto">
          <a:xfrm>
            <a:off x="3810000" y="2057400"/>
            <a:ext cx="1377950" cy="423863"/>
            <a:chOff x="1313" y="2496"/>
            <a:chExt cx="1252" cy="427"/>
          </a:xfrm>
          <a:effectLst>
            <a:glow rad="101600">
              <a:schemeClr val="accent3">
                <a:satMod val="175000"/>
                <a:alpha val="40000"/>
              </a:schemeClr>
            </a:glow>
          </a:effectLst>
        </p:grpSpPr>
        <p:sp>
          <p:nvSpPr>
            <p:cNvPr id="139317"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9318"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9319"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9320"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79289" name="Line 25"/>
          <p:cNvSpPr>
            <a:spLocks noChangeShapeType="1"/>
          </p:cNvSpPr>
          <p:nvPr/>
        </p:nvSpPr>
        <p:spPr bwMode="auto">
          <a:xfrm>
            <a:off x="6096000" y="22860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139288" name="Group 26"/>
          <p:cNvGrpSpPr>
            <a:grpSpLocks/>
          </p:cNvGrpSpPr>
          <p:nvPr/>
        </p:nvGrpSpPr>
        <p:grpSpPr bwMode="auto">
          <a:xfrm>
            <a:off x="5029200" y="2895600"/>
            <a:ext cx="1377950" cy="423863"/>
            <a:chOff x="1313" y="2496"/>
            <a:chExt cx="1252" cy="427"/>
          </a:xfrm>
          <a:effectLst>
            <a:glow rad="101600">
              <a:schemeClr val="accent3">
                <a:satMod val="175000"/>
                <a:alpha val="40000"/>
              </a:schemeClr>
            </a:glow>
          </a:effectLst>
        </p:grpSpPr>
        <p:sp>
          <p:nvSpPr>
            <p:cNvPr id="139313"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9314"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9315"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39316"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39289" name="Group 31"/>
          <p:cNvGrpSpPr>
            <a:grpSpLocks/>
          </p:cNvGrpSpPr>
          <p:nvPr/>
        </p:nvGrpSpPr>
        <p:grpSpPr bwMode="auto">
          <a:xfrm>
            <a:off x="6248400" y="4038600"/>
            <a:ext cx="1377950" cy="423863"/>
            <a:chOff x="1313" y="2496"/>
            <a:chExt cx="1252" cy="427"/>
          </a:xfrm>
          <a:effectLst>
            <a:glow rad="101600">
              <a:schemeClr val="accent3">
                <a:satMod val="175000"/>
                <a:alpha val="40000"/>
              </a:schemeClr>
            </a:glow>
          </a:effectLst>
        </p:grpSpPr>
        <p:sp>
          <p:nvSpPr>
            <p:cNvPr id="139309"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39310"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39311" name="Oval 34"/>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39312" name="Oval 35"/>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39290" name="AutoShape 36"/>
          <p:cNvSpPr>
            <a:spLocks noChangeArrowheads="1"/>
          </p:cNvSpPr>
          <p:nvPr/>
        </p:nvSpPr>
        <p:spPr bwMode="auto">
          <a:xfrm>
            <a:off x="6934200" y="2743200"/>
            <a:ext cx="1447800" cy="990600"/>
          </a:xfrm>
          <a:prstGeom prst="cloudCallout">
            <a:avLst>
              <a:gd name="adj1" fmla="val -46051"/>
              <a:gd name="adj2" fmla="val 84134"/>
            </a:avLst>
          </a:prstGeom>
          <a:noFill/>
          <a:ln w="38100">
            <a:solidFill>
              <a:srgbClr val="FF0000"/>
            </a:solidFill>
            <a:round/>
            <a:headEnd/>
            <a:tailEnd/>
          </a:ln>
        </p:spPr>
        <p:txBody>
          <a:bodyPr anchor="ctr"/>
          <a:lstStyle/>
          <a:p>
            <a:pPr algn="ctr">
              <a:spcBef>
                <a:spcPct val="0"/>
              </a:spcBef>
            </a:pPr>
            <a:r>
              <a:rPr lang="en-US" sz="4000" b="0">
                <a:solidFill>
                  <a:srgbClr val="FFFF00"/>
                </a:solidFill>
                <a:latin typeface="Arial" pitchFamily="34" charset="0"/>
                <a:cs typeface="Arial" pitchFamily="34" charset="0"/>
              </a:rPr>
              <a:t>2</a:t>
            </a:r>
          </a:p>
        </p:txBody>
      </p:sp>
      <p:grpSp>
        <p:nvGrpSpPr>
          <p:cNvPr id="5" name="Group 37"/>
          <p:cNvGrpSpPr>
            <a:grpSpLocks/>
          </p:cNvGrpSpPr>
          <p:nvPr/>
        </p:nvGrpSpPr>
        <p:grpSpPr bwMode="auto">
          <a:xfrm>
            <a:off x="1219200" y="4986338"/>
            <a:ext cx="1377950" cy="423862"/>
            <a:chOff x="1313" y="2496"/>
            <a:chExt cx="1252" cy="427"/>
          </a:xfrm>
          <a:effectLst>
            <a:glow rad="101600">
              <a:schemeClr val="accent3">
                <a:satMod val="175000"/>
                <a:alpha val="40000"/>
              </a:schemeClr>
            </a:glow>
          </a:effectLst>
        </p:grpSpPr>
        <p:sp>
          <p:nvSpPr>
            <p:cNvPr id="139305"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FF00"/>
            </a:solidFill>
            <a:ln w="38100">
              <a:solidFill>
                <a:schemeClr val="tx1"/>
              </a:solidFill>
              <a:round/>
              <a:headEnd/>
              <a:tailEnd/>
            </a:ln>
          </p:spPr>
          <p:txBody>
            <a:bodyPr wrap="none" anchor="ctr"/>
            <a:lstStyle/>
            <a:p>
              <a:endParaRPr lang="en-US" dirty="0">
                <a:latin typeface="Courier New" pitchFamily="49" charset="0"/>
              </a:endParaRPr>
            </a:p>
          </p:txBody>
        </p:sp>
        <p:sp>
          <p:nvSpPr>
            <p:cNvPr id="139306"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FF00"/>
            </a:solidFill>
            <a:ln w="38100">
              <a:solidFill>
                <a:schemeClr val="tx1"/>
              </a:solidFill>
              <a:round/>
              <a:headEnd/>
              <a:tailEnd/>
            </a:ln>
          </p:spPr>
          <p:txBody>
            <a:bodyPr wrap="none" anchor="ctr"/>
            <a:lstStyle/>
            <a:p>
              <a:endParaRPr lang="en-US" dirty="0">
                <a:latin typeface="Courier New" pitchFamily="49" charset="0"/>
              </a:endParaRPr>
            </a:p>
          </p:txBody>
        </p:sp>
        <p:sp>
          <p:nvSpPr>
            <p:cNvPr id="139307" name="Oval 40"/>
            <p:cNvSpPr>
              <a:spLocks noChangeArrowheads="1"/>
            </p:cNvSpPr>
            <p:nvPr/>
          </p:nvSpPr>
          <p:spPr bwMode="auto">
            <a:xfrm>
              <a:off x="1722" y="2579"/>
              <a:ext cx="391" cy="344"/>
            </a:xfrm>
            <a:prstGeom prst="ellipse">
              <a:avLst/>
            </a:prstGeom>
            <a:solidFill>
              <a:srgbClr val="FFFF00"/>
            </a:solidFill>
            <a:ln w="38100">
              <a:solidFill>
                <a:schemeClr val="tx1"/>
              </a:solidFill>
              <a:round/>
              <a:headEnd/>
              <a:tailEnd/>
            </a:ln>
          </p:spPr>
          <p:txBody>
            <a:bodyPr wrap="none" anchor="ctr"/>
            <a:lstStyle/>
            <a:p>
              <a:endParaRPr lang="en-US" dirty="0">
                <a:latin typeface="Courier New" pitchFamily="49" charset="0"/>
              </a:endParaRPr>
            </a:p>
          </p:txBody>
        </p:sp>
        <p:sp>
          <p:nvSpPr>
            <p:cNvPr id="139308" name="Oval 41"/>
            <p:cNvSpPr>
              <a:spLocks noChangeArrowheads="1"/>
            </p:cNvSpPr>
            <p:nvPr/>
          </p:nvSpPr>
          <p:spPr bwMode="auto">
            <a:xfrm>
              <a:off x="1945" y="2640"/>
              <a:ext cx="102" cy="96"/>
            </a:xfrm>
            <a:prstGeom prst="ellipse">
              <a:avLst/>
            </a:prstGeom>
            <a:solidFill>
              <a:srgbClr val="FFFF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79306" name="AutoShape 42"/>
          <p:cNvSpPr>
            <a:spLocks noChangeArrowheads="1"/>
          </p:cNvSpPr>
          <p:nvPr/>
        </p:nvSpPr>
        <p:spPr bwMode="auto">
          <a:xfrm>
            <a:off x="6324600" y="762000"/>
            <a:ext cx="1447800" cy="990600"/>
          </a:xfrm>
          <a:prstGeom prst="cloudCallout">
            <a:avLst>
              <a:gd name="adj1" fmla="val 3069"/>
              <a:gd name="adj2" fmla="val 80287"/>
            </a:avLst>
          </a:prstGeom>
          <a:solidFill>
            <a:schemeClr val="tx2"/>
          </a:solidFill>
          <a:ln w="38100">
            <a:solidFill>
              <a:srgbClr val="FFFF00"/>
            </a:solidFill>
            <a:round/>
            <a:headEnd/>
            <a:tailEnd/>
          </a:ln>
        </p:spPr>
        <p:txBody>
          <a:bodyPr anchor="ctr"/>
          <a:lstStyle/>
          <a:p>
            <a:pPr algn="ctr">
              <a:spcBef>
                <a:spcPct val="0"/>
              </a:spcBef>
            </a:pPr>
            <a:r>
              <a:rPr lang="en-US" sz="4000" b="0">
                <a:solidFill>
                  <a:srgbClr val="FFFF00"/>
                </a:solidFill>
                <a:latin typeface="Arial" pitchFamily="34" charset="0"/>
                <a:cs typeface="Arial" pitchFamily="34" charset="0"/>
              </a:rPr>
              <a:t>0</a:t>
            </a:r>
          </a:p>
        </p:txBody>
      </p:sp>
      <p:sp>
        <p:nvSpPr>
          <p:cNvPr id="139293" name="Oval 43"/>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294" name="Oval 44"/>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295" name="Oval 45"/>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296" name="Oval 46"/>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297" name="Oval 47"/>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298" name="Oval 48"/>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299" name="Oval 49"/>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300" name="Oval 50"/>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301" name="Oval 51"/>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302" name="Oval 52"/>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303" name="Oval 53"/>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39304" name="Oval 54"/>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7778E-6 -7.40741E-7 C 0.1493 0.02894 0.29878 0.0581 0.35833 -0.0037 C 0.41788 -0.06551 0.32239 -0.2993 0.35694 -0.37037 C 0.39149 -0.44143 0.4783 -0.43565 0.56528 -0.42963 " pathEditMode="relative" ptsTypes="aaaA">
                                      <p:cBhvr>
                                        <p:cTn id="6" dur="2000" fill="hold"/>
                                        <p:tgtEl>
                                          <p:spTgt spid="5"/>
                                        </p:tgtEl>
                                        <p:attrNameLst>
                                          <p:attrName>ppt_x</p:attrName>
                                          <p:attrName>ppt_y</p:attrName>
                                        </p:attrNameLst>
                                      </p:cBhvr>
                                    </p:animMotion>
                                  </p:childTnLst>
                                </p:cTn>
                              </p:par>
                              <p:par>
                                <p:cTn id="7" presetID="0" presetClass="path" presetSubtype="0" accel="50000" decel="50000" fill="hold" grpId="0" nodeType="withEffect">
                                  <p:stCondLst>
                                    <p:cond delay="500"/>
                                  </p:stCondLst>
                                  <p:childTnLst>
                                    <p:animMotion origin="layout" path="M -3.33333E-6 0.02222 L -3.33333E-6 -0.13334 " pathEditMode="relative" ptsTypes="AA">
                                      <p:cBhvr>
                                        <p:cTn id="8" dur="500" fill="hold"/>
                                        <p:tgtEl>
                                          <p:spTgt spid="779280"/>
                                        </p:tgtEl>
                                        <p:attrNameLst>
                                          <p:attrName>ppt_x</p:attrName>
                                          <p:attrName>ppt_y</p:attrName>
                                        </p:attrNameLst>
                                      </p:cBhvr>
                                    </p:animMotion>
                                  </p:childTnLst>
                                </p:cTn>
                              </p:par>
                              <p:par>
                                <p:cTn id="9" presetID="0" presetClass="path" presetSubtype="0" accel="50000" decel="50000" fill="hold" grpId="0" nodeType="withEffect">
                                  <p:stCondLst>
                                    <p:cond delay="1000"/>
                                  </p:stCondLst>
                                  <p:childTnLst>
                                    <p:animMotion origin="layout" path="M 3.33333E-6 -3.33333E-6 L 3.33333E-6 0.42223 " pathEditMode="relative" ptsTypes="AA">
                                      <p:cBhvr>
                                        <p:cTn id="10" dur="500" fill="hold"/>
                                        <p:tgtEl>
                                          <p:spTgt spid="779282"/>
                                        </p:tgtEl>
                                        <p:attrNameLst>
                                          <p:attrName>ppt_x</p:attrName>
                                          <p:attrName>ppt_y</p:attrName>
                                        </p:attrNameLst>
                                      </p:cBhvr>
                                    </p:animMotion>
                                  </p:childTnLst>
                                </p:cTn>
                              </p:par>
                              <p:par>
                                <p:cTn id="11" presetID="0" presetClass="path" presetSubtype="0" accel="50000" decel="50000" fill="hold" grpId="0" nodeType="withEffect">
                                  <p:stCondLst>
                                    <p:cond delay="1500"/>
                                  </p:stCondLst>
                                  <p:childTnLst>
                                    <p:animMotion origin="layout" path="M -3.33333E-6 0.01111 L -3.33333E-6 0.14445 " pathEditMode="relative" ptsTypes="AA">
                                      <p:cBhvr>
                                        <p:cTn id="12" dur="500" fill="hold"/>
                                        <p:tgtEl>
                                          <p:spTgt spid="779289"/>
                                        </p:tgtEl>
                                        <p:attrNameLst>
                                          <p:attrName>ppt_x</p:attrName>
                                          <p:attrName>ppt_y</p:attrName>
                                        </p:attrNameLst>
                                      </p:cBhvr>
                                    </p:animMotion>
                                  </p:childTnLst>
                                </p:cTn>
                              </p:par>
                            </p:childTnLst>
                          </p:cTn>
                        </p:par>
                        <p:par>
                          <p:cTn id="13" fill="hold">
                            <p:stCondLst>
                              <p:cond delay="2000"/>
                            </p:stCondLst>
                            <p:childTnLst>
                              <p:par>
                                <p:cTn id="14" presetID="3" presetClass="entr" presetSubtype="10" fill="hold" grpId="0" nodeType="afterEffect">
                                  <p:stCondLst>
                                    <p:cond delay="0"/>
                                  </p:stCondLst>
                                  <p:childTnLst>
                                    <p:set>
                                      <p:cBhvr>
                                        <p:cTn id="15" dur="1" fill="hold">
                                          <p:stCondLst>
                                            <p:cond delay="0"/>
                                          </p:stCondLst>
                                        </p:cTn>
                                        <p:tgtEl>
                                          <p:spTgt spid="779306"/>
                                        </p:tgtEl>
                                        <p:attrNameLst>
                                          <p:attrName>style.visibility</p:attrName>
                                        </p:attrNameLst>
                                      </p:cBhvr>
                                      <p:to>
                                        <p:strVal val="visible"/>
                                      </p:to>
                                    </p:set>
                                    <p:animEffect transition="in" filter="blinds(horizontal)">
                                      <p:cBhvr>
                                        <p:cTn id="16" dur="500"/>
                                        <p:tgtEl>
                                          <p:spTgt spid="779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80" grpId="0" animBg="1"/>
      <p:bldP spid="779282" grpId="0" animBg="1"/>
      <p:bldP spid="779289" grpId="0" animBg="1"/>
      <p:bldP spid="77930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F12D395-834D-0C3A-15B2-F9DDA032C85D}"/>
              </a:ext>
            </a:extLst>
          </p:cNvPr>
          <p:cNvGrpSpPr/>
          <p:nvPr/>
        </p:nvGrpSpPr>
        <p:grpSpPr>
          <a:xfrm>
            <a:off x="2349500" y="3117850"/>
            <a:ext cx="4564063" cy="261938"/>
            <a:chOff x="2349500" y="3117850"/>
            <a:chExt cx="4564063" cy="261938"/>
          </a:xfrm>
        </p:grpSpPr>
        <p:sp>
          <p:nvSpPr>
            <p:cNvPr id="7" name="Line 7">
              <a:extLst>
                <a:ext uri="{FF2B5EF4-FFF2-40B4-BE49-F238E27FC236}">
                  <a16:creationId xmlns:a16="http://schemas.microsoft.com/office/drawing/2014/main" id="{07B05C19-88D1-9DDA-67B0-4A4886E5487E}"/>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Oval 9">
              <a:extLst>
                <a:ext uri="{FF2B5EF4-FFF2-40B4-BE49-F238E27FC236}">
                  <a16:creationId xmlns:a16="http://schemas.microsoft.com/office/drawing/2014/main" id="{D2F49F6F-37A1-452A-F5B6-39662BEF8EB4}"/>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9" name="Group 8">
            <a:extLst>
              <a:ext uri="{FF2B5EF4-FFF2-40B4-BE49-F238E27FC236}">
                <a16:creationId xmlns:a16="http://schemas.microsoft.com/office/drawing/2014/main" id="{65D4B381-F706-CA84-7D8F-3CE8506D09A2}"/>
              </a:ext>
            </a:extLst>
          </p:cNvPr>
          <p:cNvGrpSpPr/>
          <p:nvPr/>
        </p:nvGrpSpPr>
        <p:grpSpPr>
          <a:xfrm>
            <a:off x="2349500" y="4202113"/>
            <a:ext cx="4564063" cy="261937"/>
            <a:chOff x="2349500" y="4202113"/>
            <a:chExt cx="4564063" cy="261937"/>
          </a:xfrm>
        </p:grpSpPr>
        <p:sp>
          <p:nvSpPr>
            <p:cNvPr id="10" name="Line 8">
              <a:extLst>
                <a:ext uri="{FF2B5EF4-FFF2-40B4-BE49-F238E27FC236}">
                  <a16:creationId xmlns:a16="http://schemas.microsoft.com/office/drawing/2014/main" id="{9AA9DD99-0DE5-2A1B-166F-EE3B068CBADA}"/>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1" name="Oval 10">
              <a:extLst>
                <a:ext uri="{FF2B5EF4-FFF2-40B4-BE49-F238E27FC236}">
                  <a16:creationId xmlns:a16="http://schemas.microsoft.com/office/drawing/2014/main" id="{5B558534-0D58-61EF-9EB3-4439C38CC590}"/>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12" name="Line 13">
            <a:extLst>
              <a:ext uri="{FF2B5EF4-FFF2-40B4-BE49-F238E27FC236}">
                <a16:creationId xmlns:a16="http://schemas.microsoft.com/office/drawing/2014/main" id="{195DDF1B-40E4-58CA-2127-A002A6CE289B}"/>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3" name="Line 12">
            <a:extLst>
              <a:ext uri="{FF2B5EF4-FFF2-40B4-BE49-F238E27FC236}">
                <a16:creationId xmlns:a16="http://schemas.microsoft.com/office/drawing/2014/main" id="{0BCC0A31-59B7-9033-4243-4F84A494F29C}"/>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7" name="Footer Placeholder 4"/>
          <p:cNvSpPr>
            <a:spLocks noGrp="1"/>
          </p:cNvSpPr>
          <p:nvPr>
            <p:ph type="ftr" sz="quarter" idx="10"/>
          </p:nvPr>
        </p:nvSpPr>
        <p:spPr/>
        <p:txBody>
          <a:bodyPr/>
          <a:lstStyle/>
          <a:p>
            <a:pPr>
              <a:defRPr/>
            </a:pPr>
            <a:r>
              <a:rPr lang="en-US"/>
              <a:t>Art of Multiprocessor Programming</a:t>
            </a:r>
          </a:p>
        </p:txBody>
      </p:sp>
      <p:sp>
        <p:nvSpPr>
          <p:cNvPr id="58" name="Slide Number Placeholder 5"/>
          <p:cNvSpPr>
            <a:spLocks noGrp="1"/>
          </p:cNvSpPr>
          <p:nvPr>
            <p:ph type="sldNum" sz="quarter" idx="11"/>
          </p:nvPr>
        </p:nvSpPr>
        <p:spPr/>
        <p:txBody>
          <a:bodyPr/>
          <a:lstStyle/>
          <a:p>
            <a:pPr>
              <a:defRPr/>
            </a:pPr>
            <a:fld id="{9CDD11BB-47FE-49C9-84BB-E730D752F892}" type="slidenum">
              <a:rPr lang="en-US">
                <a:solidFill>
                  <a:srgbClr val="FFFF00"/>
                </a:solidFill>
              </a:rPr>
              <a:pPr>
                <a:defRPr/>
              </a:pPr>
              <a:t>39</a:t>
            </a:fld>
            <a:endParaRPr lang="en-US">
              <a:solidFill>
                <a:srgbClr val="FFFF00"/>
              </a:solidFill>
            </a:endParaRPr>
          </a:p>
        </p:txBody>
      </p:sp>
      <p:sp>
        <p:nvSpPr>
          <p:cNvPr id="140296" name="Rectangle 6"/>
          <p:cNvSpPr>
            <a:spLocks noGrp="1" noChangeArrowheads="1"/>
          </p:cNvSpPr>
          <p:nvPr>
            <p:ph type="title"/>
          </p:nvPr>
        </p:nvSpPr>
        <p:spPr/>
        <p:txBody>
          <a:bodyPr/>
          <a:lstStyle/>
          <a:p>
            <a:r>
              <a:rPr lang="en-US"/>
              <a:t>Bitonic[k] is not Linearizable</a:t>
            </a:r>
          </a:p>
        </p:txBody>
      </p:sp>
      <p:sp>
        <p:nvSpPr>
          <p:cNvPr id="140298" name="Line 8"/>
          <p:cNvSpPr>
            <a:spLocks noChangeShapeType="1"/>
          </p:cNvSpPr>
          <p:nvPr/>
        </p:nvSpPr>
        <p:spPr bwMode="auto">
          <a:xfrm>
            <a:off x="2349500" y="5178425"/>
            <a:ext cx="4564063" cy="0"/>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140299" name="AutoShape 9"/>
          <p:cNvSpPr>
            <a:spLocks noChangeArrowheads="1"/>
          </p:cNvSpPr>
          <p:nvPr/>
        </p:nvSpPr>
        <p:spPr bwMode="auto">
          <a:xfrm>
            <a:off x="2835275" y="3873500"/>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00" name="AutoShape 10"/>
          <p:cNvSpPr>
            <a:spLocks noChangeArrowheads="1"/>
          </p:cNvSpPr>
          <p:nvPr/>
        </p:nvSpPr>
        <p:spPr bwMode="auto">
          <a:xfrm>
            <a:off x="2819400" y="1981200"/>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01" name="AutoShape 11"/>
          <p:cNvSpPr>
            <a:spLocks noChangeArrowheads="1"/>
          </p:cNvSpPr>
          <p:nvPr/>
        </p:nvSpPr>
        <p:spPr bwMode="auto">
          <a:xfrm>
            <a:off x="3908425" y="2938463"/>
            <a:ext cx="373063" cy="163036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02" name="AutoShape 12"/>
          <p:cNvSpPr>
            <a:spLocks noChangeArrowheads="1"/>
          </p:cNvSpPr>
          <p:nvPr/>
        </p:nvSpPr>
        <p:spPr bwMode="auto">
          <a:xfrm>
            <a:off x="4979988" y="2005013"/>
            <a:ext cx="373062" cy="349726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03" name="AutoShape 13"/>
          <p:cNvSpPr>
            <a:spLocks noChangeArrowheads="1"/>
          </p:cNvSpPr>
          <p:nvPr/>
        </p:nvSpPr>
        <p:spPr bwMode="auto">
          <a:xfrm>
            <a:off x="6053138" y="3873500"/>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04" name="AutoShape 14"/>
          <p:cNvSpPr>
            <a:spLocks noChangeArrowheads="1"/>
          </p:cNvSpPr>
          <p:nvPr/>
        </p:nvSpPr>
        <p:spPr bwMode="auto">
          <a:xfrm>
            <a:off x="6053138" y="2005013"/>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05" name="Line 15"/>
          <p:cNvSpPr>
            <a:spLocks noChangeShapeType="1"/>
          </p:cNvSpPr>
          <p:nvPr/>
        </p:nvSpPr>
        <p:spPr bwMode="auto">
          <a:xfrm>
            <a:off x="2895600" y="22860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0306" name="Line 16"/>
          <p:cNvSpPr>
            <a:spLocks noChangeShapeType="1"/>
          </p:cNvSpPr>
          <p:nvPr/>
        </p:nvSpPr>
        <p:spPr bwMode="auto">
          <a:xfrm>
            <a:off x="2895600" y="43434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0307" name="Line 17"/>
          <p:cNvSpPr>
            <a:spLocks noChangeShapeType="1"/>
          </p:cNvSpPr>
          <p:nvPr/>
        </p:nvSpPr>
        <p:spPr bwMode="auto">
          <a:xfrm>
            <a:off x="3962400" y="32004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0308" name="Line 18"/>
          <p:cNvSpPr>
            <a:spLocks noChangeShapeType="1"/>
          </p:cNvSpPr>
          <p:nvPr/>
        </p:nvSpPr>
        <p:spPr bwMode="auto">
          <a:xfrm>
            <a:off x="5029200" y="51816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0309" name="Line 19"/>
          <p:cNvSpPr>
            <a:spLocks noChangeShapeType="1"/>
          </p:cNvSpPr>
          <p:nvPr/>
        </p:nvSpPr>
        <p:spPr bwMode="auto">
          <a:xfrm>
            <a:off x="6096000" y="51816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140310" name="Group 20"/>
          <p:cNvGrpSpPr>
            <a:grpSpLocks/>
          </p:cNvGrpSpPr>
          <p:nvPr/>
        </p:nvGrpSpPr>
        <p:grpSpPr bwMode="auto">
          <a:xfrm>
            <a:off x="3810000" y="2057400"/>
            <a:ext cx="1377950" cy="423863"/>
            <a:chOff x="1313" y="2496"/>
            <a:chExt cx="1252" cy="427"/>
          </a:xfrm>
        </p:grpSpPr>
        <p:sp>
          <p:nvSpPr>
            <p:cNvPr id="140343"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44"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45" name="Oval 23"/>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46" name="Oval 24"/>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40311" name="Line 25"/>
          <p:cNvSpPr>
            <a:spLocks noChangeShapeType="1"/>
          </p:cNvSpPr>
          <p:nvPr/>
        </p:nvSpPr>
        <p:spPr bwMode="auto">
          <a:xfrm>
            <a:off x="6096000" y="32004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140312" name="Group 26"/>
          <p:cNvGrpSpPr>
            <a:grpSpLocks/>
          </p:cNvGrpSpPr>
          <p:nvPr/>
        </p:nvGrpSpPr>
        <p:grpSpPr bwMode="auto">
          <a:xfrm>
            <a:off x="5029200" y="2895600"/>
            <a:ext cx="1377950" cy="423863"/>
            <a:chOff x="1313" y="2496"/>
            <a:chExt cx="1252" cy="427"/>
          </a:xfrm>
        </p:grpSpPr>
        <p:sp>
          <p:nvSpPr>
            <p:cNvPr id="140339"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40"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41" name="Oval 29"/>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0342" name="Oval 30"/>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40313" name="Group 31"/>
          <p:cNvGrpSpPr>
            <a:grpSpLocks/>
          </p:cNvGrpSpPr>
          <p:nvPr/>
        </p:nvGrpSpPr>
        <p:grpSpPr bwMode="auto">
          <a:xfrm>
            <a:off x="6248400" y="4038600"/>
            <a:ext cx="1377950" cy="423863"/>
            <a:chOff x="1313" y="2496"/>
            <a:chExt cx="1252" cy="427"/>
          </a:xfrm>
          <a:effectLst>
            <a:glow rad="101600">
              <a:schemeClr val="accent3">
                <a:satMod val="175000"/>
                <a:alpha val="40000"/>
              </a:schemeClr>
            </a:glow>
          </a:effectLst>
        </p:grpSpPr>
        <p:sp>
          <p:nvSpPr>
            <p:cNvPr id="140335"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40336"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40337" name="Oval 34"/>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40338" name="Oval 35"/>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40315" name="Group 37"/>
          <p:cNvGrpSpPr>
            <a:grpSpLocks/>
          </p:cNvGrpSpPr>
          <p:nvPr/>
        </p:nvGrpSpPr>
        <p:grpSpPr bwMode="auto">
          <a:xfrm>
            <a:off x="6324600" y="2057400"/>
            <a:ext cx="1377950" cy="423863"/>
            <a:chOff x="1313" y="2496"/>
            <a:chExt cx="1252" cy="427"/>
          </a:xfrm>
          <a:effectLst>
            <a:glow rad="101600">
              <a:schemeClr val="accent3">
                <a:satMod val="175000"/>
                <a:alpha val="40000"/>
              </a:schemeClr>
            </a:glow>
          </a:effectLst>
        </p:grpSpPr>
        <p:sp>
          <p:nvSpPr>
            <p:cNvPr id="140331"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FF00"/>
            </a:solidFill>
            <a:ln w="38100">
              <a:solidFill>
                <a:schemeClr val="tx1"/>
              </a:solidFill>
              <a:round/>
              <a:headEnd/>
              <a:tailEnd/>
            </a:ln>
          </p:spPr>
          <p:txBody>
            <a:bodyPr wrap="none" anchor="ctr"/>
            <a:lstStyle/>
            <a:p>
              <a:endParaRPr lang="en-US" dirty="0">
                <a:latin typeface="Courier New" pitchFamily="49" charset="0"/>
              </a:endParaRPr>
            </a:p>
          </p:txBody>
        </p:sp>
        <p:sp>
          <p:nvSpPr>
            <p:cNvPr id="140332"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FF00"/>
            </a:solidFill>
            <a:ln w="38100">
              <a:solidFill>
                <a:schemeClr val="tx1"/>
              </a:solidFill>
              <a:round/>
              <a:headEnd/>
              <a:tailEnd/>
            </a:ln>
          </p:spPr>
          <p:txBody>
            <a:bodyPr wrap="none" anchor="ctr"/>
            <a:lstStyle/>
            <a:p>
              <a:endParaRPr lang="en-US" dirty="0">
                <a:latin typeface="Courier New" pitchFamily="49" charset="0"/>
              </a:endParaRPr>
            </a:p>
          </p:txBody>
        </p:sp>
        <p:sp>
          <p:nvSpPr>
            <p:cNvPr id="140333" name="Oval 40"/>
            <p:cNvSpPr>
              <a:spLocks noChangeArrowheads="1"/>
            </p:cNvSpPr>
            <p:nvPr/>
          </p:nvSpPr>
          <p:spPr bwMode="auto">
            <a:xfrm>
              <a:off x="1722" y="2579"/>
              <a:ext cx="391" cy="344"/>
            </a:xfrm>
            <a:prstGeom prst="ellipse">
              <a:avLst/>
            </a:prstGeom>
            <a:solidFill>
              <a:srgbClr val="FFFF00"/>
            </a:solidFill>
            <a:ln w="38100">
              <a:solidFill>
                <a:schemeClr val="tx1"/>
              </a:solidFill>
              <a:round/>
              <a:headEnd/>
              <a:tailEnd/>
            </a:ln>
          </p:spPr>
          <p:txBody>
            <a:bodyPr wrap="none" anchor="ctr"/>
            <a:lstStyle/>
            <a:p>
              <a:endParaRPr lang="en-US" dirty="0">
                <a:latin typeface="Courier New" pitchFamily="49" charset="0"/>
              </a:endParaRPr>
            </a:p>
          </p:txBody>
        </p:sp>
        <p:sp>
          <p:nvSpPr>
            <p:cNvPr id="140334" name="Oval 41"/>
            <p:cNvSpPr>
              <a:spLocks noChangeArrowheads="1"/>
            </p:cNvSpPr>
            <p:nvPr/>
          </p:nvSpPr>
          <p:spPr bwMode="auto">
            <a:xfrm>
              <a:off x="1945" y="2640"/>
              <a:ext cx="102" cy="96"/>
            </a:xfrm>
            <a:prstGeom prst="ellipse">
              <a:avLst/>
            </a:prstGeom>
            <a:solidFill>
              <a:srgbClr val="FFFF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40318" name="Oval 44"/>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19" name="Oval 45"/>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0" name="Oval 46"/>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1" name="Oval 47"/>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2" name="Oval 48"/>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3" name="Oval 49"/>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4" name="Oval 50"/>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5" name="Oval 51"/>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6" name="Oval 52"/>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7" name="Oval 53"/>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8" name="Oval 54"/>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29" name="Oval 55"/>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0330" name="Text Box 56"/>
          <p:cNvSpPr txBox="1">
            <a:spLocks noChangeArrowheads="1"/>
          </p:cNvSpPr>
          <p:nvPr/>
        </p:nvSpPr>
        <p:spPr bwMode="auto">
          <a:xfrm>
            <a:off x="1760985" y="1873124"/>
            <a:ext cx="4917180" cy="1323439"/>
          </a:xfrm>
          <a:prstGeom prst="rect">
            <a:avLst/>
          </a:prstGeom>
          <a:solidFill>
            <a:schemeClr val="tx2">
              <a:alpha val="89803"/>
            </a:schemeClr>
          </a:solidFill>
          <a:ln w="38100" algn="ctr">
            <a:solidFill>
              <a:srgbClr val="FF0000"/>
            </a:solidFill>
            <a:miter lim="800000"/>
            <a:headEnd/>
            <a:tailEnd/>
          </a:ln>
        </p:spPr>
        <p:txBody>
          <a:bodyPr wrap="none">
            <a:spAutoFit/>
          </a:bodyPr>
          <a:lstStyle/>
          <a:p>
            <a:pPr>
              <a:spcBef>
                <a:spcPct val="0"/>
              </a:spcBef>
            </a:pPr>
            <a:r>
              <a:rPr lang="en-US" sz="2000" dirty="0">
                <a:solidFill>
                  <a:srgbClr val="FFFF00"/>
                </a:solidFill>
                <a:latin typeface="Arial" pitchFamily="34" charset="0"/>
                <a:cs typeface="Arial" pitchFamily="34" charset="0"/>
              </a:rPr>
              <a:t>Problem is:</a:t>
            </a:r>
          </a:p>
          <a:p>
            <a:pPr lvl="1">
              <a:spcBef>
                <a:spcPct val="0"/>
              </a:spcBef>
            </a:pPr>
            <a:r>
              <a:rPr lang="en-US" sz="2000" dirty="0">
                <a:solidFill>
                  <a:srgbClr val="FFFF00"/>
                </a:solidFill>
                <a:latin typeface="Arial" pitchFamily="34" charset="0"/>
                <a:cs typeface="Arial" pitchFamily="34" charset="0"/>
              </a:rPr>
              <a:t>Red finished before Yellow started</a:t>
            </a:r>
          </a:p>
          <a:p>
            <a:pPr lvl="1">
              <a:spcBef>
                <a:spcPct val="0"/>
              </a:spcBef>
            </a:pPr>
            <a:r>
              <a:rPr lang="en-US" sz="2000" dirty="0">
                <a:solidFill>
                  <a:srgbClr val="FFFF00"/>
                </a:solidFill>
                <a:latin typeface="Arial" pitchFamily="34" charset="0"/>
                <a:cs typeface="Arial" pitchFamily="34" charset="0"/>
              </a:rPr>
              <a:t>Red took 2</a:t>
            </a:r>
          </a:p>
          <a:p>
            <a:pPr lvl="1">
              <a:spcBef>
                <a:spcPct val="0"/>
              </a:spcBef>
            </a:pPr>
            <a:r>
              <a:rPr lang="en-US" sz="2000" dirty="0">
                <a:solidFill>
                  <a:srgbClr val="FFFF00"/>
                </a:solidFill>
                <a:latin typeface="Arial" pitchFamily="34" charset="0"/>
                <a:cs typeface="Arial" pitchFamily="34" charset="0"/>
              </a:rPr>
              <a:t>Yellow took 0</a:t>
            </a:r>
          </a:p>
        </p:txBody>
      </p:sp>
      <p:sp>
        <p:nvSpPr>
          <p:cNvPr id="2" name="AutoShape 36">
            <a:extLst>
              <a:ext uri="{FF2B5EF4-FFF2-40B4-BE49-F238E27FC236}">
                <a16:creationId xmlns:a16="http://schemas.microsoft.com/office/drawing/2014/main" id="{438D16F1-5426-CB36-D12D-6ACB1717AFD4}"/>
              </a:ext>
            </a:extLst>
          </p:cNvPr>
          <p:cNvSpPr>
            <a:spLocks noChangeArrowheads="1"/>
          </p:cNvSpPr>
          <p:nvPr/>
        </p:nvSpPr>
        <p:spPr bwMode="auto">
          <a:xfrm>
            <a:off x="6934200" y="2743200"/>
            <a:ext cx="1447800" cy="990600"/>
          </a:xfrm>
          <a:prstGeom prst="cloudCallout">
            <a:avLst>
              <a:gd name="adj1" fmla="val -46051"/>
              <a:gd name="adj2" fmla="val 84134"/>
            </a:avLst>
          </a:prstGeom>
          <a:noFill/>
          <a:ln w="38100">
            <a:solidFill>
              <a:srgbClr val="FF0000"/>
            </a:solidFill>
            <a:round/>
            <a:headEnd/>
            <a:tailEnd/>
          </a:ln>
        </p:spPr>
        <p:txBody>
          <a:bodyPr anchor="ctr"/>
          <a:lstStyle/>
          <a:p>
            <a:pPr algn="ctr">
              <a:spcBef>
                <a:spcPct val="0"/>
              </a:spcBef>
            </a:pPr>
            <a:r>
              <a:rPr lang="en-US" sz="4000" b="0">
                <a:solidFill>
                  <a:srgbClr val="FFFF00"/>
                </a:solidFill>
                <a:latin typeface="Arial" pitchFamily="34" charset="0"/>
                <a:cs typeface="Arial" pitchFamily="34" charset="0"/>
              </a:rPr>
              <a:t>2</a:t>
            </a:r>
          </a:p>
        </p:txBody>
      </p:sp>
      <p:sp>
        <p:nvSpPr>
          <p:cNvPr id="3" name="AutoShape 42">
            <a:extLst>
              <a:ext uri="{FF2B5EF4-FFF2-40B4-BE49-F238E27FC236}">
                <a16:creationId xmlns:a16="http://schemas.microsoft.com/office/drawing/2014/main" id="{DDAE2E58-9EA7-16A3-E105-4B82A7DC3232}"/>
              </a:ext>
            </a:extLst>
          </p:cNvPr>
          <p:cNvSpPr>
            <a:spLocks noChangeArrowheads="1"/>
          </p:cNvSpPr>
          <p:nvPr/>
        </p:nvSpPr>
        <p:spPr bwMode="auto">
          <a:xfrm>
            <a:off x="6324600" y="762000"/>
            <a:ext cx="1447800" cy="990600"/>
          </a:xfrm>
          <a:prstGeom prst="cloudCallout">
            <a:avLst>
              <a:gd name="adj1" fmla="val 3069"/>
              <a:gd name="adj2" fmla="val 80287"/>
            </a:avLst>
          </a:prstGeom>
          <a:solidFill>
            <a:schemeClr val="tx2"/>
          </a:solidFill>
          <a:ln w="38100">
            <a:solidFill>
              <a:srgbClr val="FFFF00"/>
            </a:solidFill>
            <a:round/>
            <a:headEnd/>
            <a:tailEnd/>
          </a:ln>
        </p:spPr>
        <p:txBody>
          <a:bodyPr anchor="ctr"/>
          <a:lstStyle/>
          <a:p>
            <a:pPr algn="ctr">
              <a:spcBef>
                <a:spcPct val="0"/>
              </a:spcBef>
            </a:pPr>
            <a:r>
              <a:rPr lang="en-US" sz="4000" b="0">
                <a:solidFill>
                  <a:srgbClr val="FFFF00"/>
                </a:solidFill>
                <a:latin typeface="Arial" pitchFamily="34" charset="0"/>
                <a:cs typeface="Arial" pitchFamily="34" charset="0"/>
              </a:rPr>
              <a:t>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DB0509F-439C-CA4F-BD14-248FC179D930}"/>
              </a:ext>
            </a:extLst>
          </p:cNvPr>
          <p:cNvGrpSpPr/>
          <p:nvPr/>
        </p:nvGrpSpPr>
        <p:grpSpPr>
          <a:xfrm>
            <a:off x="2349500" y="3117850"/>
            <a:ext cx="4564063" cy="261938"/>
            <a:chOff x="2349500" y="3117850"/>
            <a:chExt cx="4564063" cy="261938"/>
          </a:xfrm>
        </p:grpSpPr>
        <p:sp>
          <p:nvSpPr>
            <p:cNvPr id="3" name="Line 7">
              <a:extLst>
                <a:ext uri="{FF2B5EF4-FFF2-40B4-BE49-F238E27FC236}">
                  <a16:creationId xmlns:a16="http://schemas.microsoft.com/office/drawing/2014/main" id="{019FCE8F-B619-1913-E08D-DF3A7BB17195}"/>
                </a:ext>
              </a:extLst>
            </p:cNvPr>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Oval 9">
              <a:extLst>
                <a:ext uri="{FF2B5EF4-FFF2-40B4-BE49-F238E27FC236}">
                  <a16:creationId xmlns:a16="http://schemas.microsoft.com/office/drawing/2014/main" id="{AB760F9E-DD1F-6951-2DE8-133BA143080F}"/>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5" name="Group 4">
            <a:extLst>
              <a:ext uri="{FF2B5EF4-FFF2-40B4-BE49-F238E27FC236}">
                <a16:creationId xmlns:a16="http://schemas.microsoft.com/office/drawing/2014/main" id="{D35D94C3-27DB-E27E-B547-ECC8F3301887}"/>
              </a:ext>
            </a:extLst>
          </p:cNvPr>
          <p:cNvGrpSpPr/>
          <p:nvPr/>
        </p:nvGrpSpPr>
        <p:grpSpPr>
          <a:xfrm>
            <a:off x="2349500" y="4202113"/>
            <a:ext cx="4564063" cy="261937"/>
            <a:chOff x="2349500" y="4202113"/>
            <a:chExt cx="4564063" cy="261937"/>
          </a:xfrm>
        </p:grpSpPr>
        <p:sp>
          <p:nvSpPr>
            <p:cNvPr id="6" name="Line 8">
              <a:extLst>
                <a:ext uri="{FF2B5EF4-FFF2-40B4-BE49-F238E27FC236}">
                  <a16:creationId xmlns:a16="http://schemas.microsoft.com/office/drawing/2014/main" id="{C7CE7CE5-C826-2C98-6426-8E203BD5E648}"/>
                </a:ext>
              </a:extLst>
            </p:cNvPr>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Oval 10">
              <a:extLst>
                <a:ext uri="{FF2B5EF4-FFF2-40B4-BE49-F238E27FC236}">
                  <a16:creationId xmlns:a16="http://schemas.microsoft.com/office/drawing/2014/main" id="{D8BD8A64-5489-CD46-89B1-EA6159075499}"/>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8" name="Line 13">
            <a:extLst>
              <a:ext uri="{FF2B5EF4-FFF2-40B4-BE49-F238E27FC236}">
                <a16:creationId xmlns:a16="http://schemas.microsoft.com/office/drawing/2014/main" id="{50AC5BDF-BF58-6574-BD4E-5B304024F2D6}"/>
              </a:ext>
            </a:extLst>
          </p:cNvPr>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9" name="Line 12">
            <a:extLst>
              <a:ext uri="{FF2B5EF4-FFF2-40B4-BE49-F238E27FC236}">
                <a16:creationId xmlns:a16="http://schemas.microsoft.com/office/drawing/2014/main" id="{2EDD6699-2BBA-A528-70D3-AD7D4FCA1F59}"/>
              </a:ext>
            </a:extLst>
          </p:cNvPr>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7" name="Footer Placeholder 4"/>
          <p:cNvSpPr>
            <a:spLocks noGrp="1"/>
          </p:cNvSpPr>
          <p:nvPr>
            <p:ph type="ftr" sz="quarter" idx="10"/>
          </p:nvPr>
        </p:nvSpPr>
        <p:spPr/>
        <p:txBody>
          <a:bodyPr/>
          <a:lstStyle/>
          <a:p>
            <a:pPr>
              <a:defRPr/>
            </a:pPr>
            <a:r>
              <a:rPr lang="en-US"/>
              <a:t>Art of Multiprocessor Programming</a:t>
            </a:r>
          </a:p>
        </p:txBody>
      </p:sp>
      <p:sp>
        <p:nvSpPr>
          <p:cNvPr id="58" name="Slide Number Placeholder 5"/>
          <p:cNvSpPr>
            <a:spLocks noGrp="1"/>
          </p:cNvSpPr>
          <p:nvPr>
            <p:ph type="sldNum" sz="quarter" idx="11"/>
          </p:nvPr>
        </p:nvSpPr>
        <p:spPr/>
        <p:txBody>
          <a:bodyPr/>
          <a:lstStyle/>
          <a:p>
            <a:pPr>
              <a:defRPr/>
            </a:pPr>
            <a:fld id="{08D365D1-A528-4BC1-AF7D-88706040E18A}" type="slidenum">
              <a:rPr lang="en-US">
                <a:solidFill>
                  <a:srgbClr val="FFFF00"/>
                </a:solidFill>
              </a:rPr>
              <a:pPr>
                <a:defRPr/>
              </a:pPr>
              <a:t>40</a:t>
            </a:fld>
            <a:endParaRPr lang="en-US" dirty="0">
              <a:solidFill>
                <a:srgbClr val="FFFF00"/>
              </a:solidFill>
            </a:endParaRPr>
          </a:p>
        </p:txBody>
      </p:sp>
      <p:sp>
        <p:nvSpPr>
          <p:cNvPr id="141320" name="Rectangle 6"/>
          <p:cNvSpPr>
            <a:spLocks noGrp="1" noChangeArrowheads="1"/>
          </p:cNvSpPr>
          <p:nvPr>
            <p:ph type="title"/>
          </p:nvPr>
        </p:nvSpPr>
        <p:spPr/>
        <p:txBody>
          <a:bodyPr/>
          <a:lstStyle/>
          <a:p>
            <a:r>
              <a:rPr lang="en-US" dirty="0"/>
              <a:t> “Quiescently Consistent”</a:t>
            </a:r>
          </a:p>
        </p:txBody>
      </p:sp>
      <p:sp>
        <p:nvSpPr>
          <p:cNvPr id="141323" name="AutoShape 9"/>
          <p:cNvSpPr>
            <a:spLocks noChangeArrowheads="1"/>
          </p:cNvSpPr>
          <p:nvPr/>
        </p:nvSpPr>
        <p:spPr bwMode="auto">
          <a:xfrm>
            <a:off x="2835275" y="3873500"/>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24" name="AutoShape 10"/>
          <p:cNvSpPr>
            <a:spLocks noChangeArrowheads="1"/>
          </p:cNvSpPr>
          <p:nvPr/>
        </p:nvSpPr>
        <p:spPr bwMode="auto">
          <a:xfrm>
            <a:off x="2819400" y="1981200"/>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25" name="AutoShape 11"/>
          <p:cNvSpPr>
            <a:spLocks noChangeArrowheads="1"/>
          </p:cNvSpPr>
          <p:nvPr/>
        </p:nvSpPr>
        <p:spPr bwMode="auto">
          <a:xfrm>
            <a:off x="3908425" y="2938463"/>
            <a:ext cx="373063" cy="163036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26" name="AutoShape 12"/>
          <p:cNvSpPr>
            <a:spLocks noChangeArrowheads="1"/>
          </p:cNvSpPr>
          <p:nvPr/>
        </p:nvSpPr>
        <p:spPr bwMode="auto">
          <a:xfrm>
            <a:off x="4979988" y="2005013"/>
            <a:ext cx="373062" cy="349726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27" name="AutoShape 13"/>
          <p:cNvSpPr>
            <a:spLocks noChangeArrowheads="1"/>
          </p:cNvSpPr>
          <p:nvPr/>
        </p:nvSpPr>
        <p:spPr bwMode="auto">
          <a:xfrm>
            <a:off x="6053138" y="3873500"/>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28" name="AutoShape 14"/>
          <p:cNvSpPr>
            <a:spLocks noChangeArrowheads="1"/>
          </p:cNvSpPr>
          <p:nvPr/>
        </p:nvSpPr>
        <p:spPr bwMode="auto">
          <a:xfrm>
            <a:off x="6053138" y="2005013"/>
            <a:ext cx="374650" cy="1628775"/>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29" name="Line 15"/>
          <p:cNvSpPr>
            <a:spLocks noChangeShapeType="1"/>
          </p:cNvSpPr>
          <p:nvPr/>
        </p:nvSpPr>
        <p:spPr bwMode="auto">
          <a:xfrm>
            <a:off x="2895600" y="22860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1330" name="Line 16"/>
          <p:cNvSpPr>
            <a:spLocks noChangeShapeType="1"/>
          </p:cNvSpPr>
          <p:nvPr/>
        </p:nvSpPr>
        <p:spPr bwMode="auto">
          <a:xfrm>
            <a:off x="2895600" y="43434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1331" name="Line 17"/>
          <p:cNvSpPr>
            <a:spLocks noChangeShapeType="1"/>
          </p:cNvSpPr>
          <p:nvPr/>
        </p:nvSpPr>
        <p:spPr bwMode="auto">
          <a:xfrm>
            <a:off x="3962400" y="32004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1332" name="Line 18"/>
          <p:cNvSpPr>
            <a:spLocks noChangeShapeType="1"/>
          </p:cNvSpPr>
          <p:nvPr/>
        </p:nvSpPr>
        <p:spPr bwMode="auto">
          <a:xfrm>
            <a:off x="5029200" y="51816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sp>
        <p:nvSpPr>
          <p:cNvPr id="141333" name="Line 19"/>
          <p:cNvSpPr>
            <a:spLocks noChangeShapeType="1"/>
          </p:cNvSpPr>
          <p:nvPr/>
        </p:nvSpPr>
        <p:spPr bwMode="auto">
          <a:xfrm>
            <a:off x="6096000" y="51816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141334" name="Group 20"/>
          <p:cNvGrpSpPr>
            <a:grpSpLocks/>
          </p:cNvGrpSpPr>
          <p:nvPr/>
        </p:nvGrpSpPr>
        <p:grpSpPr bwMode="auto">
          <a:xfrm>
            <a:off x="3810000" y="2057400"/>
            <a:ext cx="1377950" cy="423863"/>
            <a:chOff x="1313" y="2496"/>
            <a:chExt cx="1252" cy="427"/>
          </a:xfrm>
          <a:effectLst>
            <a:glow rad="101600">
              <a:schemeClr val="accent3">
                <a:satMod val="175000"/>
                <a:alpha val="40000"/>
              </a:schemeClr>
            </a:glow>
          </a:effectLst>
        </p:grpSpPr>
        <p:sp>
          <p:nvSpPr>
            <p:cNvPr id="141354"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55"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56" name="Oval 23"/>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57" name="Oval 24"/>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41335" name="Line 25"/>
          <p:cNvSpPr>
            <a:spLocks noChangeShapeType="1"/>
          </p:cNvSpPr>
          <p:nvPr/>
        </p:nvSpPr>
        <p:spPr bwMode="auto">
          <a:xfrm>
            <a:off x="6096000" y="3200400"/>
            <a:ext cx="304800" cy="0"/>
          </a:xfrm>
          <a:prstGeom prst="line">
            <a:avLst/>
          </a:prstGeom>
          <a:noFill/>
          <a:ln w="5715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141336" name="Group 26"/>
          <p:cNvGrpSpPr>
            <a:grpSpLocks/>
          </p:cNvGrpSpPr>
          <p:nvPr/>
        </p:nvGrpSpPr>
        <p:grpSpPr bwMode="auto">
          <a:xfrm>
            <a:off x="5029200" y="2895600"/>
            <a:ext cx="1377950" cy="423863"/>
            <a:chOff x="1313" y="2496"/>
            <a:chExt cx="1252" cy="427"/>
          </a:xfrm>
          <a:effectLst>
            <a:glow rad="101600">
              <a:schemeClr val="accent3">
                <a:satMod val="175000"/>
                <a:alpha val="40000"/>
              </a:schemeClr>
            </a:glow>
          </a:effectLst>
        </p:grpSpPr>
        <p:sp>
          <p:nvSpPr>
            <p:cNvPr id="141350"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51"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52" name="Oval 29"/>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41353" name="Oval 30"/>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41337" name="Oval 44"/>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38" name="Oval 45"/>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39" name="Oval 46"/>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0" name="Oval 47"/>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1" name="Oval 48"/>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2" name="Oval 49"/>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3" name="Oval 50"/>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4" name="Oval 51"/>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5" name="Oval 52"/>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6" name="Oval 53"/>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7" name="Oval 54"/>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41348" name="Oval 55"/>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59" name="AutoShape 58"/>
          <p:cNvSpPr>
            <a:spLocks noChangeArrowheads="1"/>
          </p:cNvSpPr>
          <p:nvPr/>
        </p:nvSpPr>
        <p:spPr bwMode="auto">
          <a:xfrm>
            <a:off x="1510506" y="4006850"/>
            <a:ext cx="7292975" cy="1720850"/>
          </a:xfrm>
          <a:prstGeom prst="wedgeRoundRectCallout">
            <a:avLst>
              <a:gd name="adj1" fmla="val 3157"/>
              <a:gd name="adj2" fmla="val -98852"/>
              <a:gd name="adj3" fmla="val 16667"/>
            </a:avLst>
          </a:prstGeom>
          <a:solidFill>
            <a:schemeClr val="tx2"/>
          </a:solidFill>
          <a:ln w="38100">
            <a:solidFill>
              <a:srgbClr val="00B0F0"/>
            </a:solidFill>
            <a:miter lim="800000"/>
            <a:headEnd/>
            <a:tailEnd/>
          </a:ln>
        </p:spPr>
        <p:txBody>
          <a:bodyPr wrap="none" anchor="ctr"/>
          <a:lstStyle/>
          <a:p>
            <a:pPr algn="ctr">
              <a:spcBef>
                <a:spcPct val="0"/>
              </a:spcBef>
            </a:pPr>
            <a:r>
              <a:rPr lang="en-US" sz="2800" b="0" dirty="0">
                <a:solidFill>
                  <a:srgbClr val="FFFF00"/>
                </a:solidFill>
                <a:latin typeface="Arial" pitchFamily="34" charset="0"/>
                <a:cs typeface="Arial" pitchFamily="34" charset="0"/>
              </a:rPr>
              <a:t>Has Step Property in any quiescent State</a:t>
            </a:r>
          </a:p>
          <a:p>
            <a:pPr algn="ctr">
              <a:spcBef>
                <a:spcPct val="0"/>
              </a:spcBef>
            </a:pPr>
            <a:r>
              <a:rPr lang="en-US" sz="2800" b="0" dirty="0">
                <a:solidFill>
                  <a:srgbClr val="FFFF00"/>
                </a:solidFill>
                <a:latin typeface="Arial" pitchFamily="34" charset="0"/>
                <a:cs typeface="Arial" pitchFamily="34" charset="0"/>
              </a:rPr>
              <a:t>(one in which all tokens have exited)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pPr>
              <a:defRPr/>
            </a:pPr>
            <a:r>
              <a:rPr lang="en-US"/>
              <a:t>Art of Multiprocessor Programming</a:t>
            </a:r>
          </a:p>
        </p:txBody>
      </p:sp>
      <p:sp>
        <p:nvSpPr>
          <p:cNvPr id="15" name="Slide Number Placeholder 4"/>
          <p:cNvSpPr>
            <a:spLocks noGrp="1"/>
          </p:cNvSpPr>
          <p:nvPr>
            <p:ph type="sldNum" sz="quarter" idx="11"/>
          </p:nvPr>
        </p:nvSpPr>
        <p:spPr/>
        <p:txBody>
          <a:bodyPr/>
          <a:lstStyle/>
          <a:p>
            <a:pPr>
              <a:defRPr/>
            </a:pPr>
            <a:fld id="{7F503E0E-4367-4C45-B3F7-184EC6164FB5}" type="slidenum">
              <a:rPr lang="en-US"/>
              <a:pPr>
                <a:defRPr/>
              </a:pPr>
              <a:t>41</a:t>
            </a:fld>
            <a:endParaRPr lang="en-US"/>
          </a:p>
        </p:txBody>
      </p:sp>
      <p:sp>
        <p:nvSpPr>
          <p:cNvPr id="151556" name="Rectangle 2"/>
          <p:cNvSpPr>
            <a:spLocks noGrp="1" noChangeArrowheads="1"/>
          </p:cNvSpPr>
          <p:nvPr>
            <p:ph type="title"/>
          </p:nvPr>
        </p:nvSpPr>
        <p:spPr/>
        <p:txBody>
          <a:bodyPr/>
          <a:lstStyle/>
          <a:p>
            <a:r>
              <a:rPr lang="en-US"/>
              <a:t>Bitonic[2k] Inductive Structure</a:t>
            </a:r>
          </a:p>
        </p:txBody>
      </p:sp>
      <p:sp>
        <p:nvSpPr>
          <p:cNvPr id="151557" name="Rectangle 3"/>
          <p:cNvSpPr>
            <a:spLocks noChangeArrowheads="1"/>
          </p:cNvSpPr>
          <p:nvPr/>
        </p:nvSpPr>
        <p:spPr bwMode="auto">
          <a:xfrm>
            <a:off x="1371600" y="2438400"/>
            <a:ext cx="2743200" cy="1447800"/>
          </a:xfrm>
          <a:prstGeom prst="rect">
            <a:avLst/>
          </a:prstGeom>
          <a:solidFill>
            <a:srgbClr val="FF9999"/>
          </a:solidFill>
          <a:ln w="38100" algn="ctr">
            <a:solidFill>
              <a:schemeClr val="tx1"/>
            </a:solidFill>
            <a:miter lim="800000"/>
            <a:headEnd/>
            <a:tailEnd/>
          </a:ln>
        </p:spPr>
        <p:txBody>
          <a:bodyPr wrap="none" anchor="ctr"/>
          <a:lstStyle/>
          <a:p>
            <a:pPr algn="ctr">
              <a:spcBef>
                <a:spcPct val="0"/>
              </a:spcBef>
            </a:pPr>
            <a:r>
              <a:rPr lang="en-US" sz="4000" b="0">
                <a:latin typeface="Arial" pitchFamily="34" charset="0"/>
                <a:cs typeface="Arial" pitchFamily="34" charset="0"/>
              </a:rPr>
              <a:t>Bitonic[k]</a:t>
            </a:r>
          </a:p>
        </p:txBody>
      </p:sp>
      <p:sp>
        <p:nvSpPr>
          <p:cNvPr id="151558" name="Rectangle 4"/>
          <p:cNvSpPr>
            <a:spLocks noChangeArrowheads="1"/>
          </p:cNvSpPr>
          <p:nvPr/>
        </p:nvSpPr>
        <p:spPr bwMode="auto">
          <a:xfrm>
            <a:off x="1371600" y="4191000"/>
            <a:ext cx="2743200" cy="1447800"/>
          </a:xfrm>
          <a:prstGeom prst="rect">
            <a:avLst/>
          </a:prstGeom>
          <a:solidFill>
            <a:srgbClr val="FFFF99"/>
          </a:solidFill>
          <a:ln w="38100" algn="ctr">
            <a:solidFill>
              <a:schemeClr val="tx1"/>
            </a:solidFill>
            <a:miter lim="800000"/>
            <a:headEnd/>
            <a:tailEnd/>
          </a:ln>
        </p:spPr>
        <p:txBody>
          <a:bodyPr wrap="none" anchor="ctr"/>
          <a:lstStyle/>
          <a:p>
            <a:pPr algn="ctr">
              <a:spcBef>
                <a:spcPct val="0"/>
              </a:spcBef>
            </a:pPr>
            <a:r>
              <a:rPr lang="en-US" sz="4000" b="0">
                <a:latin typeface="Arial" pitchFamily="34" charset="0"/>
                <a:cs typeface="Arial" pitchFamily="34" charset="0"/>
              </a:rPr>
              <a:t>Bitonic[k]</a:t>
            </a:r>
          </a:p>
        </p:txBody>
      </p:sp>
      <p:sp>
        <p:nvSpPr>
          <p:cNvPr id="151559" name="Rectangle 5"/>
          <p:cNvSpPr>
            <a:spLocks noChangeArrowheads="1"/>
          </p:cNvSpPr>
          <p:nvPr/>
        </p:nvSpPr>
        <p:spPr bwMode="auto">
          <a:xfrm>
            <a:off x="4800600" y="2438400"/>
            <a:ext cx="2971800" cy="3200400"/>
          </a:xfrm>
          <a:prstGeom prst="rect">
            <a:avLst/>
          </a:prstGeom>
          <a:solidFill>
            <a:srgbClr val="99FF99"/>
          </a:solidFill>
          <a:ln w="38100" algn="ctr">
            <a:solidFill>
              <a:schemeClr val="tx1"/>
            </a:solidFill>
            <a:miter lim="800000"/>
            <a:headEnd/>
            <a:tailEnd/>
          </a:ln>
        </p:spPr>
        <p:txBody>
          <a:bodyPr wrap="none" anchor="ctr"/>
          <a:lstStyle/>
          <a:p>
            <a:pPr algn="ctr">
              <a:spcBef>
                <a:spcPct val="0"/>
              </a:spcBef>
            </a:pPr>
            <a:r>
              <a:rPr lang="en-US" sz="4000" b="0">
                <a:latin typeface="Arial" pitchFamily="34" charset="0"/>
                <a:cs typeface="Arial" pitchFamily="34" charset="0"/>
              </a:rPr>
              <a:t>Merger[2k]</a:t>
            </a:r>
          </a:p>
        </p:txBody>
      </p:sp>
      <p:sp>
        <p:nvSpPr>
          <p:cNvPr id="151560" name="Line 6"/>
          <p:cNvSpPr>
            <a:spLocks noChangeShapeType="1"/>
          </p:cNvSpPr>
          <p:nvPr/>
        </p:nvSpPr>
        <p:spPr bwMode="auto">
          <a:xfrm>
            <a:off x="4114800" y="26670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1" name="Line 7"/>
          <p:cNvSpPr>
            <a:spLocks noChangeShapeType="1"/>
          </p:cNvSpPr>
          <p:nvPr/>
        </p:nvSpPr>
        <p:spPr bwMode="auto">
          <a:xfrm>
            <a:off x="4114800" y="2971800"/>
            <a:ext cx="685800" cy="396875"/>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2" name="Line 8"/>
          <p:cNvSpPr>
            <a:spLocks noChangeShapeType="1"/>
          </p:cNvSpPr>
          <p:nvPr/>
        </p:nvSpPr>
        <p:spPr bwMode="auto">
          <a:xfrm>
            <a:off x="4114800" y="3276600"/>
            <a:ext cx="685800" cy="12192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3" name="Line 9"/>
          <p:cNvSpPr>
            <a:spLocks noChangeShapeType="1"/>
          </p:cNvSpPr>
          <p:nvPr/>
        </p:nvSpPr>
        <p:spPr bwMode="auto">
          <a:xfrm>
            <a:off x="4114800" y="3657600"/>
            <a:ext cx="685800" cy="15240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4" name="Line 10"/>
          <p:cNvSpPr>
            <a:spLocks noChangeShapeType="1"/>
          </p:cNvSpPr>
          <p:nvPr/>
        </p:nvSpPr>
        <p:spPr bwMode="auto">
          <a:xfrm flipV="1">
            <a:off x="4114800" y="2971800"/>
            <a:ext cx="685800" cy="14478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5" name="Line 11"/>
          <p:cNvSpPr>
            <a:spLocks noChangeShapeType="1"/>
          </p:cNvSpPr>
          <p:nvPr/>
        </p:nvSpPr>
        <p:spPr bwMode="auto">
          <a:xfrm flipV="1">
            <a:off x="4114800" y="3733800"/>
            <a:ext cx="685800" cy="10668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6" name="Line 12"/>
          <p:cNvSpPr>
            <a:spLocks noChangeShapeType="1"/>
          </p:cNvSpPr>
          <p:nvPr/>
        </p:nvSpPr>
        <p:spPr bwMode="auto">
          <a:xfrm flipV="1">
            <a:off x="4114800" y="4724400"/>
            <a:ext cx="685800" cy="4572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7" name="Line 13"/>
          <p:cNvSpPr>
            <a:spLocks noChangeShapeType="1"/>
          </p:cNvSpPr>
          <p:nvPr/>
        </p:nvSpPr>
        <p:spPr bwMode="auto">
          <a:xfrm>
            <a:off x="4114800"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8" name="Line 6"/>
          <p:cNvSpPr>
            <a:spLocks noChangeShapeType="1"/>
          </p:cNvSpPr>
          <p:nvPr/>
        </p:nvSpPr>
        <p:spPr bwMode="auto">
          <a:xfrm>
            <a:off x="685800" y="26670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69" name="Line 6"/>
          <p:cNvSpPr>
            <a:spLocks noChangeShapeType="1"/>
          </p:cNvSpPr>
          <p:nvPr/>
        </p:nvSpPr>
        <p:spPr bwMode="auto">
          <a:xfrm>
            <a:off x="685800" y="29718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0" name="Line 6"/>
          <p:cNvSpPr>
            <a:spLocks noChangeShapeType="1"/>
          </p:cNvSpPr>
          <p:nvPr/>
        </p:nvSpPr>
        <p:spPr bwMode="auto">
          <a:xfrm>
            <a:off x="685800" y="33686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1" name="Line 6"/>
          <p:cNvSpPr>
            <a:spLocks noChangeShapeType="1"/>
          </p:cNvSpPr>
          <p:nvPr/>
        </p:nvSpPr>
        <p:spPr bwMode="auto">
          <a:xfrm>
            <a:off x="685800" y="36576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2" name="Line 6"/>
          <p:cNvSpPr>
            <a:spLocks noChangeShapeType="1"/>
          </p:cNvSpPr>
          <p:nvPr/>
        </p:nvSpPr>
        <p:spPr bwMode="auto">
          <a:xfrm>
            <a:off x="685800" y="44196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3" name="Line 6"/>
          <p:cNvSpPr>
            <a:spLocks noChangeShapeType="1"/>
          </p:cNvSpPr>
          <p:nvPr/>
        </p:nvSpPr>
        <p:spPr bwMode="auto">
          <a:xfrm>
            <a:off x="685800" y="47244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4" name="Line 6"/>
          <p:cNvSpPr>
            <a:spLocks noChangeShapeType="1"/>
          </p:cNvSpPr>
          <p:nvPr/>
        </p:nvSpPr>
        <p:spPr bwMode="auto">
          <a:xfrm>
            <a:off x="685800" y="51212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5" name="Line 6"/>
          <p:cNvSpPr>
            <a:spLocks noChangeShapeType="1"/>
          </p:cNvSpPr>
          <p:nvPr/>
        </p:nvSpPr>
        <p:spPr bwMode="auto">
          <a:xfrm>
            <a:off x="685800"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6" name="Line 6"/>
          <p:cNvSpPr>
            <a:spLocks noChangeShapeType="1"/>
          </p:cNvSpPr>
          <p:nvPr/>
        </p:nvSpPr>
        <p:spPr bwMode="auto">
          <a:xfrm>
            <a:off x="7772400" y="274002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7" name="Line 6"/>
          <p:cNvSpPr>
            <a:spLocks noChangeShapeType="1"/>
          </p:cNvSpPr>
          <p:nvPr/>
        </p:nvSpPr>
        <p:spPr bwMode="auto">
          <a:xfrm>
            <a:off x="7772400" y="3100388"/>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8" name="Line 6"/>
          <p:cNvSpPr>
            <a:spLocks noChangeShapeType="1"/>
          </p:cNvSpPr>
          <p:nvPr/>
        </p:nvSpPr>
        <p:spPr bwMode="auto">
          <a:xfrm>
            <a:off x="7772400" y="3497263"/>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79" name="Line 6"/>
          <p:cNvSpPr>
            <a:spLocks noChangeShapeType="1"/>
          </p:cNvSpPr>
          <p:nvPr/>
        </p:nvSpPr>
        <p:spPr bwMode="auto">
          <a:xfrm>
            <a:off x="7772400" y="3859213"/>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80" name="Line 6"/>
          <p:cNvSpPr>
            <a:spLocks noChangeShapeType="1"/>
          </p:cNvSpPr>
          <p:nvPr/>
        </p:nvSpPr>
        <p:spPr bwMode="auto">
          <a:xfrm>
            <a:off x="7772400" y="42545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81" name="Line 6"/>
          <p:cNvSpPr>
            <a:spLocks noChangeShapeType="1"/>
          </p:cNvSpPr>
          <p:nvPr/>
        </p:nvSpPr>
        <p:spPr bwMode="auto">
          <a:xfrm>
            <a:off x="7772400" y="46513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82" name="Line 6"/>
          <p:cNvSpPr>
            <a:spLocks noChangeShapeType="1"/>
          </p:cNvSpPr>
          <p:nvPr/>
        </p:nvSpPr>
        <p:spPr bwMode="auto">
          <a:xfrm>
            <a:off x="7772400" y="504825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1583" name="Line 6"/>
          <p:cNvSpPr>
            <a:spLocks noChangeShapeType="1"/>
          </p:cNvSpPr>
          <p:nvPr/>
        </p:nvSpPr>
        <p:spPr bwMode="auto">
          <a:xfrm>
            <a:off x="7772400"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ooter Placeholder 4"/>
          <p:cNvSpPr>
            <a:spLocks noGrp="1"/>
          </p:cNvSpPr>
          <p:nvPr>
            <p:ph type="ftr" sz="quarter" idx="10"/>
          </p:nvPr>
        </p:nvSpPr>
        <p:spPr/>
        <p:txBody>
          <a:bodyPr/>
          <a:lstStyle/>
          <a:p>
            <a:pPr>
              <a:defRPr/>
            </a:pPr>
            <a:r>
              <a:rPr lang="en-US"/>
              <a:t>Art of Multiprocessor Programming</a:t>
            </a:r>
          </a:p>
        </p:txBody>
      </p:sp>
      <p:sp>
        <p:nvSpPr>
          <p:cNvPr id="58" name="Slide Number Placeholder 5"/>
          <p:cNvSpPr>
            <a:spLocks noGrp="1"/>
          </p:cNvSpPr>
          <p:nvPr>
            <p:ph type="sldNum" sz="quarter" idx="11"/>
          </p:nvPr>
        </p:nvSpPr>
        <p:spPr/>
        <p:txBody>
          <a:bodyPr/>
          <a:lstStyle/>
          <a:p>
            <a:pPr>
              <a:defRPr/>
            </a:pPr>
            <a:fld id="{E6641631-4753-4F1F-BF62-886463E1FDF7}" type="slidenum">
              <a:rPr lang="en-US"/>
              <a:pPr>
                <a:defRPr/>
              </a:pPr>
              <a:t>42</a:t>
            </a:fld>
            <a:endParaRPr lang="en-US"/>
          </a:p>
        </p:txBody>
      </p:sp>
      <p:sp>
        <p:nvSpPr>
          <p:cNvPr id="152580" name="Line 2"/>
          <p:cNvSpPr>
            <a:spLocks noChangeShapeType="1"/>
          </p:cNvSpPr>
          <p:nvPr/>
        </p:nvSpPr>
        <p:spPr bwMode="auto">
          <a:xfrm>
            <a:off x="2349500" y="3224213"/>
            <a:ext cx="4564063" cy="0"/>
          </a:xfrm>
          <a:prstGeom prst="line">
            <a:avLst/>
          </a:prstGeom>
          <a:noFill/>
          <a:ln w="76200">
            <a:solidFill>
              <a:schemeClr val="bg1"/>
            </a:solidFill>
            <a:round/>
            <a:headEnd type="none" w="med" len="med"/>
            <a:tailEnd type="triangle" w="med" len="med"/>
          </a:ln>
        </p:spPr>
        <p:txBody>
          <a:bodyPr wrap="none" anchor="ctr"/>
          <a:lstStyle/>
          <a:p>
            <a:endParaRPr lang="en-US">
              <a:latin typeface="Arial" pitchFamily="34" charset="0"/>
              <a:cs typeface="Arial" pitchFamily="34" charset="0"/>
            </a:endParaRPr>
          </a:p>
        </p:txBody>
      </p:sp>
      <p:sp>
        <p:nvSpPr>
          <p:cNvPr id="152581" name="Line 3"/>
          <p:cNvSpPr>
            <a:spLocks noChangeShapeType="1"/>
          </p:cNvSpPr>
          <p:nvPr/>
        </p:nvSpPr>
        <p:spPr bwMode="auto">
          <a:xfrm>
            <a:off x="2349500" y="4316413"/>
            <a:ext cx="4564063" cy="0"/>
          </a:xfrm>
          <a:prstGeom prst="line">
            <a:avLst/>
          </a:prstGeom>
          <a:noFill/>
          <a:ln w="76200">
            <a:solidFill>
              <a:schemeClr val="bg1"/>
            </a:solidFill>
            <a:round/>
            <a:headEnd type="none" w="med" len="med"/>
            <a:tailEnd type="triangle" w="med" len="med"/>
          </a:ln>
        </p:spPr>
        <p:txBody>
          <a:bodyPr wrap="none" anchor="ctr"/>
          <a:lstStyle/>
          <a:p>
            <a:endParaRPr lang="en-US">
              <a:latin typeface="Arial" pitchFamily="34" charset="0"/>
              <a:cs typeface="Arial" pitchFamily="34" charset="0"/>
            </a:endParaRPr>
          </a:p>
        </p:txBody>
      </p:sp>
      <p:sp>
        <p:nvSpPr>
          <p:cNvPr id="152582" name="Rectangle 6"/>
          <p:cNvSpPr>
            <a:spLocks noGrp="1" noChangeArrowheads="1"/>
          </p:cNvSpPr>
          <p:nvPr>
            <p:ph type="title"/>
          </p:nvPr>
        </p:nvSpPr>
        <p:spPr>
          <a:xfrm>
            <a:off x="685800" y="547688"/>
            <a:ext cx="7772400" cy="1143000"/>
          </a:xfrm>
        </p:spPr>
        <p:txBody>
          <a:bodyPr/>
          <a:lstStyle/>
          <a:p>
            <a:r>
              <a:rPr lang="en-US"/>
              <a:t>Bitonic[4] Counting Network</a:t>
            </a:r>
          </a:p>
        </p:txBody>
      </p:sp>
      <p:sp>
        <p:nvSpPr>
          <p:cNvPr id="152583" name="Line 7"/>
          <p:cNvSpPr>
            <a:spLocks noChangeShapeType="1"/>
          </p:cNvSpPr>
          <p:nvPr/>
        </p:nvSpPr>
        <p:spPr bwMode="auto">
          <a:xfrm>
            <a:off x="2349500" y="2328863"/>
            <a:ext cx="4564063" cy="0"/>
          </a:xfrm>
          <a:prstGeom prst="line">
            <a:avLst/>
          </a:prstGeom>
          <a:noFill/>
          <a:ln w="76200">
            <a:solidFill>
              <a:schemeClr val="bg1"/>
            </a:solidFill>
            <a:round/>
            <a:headEnd type="none" w="med" len="med"/>
            <a:tailEnd type="triangle" w="med" len="med"/>
          </a:ln>
        </p:spPr>
        <p:txBody>
          <a:bodyPr wrap="none" anchor="ctr"/>
          <a:lstStyle/>
          <a:p>
            <a:endParaRPr lang="en-US">
              <a:latin typeface="Arial" pitchFamily="34" charset="0"/>
              <a:cs typeface="Arial" pitchFamily="34" charset="0"/>
            </a:endParaRPr>
          </a:p>
        </p:txBody>
      </p:sp>
      <p:sp>
        <p:nvSpPr>
          <p:cNvPr id="152584" name="Line 8"/>
          <p:cNvSpPr>
            <a:spLocks noChangeShapeType="1"/>
          </p:cNvSpPr>
          <p:nvPr/>
        </p:nvSpPr>
        <p:spPr bwMode="auto">
          <a:xfrm>
            <a:off x="2349500" y="5178425"/>
            <a:ext cx="4564063" cy="0"/>
          </a:xfrm>
          <a:prstGeom prst="line">
            <a:avLst/>
          </a:prstGeom>
          <a:noFill/>
          <a:ln w="76200">
            <a:solidFill>
              <a:schemeClr val="bg1"/>
            </a:solidFill>
            <a:round/>
            <a:headEnd type="none" w="med" len="med"/>
            <a:tailEnd type="triangle" w="med" len="med"/>
          </a:ln>
        </p:spPr>
        <p:txBody>
          <a:bodyPr wrap="none" anchor="ctr"/>
          <a:lstStyle/>
          <a:p>
            <a:endParaRPr lang="en-US">
              <a:latin typeface="Arial" pitchFamily="34" charset="0"/>
              <a:cs typeface="Arial" pitchFamily="34" charset="0"/>
            </a:endParaRPr>
          </a:p>
        </p:txBody>
      </p:sp>
      <p:sp>
        <p:nvSpPr>
          <p:cNvPr id="47" name="Text Box 24"/>
          <p:cNvSpPr txBox="1">
            <a:spLocks noChangeArrowheads="1"/>
          </p:cNvSpPr>
          <p:nvPr/>
        </p:nvSpPr>
        <p:spPr bwMode="auto">
          <a:xfrm>
            <a:off x="7083425" y="3162300"/>
            <a:ext cx="2078038" cy="523875"/>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Merger[4]</a:t>
            </a:r>
          </a:p>
        </p:txBody>
      </p:sp>
      <p:sp>
        <p:nvSpPr>
          <p:cNvPr id="46" name="AutoShape 22"/>
          <p:cNvSpPr>
            <a:spLocks noChangeArrowheads="1"/>
          </p:cNvSpPr>
          <p:nvPr/>
        </p:nvSpPr>
        <p:spPr bwMode="auto">
          <a:xfrm>
            <a:off x="3533775" y="1836738"/>
            <a:ext cx="3430588" cy="3886200"/>
          </a:xfrm>
          <a:prstGeom prst="wedgeRoundRectCallout">
            <a:avLst>
              <a:gd name="adj1" fmla="val 74032"/>
              <a:gd name="adj2" fmla="val 1060"/>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2589" name="AutoShape 11"/>
          <p:cNvSpPr>
            <a:spLocks noChangeArrowheads="1"/>
          </p:cNvSpPr>
          <p:nvPr/>
        </p:nvSpPr>
        <p:spPr bwMode="auto">
          <a:xfrm>
            <a:off x="3908425" y="2938463"/>
            <a:ext cx="373063" cy="1630362"/>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2590" name="AutoShape 12"/>
          <p:cNvSpPr>
            <a:spLocks noChangeArrowheads="1"/>
          </p:cNvSpPr>
          <p:nvPr/>
        </p:nvSpPr>
        <p:spPr bwMode="auto">
          <a:xfrm>
            <a:off x="4979988" y="2005013"/>
            <a:ext cx="373062" cy="3497262"/>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2591" name="AutoShape 13"/>
          <p:cNvSpPr>
            <a:spLocks noChangeArrowheads="1"/>
          </p:cNvSpPr>
          <p:nvPr/>
        </p:nvSpPr>
        <p:spPr bwMode="auto">
          <a:xfrm>
            <a:off x="6053138" y="3873500"/>
            <a:ext cx="374650" cy="1628775"/>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2592" name="AutoShape 14"/>
          <p:cNvSpPr>
            <a:spLocks noChangeArrowheads="1"/>
          </p:cNvSpPr>
          <p:nvPr/>
        </p:nvSpPr>
        <p:spPr bwMode="auto">
          <a:xfrm>
            <a:off x="6053138" y="2005013"/>
            <a:ext cx="374650" cy="1628775"/>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2597" name="Oval 48"/>
          <p:cNvSpPr>
            <a:spLocks noChangeArrowheads="1"/>
          </p:cNvSpPr>
          <p:nvPr/>
        </p:nvSpPr>
        <p:spPr bwMode="auto">
          <a:xfrm>
            <a:off x="3971925" y="3128963"/>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598" name="Oval 49"/>
          <p:cNvSpPr>
            <a:spLocks noChangeArrowheads="1"/>
          </p:cNvSpPr>
          <p:nvPr/>
        </p:nvSpPr>
        <p:spPr bwMode="auto">
          <a:xfrm>
            <a:off x="3971925" y="4208463"/>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599" name="Oval 50"/>
          <p:cNvSpPr>
            <a:spLocks noChangeArrowheads="1"/>
          </p:cNvSpPr>
          <p:nvPr/>
        </p:nvSpPr>
        <p:spPr bwMode="auto">
          <a:xfrm>
            <a:off x="5053013" y="2200275"/>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00" name="Oval 51"/>
          <p:cNvSpPr>
            <a:spLocks noChangeArrowheads="1"/>
          </p:cNvSpPr>
          <p:nvPr/>
        </p:nvSpPr>
        <p:spPr bwMode="auto">
          <a:xfrm>
            <a:off x="5043488" y="50609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01" name="Oval 52"/>
          <p:cNvSpPr>
            <a:spLocks noChangeArrowheads="1"/>
          </p:cNvSpPr>
          <p:nvPr/>
        </p:nvSpPr>
        <p:spPr bwMode="auto">
          <a:xfrm>
            <a:off x="6097588" y="22161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02" name="Oval 53"/>
          <p:cNvSpPr>
            <a:spLocks noChangeArrowheads="1"/>
          </p:cNvSpPr>
          <p:nvPr/>
        </p:nvSpPr>
        <p:spPr bwMode="auto">
          <a:xfrm>
            <a:off x="6097588" y="30924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03" name="Oval 54"/>
          <p:cNvSpPr>
            <a:spLocks noChangeArrowheads="1"/>
          </p:cNvSpPr>
          <p:nvPr/>
        </p:nvSpPr>
        <p:spPr bwMode="auto">
          <a:xfrm>
            <a:off x="6097588" y="41973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04" name="Oval 55"/>
          <p:cNvSpPr>
            <a:spLocks noChangeArrowheads="1"/>
          </p:cNvSpPr>
          <p:nvPr/>
        </p:nvSpPr>
        <p:spPr bwMode="auto">
          <a:xfrm>
            <a:off x="6097588" y="50609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Text Box 24"/>
          <p:cNvSpPr txBox="1">
            <a:spLocks noChangeArrowheads="1"/>
          </p:cNvSpPr>
          <p:nvPr/>
        </p:nvSpPr>
        <p:spPr bwMode="auto">
          <a:xfrm>
            <a:off x="0" y="2414588"/>
            <a:ext cx="1912938" cy="523875"/>
          </a:xfrm>
          <a:prstGeom prst="rect">
            <a:avLst/>
          </a:prstGeom>
          <a:noFill/>
          <a:ln w="9525" algn="ctr">
            <a:noFill/>
            <a:miter lim="800000"/>
            <a:headEnd/>
            <a:tailEnd/>
          </a:ln>
        </p:spPr>
        <p:txBody>
          <a:bodyPr>
            <a:spAutoFit/>
          </a:bodyPr>
          <a:lstStyle/>
          <a:p>
            <a:pPr algn="ctr">
              <a:spcBef>
                <a:spcPct val="0"/>
              </a:spcBef>
            </a:pPr>
            <a:r>
              <a:rPr lang="en-US" sz="2800" b="0" dirty="0" err="1">
                <a:solidFill>
                  <a:srgbClr val="FF0000"/>
                </a:solidFill>
                <a:latin typeface="Arial" pitchFamily="34" charset="0"/>
                <a:cs typeface="Arial" pitchFamily="34" charset="0"/>
              </a:rPr>
              <a:t>Bitonic</a:t>
            </a:r>
            <a:r>
              <a:rPr lang="en-US" sz="2800" b="0" dirty="0">
                <a:solidFill>
                  <a:srgbClr val="FF0000"/>
                </a:solidFill>
                <a:latin typeface="Arial" pitchFamily="34" charset="0"/>
                <a:cs typeface="Arial" pitchFamily="34" charset="0"/>
              </a:rPr>
              <a:t>[2]</a:t>
            </a:r>
          </a:p>
        </p:txBody>
      </p:sp>
      <p:sp>
        <p:nvSpPr>
          <p:cNvPr id="49" name="AutoShape 22"/>
          <p:cNvSpPr>
            <a:spLocks noChangeArrowheads="1"/>
          </p:cNvSpPr>
          <p:nvPr/>
        </p:nvSpPr>
        <p:spPr bwMode="auto">
          <a:xfrm>
            <a:off x="2192338" y="1836738"/>
            <a:ext cx="1341437" cy="1849437"/>
          </a:xfrm>
          <a:prstGeom prst="wedgeRoundRectCallout">
            <a:avLst>
              <a:gd name="adj1" fmla="val -73958"/>
              <a:gd name="adj2" fmla="val -87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dirty="0">
              <a:latin typeface="Arial" pitchFamily="34" charset="0"/>
              <a:cs typeface="Arial" pitchFamily="34" charset="0"/>
            </a:endParaRPr>
          </a:p>
        </p:txBody>
      </p:sp>
      <p:sp>
        <p:nvSpPr>
          <p:cNvPr id="152607" name="AutoShape 10"/>
          <p:cNvSpPr>
            <a:spLocks noChangeArrowheads="1"/>
          </p:cNvSpPr>
          <p:nvPr/>
        </p:nvSpPr>
        <p:spPr bwMode="auto">
          <a:xfrm>
            <a:off x="2819400" y="1981200"/>
            <a:ext cx="374650" cy="1628775"/>
          </a:xfrm>
          <a:prstGeom prst="roundRect">
            <a:avLst>
              <a:gd name="adj" fmla="val 16667"/>
            </a:avLst>
          </a:prstGeom>
          <a:solidFill>
            <a:srgbClr val="FF99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2609" name="Oval 44"/>
          <p:cNvSpPr>
            <a:spLocks noChangeArrowheads="1"/>
          </p:cNvSpPr>
          <p:nvPr/>
        </p:nvSpPr>
        <p:spPr bwMode="auto">
          <a:xfrm>
            <a:off x="2898775" y="22034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10" name="Oval 45"/>
          <p:cNvSpPr>
            <a:spLocks noChangeArrowheads="1"/>
          </p:cNvSpPr>
          <p:nvPr/>
        </p:nvSpPr>
        <p:spPr bwMode="auto">
          <a:xfrm>
            <a:off x="2898775" y="31051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50" name="Text Box 24"/>
          <p:cNvSpPr txBox="1">
            <a:spLocks noChangeArrowheads="1"/>
          </p:cNvSpPr>
          <p:nvPr/>
        </p:nvSpPr>
        <p:spPr bwMode="auto">
          <a:xfrm>
            <a:off x="31750" y="4343400"/>
            <a:ext cx="1914525" cy="523875"/>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Bitonic[2]</a:t>
            </a:r>
          </a:p>
        </p:txBody>
      </p:sp>
      <p:sp>
        <p:nvSpPr>
          <p:cNvPr id="51" name="AutoShape 22"/>
          <p:cNvSpPr>
            <a:spLocks noChangeArrowheads="1"/>
          </p:cNvSpPr>
          <p:nvPr/>
        </p:nvSpPr>
        <p:spPr bwMode="auto">
          <a:xfrm>
            <a:off x="2225675" y="3765550"/>
            <a:ext cx="1339850" cy="1849438"/>
          </a:xfrm>
          <a:prstGeom prst="wedgeRoundRectCallout">
            <a:avLst>
              <a:gd name="adj1" fmla="val -73958"/>
              <a:gd name="adj2" fmla="val -87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2613" name="AutoShape 9"/>
          <p:cNvSpPr>
            <a:spLocks noChangeArrowheads="1"/>
          </p:cNvSpPr>
          <p:nvPr/>
        </p:nvSpPr>
        <p:spPr bwMode="auto">
          <a:xfrm>
            <a:off x="2835275" y="3873500"/>
            <a:ext cx="374650" cy="1628775"/>
          </a:xfrm>
          <a:prstGeom prst="roundRect">
            <a:avLst>
              <a:gd name="adj" fmla="val 16667"/>
            </a:avLst>
          </a:prstGeom>
          <a:solidFill>
            <a:srgbClr val="FF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2615" name="Oval 46"/>
          <p:cNvSpPr>
            <a:spLocks noChangeArrowheads="1"/>
          </p:cNvSpPr>
          <p:nvPr/>
        </p:nvSpPr>
        <p:spPr bwMode="auto">
          <a:xfrm>
            <a:off x="2898775" y="41973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616" name="Oval 47"/>
          <p:cNvSpPr>
            <a:spLocks noChangeArrowheads="1"/>
          </p:cNvSpPr>
          <p:nvPr/>
        </p:nvSpPr>
        <p:spPr bwMode="auto">
          <a:xfrm>
            <a:off x="2898775" y="5060950"/>
            <a:ext cx="247650" cy="247650"/>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6" grpId="0" animBg="1"/>
      <p:bldP spid="48" grpId="0"/>
      <p:bldP spid="49" grpId="0" animBg="1"/>
      <p:bldP spid="50" grpId="0"/>
      <p:bldP spid="5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oter Placeholder 3"/>
          <p:cNvSpPr>
            <a:spLocks noGrp="1"/>
          </p:cNvSpPr>
          <p:nvPr>
            <p:ph type="ftr" sz="quarter" idx="10"/>
          </p:nvPr>
        </p:nvSpPr>
        <p:spPr/>
        <p:txBody>
          <a:bodyPr/>
          <a:lstStyle/>
          <a:p>
            <a:pPr>
              <a:defRPr/>
            </a:pPr>
            <a:r>
              <a:rPr lang="en-US"/>
              <a:t>Art of Multiprocessor Programming</a:t>
            </a:r>
          </a:p>
        </p:txBody>
      </p:sp>
      <p:sp>
        <p:nvSpPr>
          <p:cNvPr id="37" name="Slide Number Placeholder 4"/>
          <p:cNvSpPr>
            <a:spLocks noGrp="1"/>
          </p:cNvSpPr>
          <p:nvPr>
            <p:ph type="sldNum" sz="quarter" idx="11"/>
          </p:nvPr>
        </p:nvSpPr>
        <p:spPr/>
        <p:txBody>
          <a:bodyPr/>
          <a:lstStyle/>
          <a:p>
            <a:pPr>
              <a:defRPr/>
            </a:pPr>
            <a:fld id="{53223072-F3F9-4DF6-BC46-F570F6A72F4A}" type="slidenum">
              <a:rPr lang="en-US"/>
              <a:pPr>
                <a:defRPr/>
              </a:pPr>
              <a:t>43</a:t>
            </a:fld>
            <a:endParaRPr lang="en-US"/>
          </a:p>
        </p:txBody>
      </p:sp>
      <p:sp>
        <p:nvSpPr>
          <p:cNvPr id="153604" name="Rectangle 2"/>
          <p:cNvSpPr>
            <a:spLocks noGrp="1" noChangeArrowheads="1"/>
          </p:cNvSpPr>
          <p:nvPr>
            <p:ph type="title"/>
          </p:nvPr>
        </p:nvSpPr>
        <p:spPr/>
        <p:txBody>
          <a:bodyPr/>
          <a:lstStyle/>
          <a:p>
            <a:r>
              <a:rPr lang="en-US"/>
              <a:t>Bitonic[8] Layout</a:t>
            </a:r>
          </a:p>
        </p:txBody>
      </p:sp>
      <p:grpSp>
        <p:nvGrpSpPr>
          <p:cNvPr id="6" name="Group 5">
            <a:extLst>
              <a:ext uri="{FF2B5EF4-FFF2-40B4-BE49-F238E27FC236}">
                <a16:creationId xmlns:a16="http://schemas.microsoft.com/office/drawing/2014/main" id="{C609FFE5-355D-814E-11CC-0C4B1A96ACCA}"/>
              </a:ext>
            </a:extLst>
          </p:cNvPr>
          <p:cNvGrpSpPr/>
          <p:nvPr/>
        </p:nvGrpSpPr>
        <p:grpSpPr>
          <a:xfrm>
            <a:off x="1562100" y="2286000"/>
            <a:ext cx="5410200" cy="3124200"/>
            <a:chOff x="1562100" y="2286000"/>
            <a:chExt cx="5410200" cy="3124200"/>
          </a:xfrm>
        </p:grpSpPr>
        <p:sp>
          <p:nvSpPr>
            <p:cNvPr id="153605" name="Line 4"/>
            <p:cNvSpPr>
              <a:spLocks noChangeShapeType="1"/>
            </p:cNvSpPr>
            <p:nvPr/>
          </p:nvSpPr>
          <p:spPr bwMode="auto">
            <a:xfrm>
              <a:off x="1562100" y="228600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06" name="Line 5"/>
            <p:cNvSpPr>
              <a:spLocks noChangeShapeType="1"/>
            </p:cNvSpPr>
            <p:nvPr/>
          </p:nvSpPr>
          <p:spPr bwMode="auto">
            <a:xfrm>
              <a:off x="1562100" y="2732088"/>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07" name="Line 6"/>
            <p:cNvSpPr>
              <a:spLocks noChangeShapeType="1"/>
            </p:cNvSpPr>
            <p:nvPr/>
          </p:nvSpPr>
          <p:spPr bwMode="auto">
            <a:xfrm>
              <a:off x="1562100" y="3178175"/>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08" name="Line 7"/>
            <p:cNvSpPr>
              <a:spLocks noChangeShapeType="1"/>
            </p:cNvSpPr>
            <p:nvPr/>
          </p:nvSpPr>
          <p:spPr bwMode="auto">
            <a:xfrm>
              <a:off x="1562100" y="3624263"/>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09" name="Line 8"/>
            <p:cNvSpPr>
              <a:spLocks noChangeShapeType="1"/>
            </p:cNvSpPr>
            <p:nvPr/>
          </p:nvSpPr>
          <p:spPr bwMode="auto">
            <a:xfrm>
              <a:off x="1562100" y="407035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10" name="Line 9"/>
            <p:cNvSpPr>
              <a:spLocks noChangeShapeType="1"/>
            </p:cNvSpPr>
            <p:nvPr/>
          </p:nvSpPr>
          <p:spPr bwMode="auto">
            <a:xfrm>
              <a:off x="1562100" y="4516438"/>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11" name="Line 10"/>
            <p:cNvSpPr>
              <a:spLocks noChangeShapeType="1"/>
            </p:cNvSpPr>
            <p:nvPr/>
          </p:nvSpPr>
          <p:spPr bwMode="auto">
            <a:xfrm>
              <a:off x="1562100" y="4962525"/>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3612" name="Line 11"/>
            <p:cNvSpPr>
              <a:spLocks noChangeShapeType="1"/>
            </p:cNvSpPr>
            <p:nvPr/>
          </p:nvSpPr>
          <p:spPr bwMode="auto">
            <a:xfrm>
              <a:off x="1562100" y="541020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grpSp>
      <p:sp>
        <p:nvSpPr>
          <p:cNvPr id="38" name="AutoShape 22"/>
          <p:cNvSpPr>
            <a:spLocks noChangeArrowheads="1"/>
          </p:cNvSpPr>
          <p:nvPr/>
        </p:nvSpPr>
        <p:spPr bwMode="auto">
          <a:xfrm>
            <a:off x="3405188" y="1905000"/>
            <a:ext cx="3389312" cy="3886200"/>
          </a:xfrm>
          <a:prstGeom prst="wedgeRoundRectCallout">
            <a:avLst>
              <a:gd name="adj1" fmla="val 74032"/>
              <a:gd name="adj2" fmla="val 1060"/>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3614" name="AutoShape 24"/>
          <p:cNvSpPr>
            <a:spLocks noChangeArrowheads="1"/>
          </p:cNvSpPr>
          <p:nvPr/>
        </p:nvSpPr>
        <p:spPr bwMode="auto">
          <a:xfrm>
            <a:off x="3549650" y="2133600"/>
            <a:ext cx="304800" cy="34290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15" name="AutoShape 25"/>
          <p:cNvSpPr>
            <a:spLocks noChangeArrowheads="1"/>
          </p:cNvSpPr>
          <p:nvPr/>
        </p:nvSpPr>
        <p:spPr bwMode="auto">
          <a:xfrm>
            <a:off x="6248400" y="21336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16" name="AutoShape 26"/>
          <p:cNvSpPr>
            <a:spLocks noChangeArrowheads="1"/>
          </p:cNvSpPr>
          <p:nvPr/>
        </p:nvSpPr>
        <p:spPr bwMode="auto">
          <a:xfrm>
            <a:off x="6248400" y="30734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17" name="AutoShape 27"/>
          <p:cNvSpPr>
            <a:spLocks noChangeArrowheads="1"/>
          </p:cNvSpPr>
          <p:nvPr/>
        </p:nvSpPr>
        <p:spPr bwMode="auto">
          <a:xfrm>
            <a:off x="6248400" y="40132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18" name="AutoShape 28"/>
          <p:cNvSpPr>
            <a:spLocks noChangeArrowheads="1"/>
          </p:cNvSpPr>
          <p:nvPr/>
        </p:nvSpPr>
        <p:spPr bwMode="auto">
          <a:xfrm>
            <a:off x="6248400" y="48768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19" name="AutoShape 29"/>
          <p:cNvSpPr>
            <a:spLocks noChangeArrowheads="1"/>
          </p:cNvSpPr>
          <p:nvPr/>
        </p:nvSpPr>
        <p:spPr bwMode="auto">
          <a:xfrm>
            <a:off x="4000500" y="2514600"/>
            <a:ext cx="304800" cy="26670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20" name="AutoShape 30"/>
          <p:cNvSpPr>
            <a:spLocks noChangeArrowheads="1"/>
          </p:cNvSpPr>
          <p:nvPr/>
        </p:nvSpPr>
        <p:spPr bwMode="auto">
          <a:xfrm>
            <a:off x="4449763" y="2895600"/>
            <a:ext cx="304800" cy="1828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21" name="AutoShape 31"/>
          <p:cNvSpPr>
            <a:spLocks noChangeArrowheads="1"/>
          </p:cNvSpPr>
          <p:nvPr/>
        </p:nvSpPr>
        <p:spPr bwMode="auto">
          <a:xfrm>
            <a:off x="4899025" y="3403600"/>
            <a:ext cx="304800" cy="9144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22" name="AutoShape 32"/>
          <p:cNvSpPr>
            <a:spLocks noChangeArrowheads="1"/>
          </p:cNvSpPr>
          <p:nvPr/>
        </p:nvSpPr>
        <p:spPr bwMode="auto">
          <a:xfrm>
            <a:off x="5348288" y="2133600"/>
            <a:ext cx="304800" cy="12192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23" name="AutoShape 33"/>
          <p:cNvSpPr>
            <a:spLocks noChangeArrowheads="1"/>
          </p:cNvSpPr>
          <p:nvPr/>
        </p:nvSpPr>
        <p:spPr bwMode="auto">
          <a:xfrm>
            <a:off x="5348288" y="4343400"/>
            <a:ext cx="304800" cy="12192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24" name="AutoShape 34"/>
          <p:cNvSpPr>
            <a:spLocks noChangeArrowheads="1"/>
          </p:cNvSpPr>
          <p:nvPr/>
        </p:nvSpPr>
        <p:spPr bwMode="auto">
          <a:xfrm>
            <a:off x="5797550" y="3886200"/>
            <a:ext cx="304800" cy="12954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3625" name="AutoShape 35"/>
          <p:cNvSpPr>
            <a:spLocks noChangeArrowheads="1"/>
          </p:cNvSpPr>
          <p:nvPr/>
        </p:nvSpPr>
        <p:spPr bwMode="auto">
          <a:xfrm>
            <a:off x="5791200" y="2438400"/>
            <a:ext cx="304800" cy="12954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39" name="Text Box 24"/>
          <p:cNvSpPr txBox="1">
            <a:spLocks noChangeArrowheads="1"/>
          </p:cNvSpPr>
          <p:nvPr/>
        </p:nvSpPr>
        <p:spPr bwMode="auto">
          <a:xfrm>
            <a:off x="7176524" y="3276600"/>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Merger[8]</a:t>
            </a:r>
          </a:p>
        </p:txBody>
      </p:sp>
      <p:sp>
        <p:nvSpPr>
          <p:cNvPr id="40" name="Text Box 24"/>
          <p:cNvSpPr txBox="1">
            <a:spLocks noChangeArrowheads="1"/>
          </p:cNvSpPr>
          <p:nvPr/>
        </p:nvSpPr>
        <p:spPr bwMode="auto">
          <a:xfrm>
            <a:off x="0" y="871538"/>
            <a:ext cx="2814638" cy="522287"/>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Bitonic[4]</a:t>
            </a:r>
          </a:p>
        </p:txBody>
      </p:sp>
      <p:sp>
        <p:nvSpPr>
          <p:cNvPr id="41" name="AutoShape 22"/>
          <p:cNvSpPr>
            <a:spLocks noChangeArrowheads="1"/>
          </p:cNvSpPr>
          <p:nvPr/>
        </p:nvSpPr>
        <p:spPr bwMode="auto">
          <a:xfrm>
            <a:off x="1562100" y="1852613"/>
            <a:ext cx="1987550" cy="2033587"/>
          </a:xfrm>
          <a:prstGeom prst="wedgeRoundRectCallout">
            <a:avLst>
              <a:gd name="adj1" fmla="val -60176"/>
              <a:gd name="adj2" fmla="val -6793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3629" name="AutoShape 12"/>
          <p:cNvSpPr>
            <a:spLocks noChangeArrowheads="1"/>
          </p:cNvSpPr>
          <p:nvPr/>
        </p:nvSpPr>
        <p:spPr bwMode="auto">
          <a:xfrm>
            <a:off x="1752600" y="2133600"/>
            <a:ext cx="304800" cy="685800"/>
          </a:xfrm>
          <a:prstGeom prst="roundRect">
            <a:avLst>
              <a:gd name="adj" fmla="val 16667"/>
            </a:avLst>
          </a:prstGeom>
          <a:solidFill>
            <a:srgbClr val="FF99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0" name="AutoShape 13"/>
          <p:cNvSpPr>
            <a:spLocks noChangeArrowheads="1"/>
          </p:cNvSpPr>
          <p:nvPr/>
        </p:nvSpPr>
        <p:spPr bwMode="auto">
          <a:xfrm>
            <a:off x="1752600" y="2997200"/>
            <a:ext cx="304800" cy="685800"/>
          </a:xfrm>
          <a:prstGeom prst="roundRect">
            <a:avLst>
              <a:gd name="adj" fmla="val 16667"/>
            </a:avLst>
          </a:prstGeom>
          <a:solidFill>
            <a:srgbClr val="FF99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1" name="AutoShape 18"/>
          <p:cNvSpPr>
            <a:spLocks noChangeArrowheads="1"/>
          </p:cNvSpPr>
          <p:nvPr/>
        </p:nvSpPr>
        <p:spPr bwMode="auto">
          <a:xfrm>
            <a:off x="3100388" y="2133600"/>
            <a:ext cx="304800" cy="685800"/>
          </a:xfrm>
          <a:prstGeom prst="roundRect">
            <a:avLst>
              <a:gd name="adj" fmla="val 16667"/>
            </a:avLst>
          </a:prstGeom>
          <a:solidFill>
            <a:srgbClr val="FF99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2" name="AutoShape 19"/>
          <p:cNvSpPr>
            <a:spLocks noChangeArrowheads="1"/>
          </p:cNvSpPr>
          <p:nvPr/>
        </p:nvSpPr>
        <p:spPr bwMode="auto">
          <a:xfrm>
            <a:off x="3100388" y="3048000"/>
            <a:ext cx="304800" cy="685800"/>
          </a:xfrm>
          <a:prstGeom prst="roundRect">
            <a:avLst>
              <a:gd name="adj" fmla="val 16667"/>
            </a:avLst>
          </a:prstGeom>
          <a:solidFill>
            <a:srgbClr val="FF99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3" name="AutoShape 20"/>
          <p:cNvSpPr>
            <a:spLocks noChangeArrowheads="1"/>
          </p:cNvSpPr>
          <p:nvPr/>
        </p:nvSpPr>
        <p:spPr bwMode="auto">
          <a:xfrm>
            <a:off x="2651125" y="2590800"/>
            <a:ext cx="304800" cy="685800"/>
          </a:xfrm>
          <a:prstGeom prst="roundRect">
            <a:avLst>
              <a:gd name="adj" fmla="val 16667"/>
            </a:avLst>
          </a:prstGeom>
          <a:solidFill>
            <a:srgbClr val="FF99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4" name="AutoShape 23"/>
          <p:cNvSpPr>
            <a:spLocks noChangeArrowheads="1"/>
          </p:cNvSpPr>
          <p:nvPr/>
        </p:nvSpPr>
        <p:spPr bwMode="auto">
          <a:xfrm>
            <a:off x="2201863" y="2133600"/>
            <a:ext cx="304800" cy="1600200"/>
          </a:xfrm>
          <a:prstGeom prst="roundRect">
            <a:avLst>
              <a:gd name="adj" fmla="val 16667"/>
            </a:avLst>
          </a:prstGeom>
          <a:solidFill>
            <a:srgbClr val="FF99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 name="Text Box 24"/>
          <p:cNvSpPr txBox="1">
            <a:spLocks noChangeArrowheads="1"/>
          </p:cNvSpPr>
          <p:nvPr/>
        </p:nvSpPr>
        <p:spPr bwMode="auto">
          <a:xfrm>
            <a:off x="1039813" y="6181725"/>
            <a:ext cx="2814637" cy="523875"/>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Bitonic[4]</a:t>
            </a:r>
          </a:p>
        </p:txBody>
      </p:sp>
      <p:sp>
        <p:nvSpPr>
          <p:cNvPr id="43" name="AutoShape 22"/>
          <p:cNvSpPr>
            <a:spLocks noChangeArrowheads="1"/>
          </p:cNvSpPr>
          <p:nvPr/>
        </p:nvSpPr>
        <p:spPr bwMode="auto">
          <a:xfrm>
            <a:off x="1562100" y="3859213"/>
            <a:ext cx="1987550" cy="2033587"/>
          </a:xfrm>
          <a:prstGeom prst="wedgeRoundRectCallout">
            <a:avLst>
              <a:gd name="adj1" fmla="val -912"/>
              <a:gd name="adj2" fmla="val 6162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3637" name="AutoShape 14"/>
          <p:cNvSpPr>
            <a:spLocks noChangeArrowheads="1"/>
          </p:cNvSpPr>
          <p:nvPr/>
        </p:nvSpPr>
        <p:spPr bwMode="auto">
          <a:xfrm>
            <a:off x="1752600" y="3937000"/>
            <a:ext cx="304800" cy="685800"/>
          </a:xfrm>
          <a:prstGeom prst="roundRect">
            <a:avLst>
              <a:gd name="adj" fmla="val 16667"/>
            </a:avLst>
          </a:prstGeom>
          <a:solidFill>
            <a:srgbClr val="FFFF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8" name="AutoShape 15"/>
          <p:cNvSpPr>
            <a:spLocks noChangeArrowheads="1"/>
          </p:cNvSpPr>
          <p:nvPr/>
        </p:nvSpPr>
        <p:spPr bwMode="auto">
          <a:xfrm>
            <a:off x="1752600" y="4876800"/>
            <a:ext cx="304800" cy="685800"/>
          </a:xfrm>
          <a:prstGeom prst="roundRect">
            <a:avLst>
              <a:gd name="adj" fmla="val 16667"/>
            </a:avLst>
          </a:prstGeom>
          <a:solidFill>
            <a:srgbClr val="FFFF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39" name="AutoShape 16"/>
          <p:cNvSpPr>
            <a:spLocks noChangeArrowheads="1"/>
          </p:cNvSpPr>
          <p:nvPr/>
        </p:nvSpPr>
        <p:spPr bwMode="auto">
          <a:xfrm>
            <a:off x="3100388" y="3962400"/>
            <a:ext cx="304800" cy="685800"/>
          </a:xfrm>
          <a:prstGeom prst="roundRect">
            <a:avLst>
              <a:gd name="adj" fmla="val 16667"/>
            </a:avLst>
          </a:prstGeom>
          <a:solidFill>
            <a:srgbClr val="FFFF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40" name="AutoShape 17"/>
          <p:cNvSpPr>
            <a:spLocks noChangeArrowheads="1"/>
          </p:cNvSpPr>
          <p:nvPr/>
        </p:nvSpPr>
        <p:spPr bwMode="auto">
          <a:xfrm>
            <a:off x="3100388" y="4876800"/>
            <a:ext cx="304800" cy="685800"/>
          </a:xfrm>
          <a:prstGeom prst="roundRect">
            <a:avLst>
              <a:gd name="adj" fmla="val 16667"/>
            </a:avLst>
          </a:prstGeom>
          <a:solidFill>
            <a:srgbClr val="FFFF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41" name="AutoShape 21"/>
          <p:cNvSpPr>
            <a:spLocks noChangeArrowheads="1"/>
          </p:cNvSpPr>
          <p:nvPr/>
        </p:nvSpPr>
        <p:spPr bwMode="auto">
          <a:xfrm>
            <a:off x="2651125" y="4419600"/>
            <a:ext cx="304800" cy="685800"/>
          </a:xfrm>
          <a:prstGeom prst="roundRect">
            <a:avLst>
              <a:gd name="adj" fmla="val 16667"/>
            </a:avLst>
          </a:prstGeom>
          <a:solidFill>
            <a:srgbClr val="FFFF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642" name="AutoShape 22"/>
          <p:cNvSpPr>
            <a:spLocks noChangeArrowheads="1"/>
          </p:cNvSpPr>
          <p:nvPr/>
        </p:nvSpPr>
        <p:spPr bwMode="auto">
          <a:xfrm>
            <a:off x="2201863" y="3962400"/>
            <a:ext cx="304800" cy="1600200"/>
          </a:xfrm>
          <a:prstGeom prst="roundRect">
            <a:avLst>
              <a:gd name="adj" fmla="val 16667"/>
            </a:avLst>
          </a:prstGeom>
          <a:solidFill>
            <a:srgbClr val="FFFF99"/>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animBg="1"/>
      <p:bldP spid="42" grpId="0"/>
      <p:bldP spid="4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96EDB54-256B-E140-4354-4CCAE28649B0}"/>
              </a:ext>
            </a:extLst>
          </p:cNvPr>
          <p:cNvGrpSpPr/>
          <p:nvPr/>
        </p:nvGrpSpPr>
        <p:grpSpPr>
          <a:xfrm>
            <a:off x="1562100" y="2286000"/>
            <a:ext cx="5410200" cy="3124200"/>
            <a:chOff x="1562100" y="2286000"/>
            <a:chExt cx="5410200" cy="3124200"/>
          </a:xfrm>
        </p:grpSpPr>
        <p:sp>
          <p:nvSpPr>
            <p:cNvPr id="12" name="Line 4">
              <a:extLst>
                <a:ext uri="{FF2B5EF4-FFF2-40B4-BE49-F238E27FC236}">
                  <a16:creationId xmlns:a16="http://schemas.microsoft.com/office/drawing/2014/main" id="{CE44723F-ECDD-344A-13F8-9E96A09D0209}"/>
                </a:ext>
              </a:extLst>
            </p:cNvPr>
            <p:cNvSpPr>
              <a:spLocks noChangeShapeType="1"/>
            </p:cNvSpPr>
            <p:nvPr/>
          </p:nvSpPr>
          <p:spPr bwMode="auto">
            <a:xfrm>
              <a:off x="1562100" y="228600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3" name="Line 5">
              <a:extLst>
                <a:ext uri="{FF2B5EF4-FFF2-40B4-BE49-F238E27FC236}">
                  <a16:creationId xmlns:a16="http://schemas.microsoft.com/office/drawing/2014/main" id="{D435CC30-C13C-BF00-005F-906B46092C0F}"/>
                </a:ext>
              </a:extLst>
            </p:cNvPr>
            <p:cNvSpPr>
              <a:spLocks noChangeShapeType="1"/>
            </p:cNvSpPr>
            <p:nvPr/>
          </p:nvSpPr>
          <p:spPr bwMode="auto">
            <a:xfrm>
              <a:off x="1562100" y="2732088"/>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4" name="Line 6">
              <a:extLst>
                <a:ext uri="{FF2B5EF4-FFF2-40B4-BE49-F238E27FC236}">
                  <a16:creationId xmlns:a16="http://schemas.microsoft.com/office/drawing/2014/main" id="{B070E8F0-CA2E-EB4E-0F4C-923C8767D25B}"/>
                </a:ext>
              </a:extLst>
            </p:cNvPr>
            <p:cNvSpPr>
              <a:spLocks noChangeShapeType="1"/>
            </p:cNvSpPr>
            <p:nvPr/>
          </p:nvSpPr>
          <p:spPr bwMode="auto">
            <a:xfrm>
              <a:off x="1562100" y="3178175"/>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 name="Line 7">
              <a:extLst>
                <a:ext uri="{FF2B5EF4-FFF2-40B4-BE49-F238E27FC236}">
                  <a16:creationId xmlns:a16="http://schemas.microsoft.com/office/drawing/2014/main" id="{1124A062-D447-6962-A422-6EF45A3E7445}"/>
                </a:ext>
              </a:extLst>
            </p:cNvPr>
            <p:cNvSpPr>
              <a:spLocks noChangeShapeType="1"/>
            </p:cNvSpPr>
            <p:nvPr/>
          </p:nvSpPr>
          <p:spPr bwMode="auto">
            <a:xfrm>
              <a:off x="1562100" y="3624263"/>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 name="Line 8">
              <a:extLst>
                <a:ext uri="{FF2B5EF4-FFF2-40B4-BE49-F238E27FC236}">
                  <a16:creationId xmlns:a16="http://schemas.microsoft.com/office/drawing/2014/main" id="{3F066CF8-0123-FDC6-C387-A32E6EB780CB}"/>
                </a:ext>
              </a:extLst>
            </p:cNvPr>
            <p:cNvSpPr>
              <a:spLocks noChangeShapeType="1"/>
            </p:cNvSpPr>
            <p:nvPr/>
          </p:nvSpPr>
          <p:spPr bwMode="auto">
            <a:xfrm>
              <a:off x="1562100" y="407035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 name="Line 9">
              <a:extLst>
                <a:ext uri="{FF2B5EF4-FFF2-40B4-BE49-F238E27FC236}">
                  <a16:creationId xmlns:a16="http://schemas.microsoft.com/office/drawing/2014/main" id="{DB654B59-1D08-B222-8824-E5EED0E3BF63}"/>
                </a:ext>
              </a:extLst>
            </p:cNvPr>
            <p:cNvSpPr>
              <a:spLocks noChangeShapeType="1"/>
            </p:cNvSpPr>
            <p:nvPr/>
          </p:nvSpPr>
          <p:spPr bwMode="auto">
            <a:xfrm>
              <a:off x="1562100" y="4516438"/>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 name="Line 10">
              <a:extLst>
                <a:ext uri="{FF2B5EF4-FFF2-40B4-BE49-F238E27FC236}">
                  <a16:creationId xmlns:a16="http://schemas.microsoft.com/office/drawing/2014/main" id="{F399B651-CE9C-9707-6FC7-27672486A5FE}"/>
                </a:ext>
              </a:extLst>
            </p:cNvPr>
            <p:cNvSpPr>
              <a:spLocks noChangeShapeType="1"/>
            </p:cNvSpPr>
            <p:nvPr/>
          </p:nvSpPr>
          <p:spPr bwMode="auto">
            <a:xfrm>
              <a:off x="1562100" y="4962525"/>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9" name="Line 11">
              <a:extLst>
                <a:ext uri="{FF2B5EF4-FFF2-40B4-BE49-F238E27FC236}">
                  <a16:creationId xmlns:a16="http://schemas.microsoft.com/office/drawing/2014/main" id="{D54EECEA-5EA1-D766-24FD-A86BAAC2ACC2}"/>
                </a:ext>
              </a:extLst>
            </p:cNvPr>
            <p:cNvSpPr>
              <a:spLocks noChangeShapeType="1"/>
            </p:cNvSpPr>
            <p:nvPr/>
          </p:nvSpPr>
          <p:spPr bwMode="auto">
            <a:xfrm>
              <a:off x="1562100" y="541020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grpSp>
      <p:sp>
        <p:nvSpPr>
          <p:cNvPr id="37" name="Footer Placeholder 3"/>
          <p:cNvSpPr>
            <a:spLocks noGrp="1"/>
          </p:cNvSpPr>
          <p:nvPr>
            <p:ph type="ftr" sz="quarter" idx="10"/>
          </p:nvPr>
        </p:nvSpPr>
        <p:spPr/>
        <p:txBody>
          <a:bodyPr/>
          <a:lstStyle/>
          <a:p>
            <a:pPr>
              <a:defRPr/>
            </a:pPr>
            <a:r>
              <a:rPr lang="en-US"/>
              <a:t>Art of Multiprocessor Programming</a:t>
            </a:r>
          </a:p>
        </p:txBody>
      </p:sp>
      <p:sp>
        <p:nvSpPr>
          <p:cNvPr id="38" name="Slide Number Placeholder 4"/>
          <p:cNvSpPr>
            <a:spLocks noGrp="1"/>
          </p:cNvSpPr>
          <p:nvPr>
            <p:ph type="sldNum" sz="quarter" idx="11"/>
          </p:nvPr>
        </p:nvSpPr>
        <p:spPr/>
        <p:txBody>
          <a:bodyPr/>
          <a:lstStyle/>
          <a:p>
            <a:pPr>
              <a:defRPr/>
            </a:pPr>
            <a:fld id="{C17B215A-7C28-4684-B9D6-7513E6BEE731}" type="slidenum">
              <a:rPr lang="en-US"/>
              <a:pPr>
                <a:defRPr/>
              </a:pPr>
              <a:t>44</a:t>
            </a:fld>
            <a:endParaRPr lang="en-US"/>
          </a:p>
        </p:txBody>
      </p:sp>
      <p:sp>
        <p:nvSpPr>
          <p:cNvPr id="154636" name="AutoShape 10"/>
          <p:cNvSpPr>
            <a:spLocks noChangeArrowheads="1"/>
          </p:cNvSpPr>
          <p:nvPr/>
        </p:nvSpPr>
        <p:spPr bwMode="auto">
          <a:xfrm>
            <a:off x="1752600" y="2133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37" name="AutoShape 11"/>
          <p:cNvSpPr>
            <a:spLocks noChangeArrowheads="1"/>
          </p:cNvSpPr>
          <p:nvPr/>
        </p:nvSpPr>
        <p:spPr bwMode="auto">
          <a:xfrm>
            <a:off x="1752600" y="29972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38" name="AutoShape 12"/>
          <p:cNvSpPr>
            <a:spLocks noChangeArrowheads="1"/>
          </p:cNvSpPr>
          <p:nvPr/>
        </p:nvSpPr>
        <p:spPr bwMode="auto">
          <a:xfrm>
            <a:off x="1752600" y="39370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39" name="AutoShape 13"/>
          <p:cNvSpPr>
            <a:spLocks noChangeArrowheads="1"/>
          </p:cNvSpPr>
          <p:nvPr/>
        </p:nvSpPr>
        <p:spPr bwMode="auto">
          <a:xfrm>
            <a:off x="1752600" y="4876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0" name="AutoShape 14"/>
          <p:cNvSpPr>
            <a:spLocks noChangeArrowheads="1"/>
          </p:cNvSpPr>
          <p:nvPr/>
        </p:nvSpPr>
        <p:spPr bwMode="auto">
          <a:xfrm>
            <a:off x="3100388" y="39624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1" name="AutoShape 15"/>
          <p:cNvSpPr>
            <a:spLocks noChangeArrowheads="1"/>
          </p:cNvSpPr>
          <p:nvPr/>
        </p:nvSpPr>
        <p:spPr bwMode="auto">
          <a:xfrm>
            <a:off x="3100388" y="4876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2" name="AutoShape 16"/>
          <p:cNvSpPr>
            <a:spLocks noChangeArrowheads="1"/>
          </p:cNvSpPr>
          <p:nvPr/>
        </p:nvSpPr>
        <p:spPr bwMode="auto">
          <a:xfrm>
            <a:off x="3100388" y="2133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3" name="AutoShape 17"/>
          <p:cNvSpPr>
            <a:spLocks noChangeArrowheads="1"/>
          </p:cNvSpPr>
          <p:nvPr/>
        </p:nvSpPr>
        <p:spPr bwMode="auto">
          <a:xfrm>
            <a:off x="3100388" y="3051175"/>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4" name="AutoShape 18"/>
          <p:cNvSpPr>
            <a:spLocks noChangeArrowheads="1"/>
          </p:cNvSpPr>
          <p:nvPr/>
        </p:nvSpPr>
        <p:spPr bwMode="auto">
          <a:xfrm>
            <a:off x="2651125" y="2590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5" name="AutoShape 19"/>
          <p:cNvSpPr>
            <a:spLocks noChangeArrowheads="1"/>
          </p:cNvSpPr>
          <p:nvPr/>
        </p:nvSpPr>
        <p:spPr bwMode="auto">
          <a:xfrm>
            <a:off x="2651125" y="4419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6" name="AutoShape 20"/>
          <p:cNvSpPr>
            <a:spLocks noChangeArrowheads="1"/>
          </p:cNvSpPr>
          <p:nvPr/>
        </p:nvSpPr>
        <p:spPr bwMode="auto">
          <a:xfrm>
            <a:off x="2201863" y="3962400"/>
            <a:ext cx="304800" cy="1600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7" name="AutoShape 21"/>
          <p:cNvSpPr>
            <a:spLocks noChangeArrowheads="1"/>
          </p:cNvSpPr>
          <p:nvPr/>
        </p:nvSpPr>
        <p:spPr bwMode="auto">
          <a:xfrm>
            <a:off x="2201863" y="2133600"/>
            <a:ext cx="304800" cy="1600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4648" name="AutoShape 22"/>
          <p:cNvSpPr>
            <a:spLocks noChangeArrowheads="1"/>
          </p:cNvSpPr>
          <p:nvPr/>
        </p:nvSpPr>
        <p:spPr bwMode="auto">
          <a:xfrm>
            <a:off x="3352800" y="1905000"/>
            <a:ext cx="3441700" cy="3886200"/>
          </a:xfrm>
          <a:prstGeom prst="wedgeRoundRectCallout">
            <a:avLst>
              <a:gd name="adj1" fmla="val 74032"/>
              <a:gd name="adj2" fmla="val 1060"/>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154649" name="Rectangle 23"/>
          <p:cNvSpPr>
            <a:spLocks noGrp="1" noChangeArrowheads="1"/>
          </p:cNvSpPr>
          <p:nvPr>
            <p:ph type="title"/>
          </p:nvPr>
        </p:nvSpPr>
        <p:spPr/>
        <p:txBody>
          <a:bodyPr/>
          <a:lstStyle/>
          <a:p>
            <a:r>
              <a:rPr lang="en-US"/>
              <a:t>Unfolded Bitonic[8] Network</a:t>
            </a:r>
          </a:p>
        </p:txBody>
      </p:sp>
      <p:sp>
        <p:nvSpPr>
          <p:cNvPr id="154650" name="Text Box 24"/>
          <p:cNvSpPr txBox="1">
            <a:spLocks noChangeArrowheads="1"/>
          </p:cNvSpPr>
          <p:nvPr/>
        </p:nvSpPr>
        <p:spPr bwMode="auto">
          <a:xfrm>
            <a:off x="7176524" y="3448050"/>
            <a:ext cx="1725151"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FF0000"/>
                </a:solidFill>
                <a:latin typeface="Arial" pitchFamily="34" charset="0"/>
                <a:cs typeface="Arial" pitchFamily="34" charset="0"/>
              </a:rPr>
              <a:t>Merger[8]</a:t>
            </a:r>
          </a:p>
        </p:txBody>
      </p:sp>
      <p:sp>
        <p:nvSpPr>
          <p:cNvPr id="154651" name="AutoShape 25"/>
          <p:cNvSpPr>
            <a:spLocks noChangeArrowheads="1"/>
          </p:cNvSpPr>
          <p:nvPr/>
        </p:nvSpPr>
        <p:spPr bwMode="auto">
          <a:xfrm>
            <a:off x="3549650" y="2133600"/>
            <a:ext cx="304800" cy="34290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2" name="AutoShape 26"/>
          <p:cNvSpPr>
            <a:spLocks noChangeArrowheads="1"/>
          </p:cNvSpPr>
          <p:nvPr/>
        </p:nvSpPr>
        <p:spPr bwMode="auto">
          <a:xfrm>
            <a:off x="6248400" y="21336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3" name="AutoShape 27"/>
          <p:cNvSpPr>
            <a:spLocks noChangeArrowheads="1"/>
          </p:cNvSpPr>
          <p:nvPr/>
        </p:nvSpPr>
        <p:spPr bwMode="auto">
          <a:xfrm>
            <a:off x="6248400" y="30734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4" name="AutoShape 28"/>
          <p:cNvSpPr>
            <a:spLocks noChangeArrowheads="1"/>
          </p:cNvSpPr>
          <p:nvPr/>
        </p:nvSpPr>
        <p:spPr bwMode="auto">
          <a:xfrm>
            <a:off x="6248400" y="40132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5" name="AutoShape 29"/>
          <p:cNvSpPr>
            <a:spLocks noChangeArrowheads="1"/>
          </p:cNvSpPr>
          <p:nvPr/>
        </p:nvSpPr>
        <p:spPr bwMode="auto">
          <a:xfrm>
            <a:off x="6248400" y="48768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6" name="AutoShape 30"/>
          <p:cNvSpPr>
            <a:spLocks noChangeArrowheads="1"/>
          </p:cNvSpPr>
          <p:nvPr/>
        </p:nvSpPr>
        <p:spPr bwMode="auto">
          <a:xfrm>
            <a:off x="4000500" y="2514600"/>
            <a:ext cx="304800" cy="26670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7" name="AutoShape 31"/>
          <p:cNvSpPr>
            <a:spLocks noChangeArrowheads="1"/>
          </p:cNvSpPr>
          <p:nvPr/>
        </p:nvSpPr>
        <p:spPr bwMode="auto">
          <a:xfrm>
            <a:off x="4449763" y="2895600"/>
            <a:ext cx="304800" cy="1828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8" name="AutoShape 32"/>
          <p:cNvSpPr>
            <a:spLocks noChangeArrowheads="1"/>
          </p:cNvSpPr>
          <p:nvPr/>
        </p:nvSpPr>
        <p:spPr bwMode="auto">
          <a:xfrm>
            <a:off x="4899025" y="3352800"/>
            <a:ext cx="304800" cy="9144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59" name="AutoShape 33"/>
          <p:cNvSpPr>
            <a:spLocks noChangeArrowheads="1"/>
          </p:cNvSpPr>
          <p:nvPr/>
        </p:nvSpPr>
        <p:spPr bwMode="auto">
          <a:xfrm>
            <a:off x="5348288" y="2133600"/>
            <a:ext cx="304800" cy="12192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60" name="AutoShape 34"/>
          <p:cNvSpPr>
            <a:spLocks noChangeArrowheads="1"/>
          </p:cNvSpPr>
          <p:nvPr/>
        </p:nvSpPr>
        <p:spPr bwMode="auto">
          <a:xfrm>
            <a:off x="5348288" y="4343400"/>
            <a:ext cx="304800" cy="12192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61" name="AutoShape 35"/>
          <p:cNvSpPr>
            <a:spLocks noChangeArrowheads="1"/>
          </p:cNvSpPr>
          <p:nvPr/>
        </p:nvSpPr>
        <p:spPr bwMode="auto">
          <a:xfrm>
            <a:off x="5797550" y="3886200"/>
            <a:ext cx="304800" cy="12954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4662" name="AutoShape 36"/>
          <p:cNvSpPr>
            <a:spLocks noChangeArrowheads="1"/>
          </p:cNvSpPr>
          <p:nvPr/>
        </p:nvSpPr>
        <p:spPr bwMode="auto">
          <a:xfrm>
            <a:off x="5791200" y="2438400"/>
            <a:ext cx="304800" cy="12954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DE77FAF-1EE0-5034-B2D8-435DFDFF6C46}"/>
              </a:ext>
            </a:extLst>
          </p:cNvPr>
          <p:cNvGrpSpPr/>
          <p:nvPr/>
        </p:nvGrpSpPr>
        <p:grpSpPr>
          <a:xfrm>
            <a:off x="1562100" y="2286000"/>
            <a:ext cx="5410200" cy="3124200"/>
            <a:chOff x="1562100" y="2286000"/>
            <a:chExt cx="5410200" cy="3124200"/>
          </a:xfrm>
        </p:grpSpPr>
        <p:sp>
          <p:nvSpPr>
            <p:cNvPr id="3" name="Line 4">
              <a:extLst>
                <a:ext uri="{FF2B5EF4-FFF2-40B4-BE49-F238E27FC236}">
                  <a16:creationId xmlns:a16="http://schemas.microsoft.com/office/drawing/2014/main" id="{67018E38-6BD1-89DB-EA63-AD2EA8D3B9CB}"/>
                </a:ext>
              </a:extLst>
            </p:cNvPr>
            <p:cNvSpPr>
              <a:spLocks noChangeShapeType="1"/>
            </p:cNvSpPr>
            <p:nvPr/>
          </p:nvSpPr>
          <p:spPr bwMode="auto">
            <a:xfrm>
              <a:off x="1562100" y="228600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4" name="Line 5">
              <a:extLst>
                <a:ext uri="{FF2B5EF4-FFF2-40B4-BE49-F238E27FC236}">
                  <a16:creationId xmlns:a16="http://schemas.microsoft.com/office/drawing/2014/main" id="{9333B520-07F7-60E5-E933-A1D0FBB57BC2}"/>
                </a:ext>
              </a:extLst>
            </p:cNvPr>
            <p:cNvSpPr>
              <a:spLocks noChangeShapeType="1"/>
            </p:cNvSpPr>
            <p:nvPr/>
          </p:nvSpPr>
          <p:spPr bwMode="auto">
            <a:xfrm>
              <a:off x="1562100" y="2732088"/>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5" name="Line 6">
              <a:extLst>
                <a:ext uri="{FF2B5EF4-FFF2-40B4-BE49-F238E27FC236}">
                  <a16:creationId xmlns:a16="http://schemas.microsoft.com/office/drawing/2014/main" id="{268E7135-C1B0-353B-15F9-FB81CD3E21BC}"/>
                </a:ext>
              </a:extLst>
            </p:cNvPr>
            <p:cNvSpPr>
              <a:spLocks noChangeShapeType="1"/>
            </p:cNvSpPr>
            <p:nvPr/>
          </p:nvSpPr>
          <p:spPr bwMode="auto">
            <a:xfrm>
              <a:off x="1562100" y="3178175"/>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 name="Line 7">
              <a:extLst>
                <a:ext uri="{FF2B5EF4-FFF2-40B4-BE49-F238E27FC236}">
                  <a16:creationId xmlns:a16="http://schemas.microsoft.com/office/drawing/2014/main" id="{07DB9876-3791-BD16-2137-54276B7FEAEF}"/>
                </a:ext>
              </a:extLst>
            </p:cNvPr>
            <p:cNvSpPr>
              <a:spLocks noChangeShapeType="1"/>
            </p:cNvSpPr>
            <p:nvPr/>
          </p:nvSpPr>
          <p:spPr bwMode="auto">
            <a:xfrm>
              <a:off x="1562100" y="3624263"/>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7" name="Line 8">
              <a:extLst>
                <a:ext uri="{FF2B5EF4-FFF2-40B4-BE49-F238E27FC236}">
                  <a16:creationId xmlns:a16="http://schemas.microsoft.com/office/drawing/2014/main" id="{D0CC0BFC-EA21-7987-EC06-B7A5D271A0CD}"/>
                </a:ext>
              </a:extLst>
            </p:cNvPr>
            <p:cNvSpPr>
              <a:spLocks noChangeShapeType="1"/>
            </p:cNvSpPr>
            <p:nvPr/>
          </p:nvSpPr>
          <p:spPr bwMode="auto">
            <a:xfrm>
              <a:off x="1562100" y="407035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8" name="Line 9">
              <a:extLst>
                <a:ext uri="{FF2B5EF4-FFF2-40B4-BE49-F238E27FC236}">
                  <a16:creationId xmlns:a16="http://schemas.microsoft.com/office/drawing/2014/main" id="{BFCB2B6A-D40F-AE2A-BEEF-D658D02DE621}"/>
                </a:ext>
              </a:extLst>
            </p:cNvPr>
            <p:cNvSpPr>
              <a:spLocks noChangeShapeType="1"/>
            </p:cNvSpPr>
            <p:nvPr/>
          </p:nvSpPr>
          <p:spPr bwMode="auto">
            <a:xfrm>
              <a:off x="1562100" y="4516438"/>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9" name="Line 10">
              <a:extLst>
                <a:ext uri="{FF2B5EF4-FFF2-40B4-BE49-F238E27FC236}">
                  <a16:creationId xmlns:a16="http://schemas.microsoft.com/office/drawing/2014/main" id="{19E755ED-C1AF-2600-8F45-511E494EEBF5}"/>
                </a:ext>
              </a:extLst>
            </p:cNvPr>
            <p:cNvSpPr>
              <a:spLocks noChangeShapeType="1"/>
            </p:cNvSpPr>
            <p:nvPr/>
          </p:nvSpPr>
          <p:spPr bwMode="auto">
            <a:xfrm>
              <a:off x="1562100" y="4962525"/>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0" name="Line 11">
              <a:extLst>
                <a:ext uri="{FF2B5EF4-FFF2-40B4-BE49-F238E27FC236}">
                  <a16:creationId xmlns:a16="http://schemas.microsoft.com/office/drawing/2014/main" id="{AAE29ED6-DCEB-7A58-A19C-BF1AC76FE74E}"/>
                </a:ext>
              </a:extLst>
            </p:cNvPr>
            <p:cNvSpPr>
              <a:spLocks noChangeShapeType="1"/>
            </p:cNvSpPr>
            <p:nvPr/>
          </p:nvSpPr>
          <p:spPr bwMode="auto">
            <a:xfrm>
              <a:off x="1562100" y="5410200"/>
              <a:ext cx="54102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grpSp>
      <p:sp>
        <p:nvSpPr>
          <p:cNvPr id="40" name="Footer Placeholder 3"/>
          <p:cNvSpPr>
            <a:spLocks noGrp="1"/>
          </p:cNvSpPr>
          <p:nvPr>
            <p:ph type="ftr" sz="quarter" idx="10"/>
          </p:nvPr>
        </p:nvSpPr>
        <p:spPr/>
        <p:txBody>
          <a:bodyPr/>
          <a:lstStyle/>
          <a:p>
            <a:pPr>
              <a:defRPr/>
            </a:pPr>
            <a:r>
              <a:rPr lang="en-US"/>
              <a:t>Art of Multiprocessor Programming</a:t>
            </a:r>
          </a:p>
        </p:txBody>
      </p:sp>
      <p:sp>
        <p:nvSpPr>
          <p:cNvPr id="41" name="Slide Number Placeholder 4"/>
          <p:cNvSpPr>
            <a:spLocks noGrp="1"/>
          </p:cNvSpPr>
          <p:nvPr>
            <p:ph type="sldNum" sz="quarter" idx="11"/>
          </p:nvPr>
        </p:nvSpPr>
        <p:spPr/>
        <p:txBody>
          <a:bodyPr/>
          <a:lstStyle/>
          <a:p>
            <a:pPr>
              <a:defRPr/>
            </a:pPr>
            <a:fld id="{FC7B8550-FA73-43BC-99FD-7A05FD3D071E}" type="slidenum">
              <a:rPr lang="en-US"/>
              <a:pPr>
                <a:defRPr/>
              </a:pPr>
              <a:t>45</a:t>
            </a:fld>
            <a:endParaRPr lang="en-US"/>
          </a:p>
        </p:txBody>
      </p:sp>
      <p:sp>
        <p:nvSpPr>
          <p:cNvPr id="155653" name="AutoShape 11"/>
          <p:cNvSpPr>
            <a:spLocks noChangeArrowheads="1"/>
          </p:cNvSpPr>
          <p:nvPr/>
        </p:nvSpPr>
        <p:spPr bwMode="auto">
          <a:xfrm>
            <a:off x="3549650" y="2133600"/>
            <a:ext cx="304800" cy="3429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54" name="AutoShape 12"/>
          <p:cNvSpPr>
            <a:spLocks noChangeArrowheads="1"/>
          </p:cNvSpPr>
          <p:nvPr/>
        </p:nvSpPr>
        <p:spPr bwMode="auto">
          <a:xfrm>
            <a:off x="6248400" y="2133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55" name="AutoShape 13"/>
          <p:cNvSpPr>
            <a:spLocks noChangeArrowheads="1"/>
          </p:cNvSpPr>
          <p:nvPr/>
        </p:nvSpPr>
        <p:spPr bwMode="auto">
          <a:xfrm>
            <a:off x="6248400" y="30734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56" name="AutoShape 14"/>
          <p:cNvSpPr>
            <a:spLocks noChangeArrowheads="1"/>
          </p:cNvSpPr>
          <p:nvPr/>
        </p:nvSpPr>
        <p:spPr bwMode="auto">
          <a:xfrm>
            <a:off x="6248400" y="40132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57" name="AutoShape 15"/>
          <p:cNvSpPr>
            <a:spLocks noChangeArrowheads="1"/>
          </p:cNvSpPr>
          <p:nvPr/>
        </p:nvSpPr>
        <p:spPr bwMode="auto">
          <a:xfrm>
            <a:off x="6248400" y="4876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58" name="AutoShape 16"/>
          <p:cNvSpPr>
            <a:spLocks noChangeArrowheads="1"/>
          </p:cNvSpPr>
          <p:nvPr/>
        </p:nvSpPr>
        <p:spPr bwMode="auto">
          <a:xfrm>
            <a:off x="4000500" y="2514600"/>
            <a:ext cx="304800" cy="2667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59" name="AutoShape 17"/>
          <p:cNvSpPr>
            <a:spLocks noChangeArrowheads="1"/>
          </p:cNvSpPr>
          <p:nvPr/>
        </p:nvSpPr>
        <p:spPr bwMode="auto">
          <a:xfrm>
            <a:off x="4449763" y="2895600"/>
            <a:ext cx="304800" cy="1828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0" name="AutoShape 18"/>
          <p:cNvSpPr>
            <a:spLocks noChangeArrowheads="1"/>
          </p:cNvSpPr>
          <p:nvPr/>
        </p:nvSpPr>
        <p:spPr bwMode="auto">
          <a:xfrm>
            <a:off x="4899025" y="3352800"/>
            <a:ext cx="304800" cy="914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1" name="AutoShape 19"/>
          <p:cNvSpPr>
            <a:spLocks noChangeArrowheads="1"/>
          </p:cNvSpPr>
          <p:nvPr/>
        </p:nvSpPr>
        <p:spPr bwMode="auto">
          <a:xfrm>
            <a:off x="5348288" y="2133600"/>
            <a:ext cx="304800" cy="1219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2" name="AutoShape 20"/>
          <p:cNvSpPr>
            <a:spLocks noChangeArrowheads="1"/>
          </p:cNvSpPr>
          <p:nvPr/>
        </p:nvSpPr>
        <p:spPr bwMode="auto">
          <a:xfrm>
            <a:off x="5348288" y="4343400"/>
            <a:ext cx="304800" cy="1219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3" name="AutoShape 21"/>
          <p:cNvSpPr>
            <a:spLocks noChangeArrowheads="1"/>
          </p:cNvSpPr>
          <p:nvPr/>
        </p:nvSpPr>
        <p:spPr bwMode="auto">
          <a:xfrm>
            <a:off x="5797550" y="3886200"/>
            <a:ext cx="304800" cy="1295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4" name="AutoShape 22"/>
          <p:cNvSpPr>
            <a:spLocks noChangeArrowheads="1"/>
          </p:cNvSpPr>
          <p:nvPr/>
        </p:nvSpPr>
        <p:spPr bwMode="auto">
          <a:xfrm>
            <a:off x="5791200" y="2438400"/>
            <a:ext cx="304800" cy="1295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5" name="AutoShape 23"/>
          <p:cNvSpPr>
            <a:spLocks noChangeArrowheads="1"/>
          </p:cNvSpPr>
          <p:nvPr/>
        </p:nvSpPr>
        <p:spPr bwMode="auto">
          <a:xfrm>
            <a:off x="1752600" y="2133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6" name="AutoShape 24"/>
          <p:cNvSpPr>
            <a:spLocks noChangeArrowheads="1"/>
          </p:cNvSpPr>
          <p:nvPr/>
        </p:nvSpPr>
        <p:spPr bwMode="auto">
          <a:xfrm>
            <a:off x="1741660" y="29972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7" name="AutoShape 25"/>
          <p:cNvSpPr>
            <a:spLocks noChangeArrowheads="1"/>
          </p:cNvSpPr>
          <p:nvPr/>
        </p:nvSpPr>
        <p:spPr bwMode="auto">
          <a:xfrm>
            <a:off x="1752600" y="39370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8" name="AutoShape 26"/>
          <p:cNvSpPr>
            <a:spLocks noChangeArrowheads="1"/>
          </p:cNvSpPr>
          <p:nvPr/>
        </p:nvSpPr>
        <p:spPr bwMode="auto">
          <a:xfrm>
            <a:off x="1752600" y="4876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55669" name="AutoShape 27"/>
          <p:cNvSpPr>
            <a:spLocks noChangeArrowheads="1"/>
          </p:cNvSpPr>
          <p:nvPr/>
        </p:nvSpPr>
        <p:spPr bwMode="auto">
          <a:xfrm>
            <a:off x="2095500" y="1993900"/>
            <a:ext cx="1397000" cy="1816100"/>
          </a:xfrm>
          <a:prstGeom prst="wedgeRoundRectCallout">
            <a:avLst>
              <a:gd name="adj1" fmla="val 297384"/>
              <a:gd name="adj2" fmla="val -17657"/>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155670" name="Rectangle 28"/>
          <p:cNvSpPr>
            <a:spLocks noGrp="1" noChangeArrowheads="1"/>
          </p:cNvSpPr>
          <p:nvPr>
            <p:ph type="title"/>
          </p:nvPr>
        </p:nvSpPr>
        <p:spPr/>
        <p:txBody>
          <a:bodyPr/>
          <a:lstStyle/>
          <a:p>
            <a:r>
              <a:rPr lang="en-US" dirty="0"/>
              <a:t>Unfolded </a:t>
            </a:r>
            <a:r>
              <a:rPr lang="en-US" dirty="0" err="1"/>
              <a:t>Bitonic</a:t>
            </a:r>
            <a:r>
              <a:rPr lang="en-US" dirty="0"/>
              <a:t>[8] Network</a:t>
            </a:r>
          </a:p>
        </p:txBody>
      </p:sp>
      <p:sp>
        <p:nvSpPr>
          <p:cNvPr id="155671" name="Text Box 29"/>
          <p:cNvSpPr txBox="1">
            <a:spLocks noChangeArrowheads="1"/>
          </p:cNvSpPr>
          <p:nvPr/>
        </p:nvSpPr>
        <p:spPr bwMode="auto">
          <a:xfrm>
            <a:off x="7087624" y="2266950"/>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Merger[4]</a:t>
            </a:r>
          </a:p>
        </p:txBody>
      </p:sp>
      <p:sp>
        <p:nvSpPr>
          <p:cNvPr id="155672" name="AutoShape 30"/>
          <p:cNvSpPr>
            <a:spLocks noChangeArrowheads="1"/>
          </p:cNvSpPr>
          <p:nvPr/>
        </p:nvSpPr>
        <p:spPr bwMode="auto">
          <a:xfrm>
            <a:off x="3100388" y="21336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73" name="AutoShape 31"/>
          <p:cNvSpPr>
            <a:spLocks noChangeArrowheads="1"/>
          </p:cNvSpPr>
          <p:nvPr/>
        </p:nvSpPr>
        <p:spPr bwMode="auto">
          <a:xfrm>
            <a:off x="3100388" y="3019425"/>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74" name="AutoShape 32"/>
          <p:cNvSpPr>
            <a:spLocks noChangeArrowheads="1"/>
          </p:cNvSpPr>
          <p:nvPr/>
        </p:nvSpPr>
        <p:spPr bwMode="auto">
          <a:xfrm>
            <a:off x="2651125" y="25908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75" name="AutoShape 33"/>
          <p:cNvSpPr>
            <a:spLocks noChangeArrowheads="1"/>
          </p:cNvSpPr>
          <p:nvPr/>
        </p:nvSpPr>
        <p:spPr bwMode="auto">
          <a:xfrm>
            <a:off x="2201863" y="2133600"/>
            <a:ext cx="304800" cy="16002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76" name="AutoShape 34"/>
          <p:cNvSpPr>
            <a:spLocks noChangeArrowheads="1"/>
          </p:cNvSpPr>
          <p:nvPr/>
        </p:nvSpPr>
        <p:spPr bwMode="auto">
          <a:xfrm>
            <a:off x="2095500" y="3835400"/>
            <a:ext cx="1397000" cy="1879600"/>
          </a:xfrm>
          <a:prstGeom prst="wedgeRoundRectCallout">
            <a:avLst>
              <a:gd name="adj1" fmla="val 307384"/>
              <a:gd name="adj2" fmla="val -7940"/>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155677" name="Text Box 35"/>
          <p:cNvSpPr txBox="1">
            <a:spLocks noChangeArrowheads="1"/>
          </p:cNvSpPr>
          <p:nvPr/>
        </p:nvSpPr>
        <p:spPr bwMode="auto">
          <a:xfrm>
            <a:off x="7163824" y="4387850"/>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Merger[4]</a:t>
            </a:r>
          </a:p>
        </p:txBody>
      </p:sp>
      <p:sp>
        <p:nvSpPr>
          <p:cNvPr id="155678" name="AutoShape 36"/>
          <p:cNvSpPr>
            <a:spLocks noChangeArrowheads="1"/>
          </p:cNvSpPr>
          <p:nvPr/>
        </p:nvSpPr>
        <p:spPr bwMode="auto">
          <a:xfrm>
            <a:off x="3100388" y="39624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79" name="AutoShape 37"/>
          <p:cNvSpPr>
            <a:spLocks noChangeArrowheads="1"/>
          </p:cNvSpPr>
          <p:nvPr/>
        </p:nvSpPr>
        <p:spPr bwMode="auto">
          <a:xfrm>
            <a:off x="3100388" y="48768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80" name="AutoShape 38"/>
          <p:cNvSpPr>
            <a:spLocks noChangeArrowheads="1"/>
          </p:cNvSpPr>
          <p:nvPr/>
        </p:nvSpPr>
        <p:spPr bwMode="auto">
          <a:xfrm>
            <a:off x="2651125" y="44196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55681" name="AutoShape 39"/>
          <p:cNvSpPr>
            <a:spLocks noChangeArrowheads="1"/>
          </p:cNvSpPr>
          <p:nvPr/>
        </p:nvSpPr>
        <p:spPr bwMode="auto">
          <a:xfrm>
            <a:off x="2201863" y="3962400"/>
            <a:ext cx="304800" cy="16002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ooter Placeholder 3"/>
          <p:cNvSpPr>
            <a:spLocks noGrp="1"/>
          </p:cNvSpPr>
          <p:nvPr>
            <p:ph type="ftr" sz="quarter" idx="10"/>
          </p:nvPr>
        </p:nvSpPr>
        <p:spPr/>
        <p:txBody>
          <a:bodyPr/>
          <a:lstStyle/>
          <a:p>
            <a:pPr>
              <a:defRPr/>
            </a:pPr>
            <a:r>
              <a:rPr lang="en-US"/>
              <a:t>Art of Multiprocessor Programming</a:t>
            </a:r>
          </a:p>
        </p:txBody>
      </p:sp>
      <p:sp>
        <p:nvSpPr>
          <p:cNvPr id="45" name="Slide Number Placeholder 4"/>
          <p:cNvSpPr>
            <a:spLocks noGrp="1"/>
          </p:cNvSpPr>
          <p:nvPr>
            <p:ph type="sldNum" sz="quarter" idx="11"/>
          </p:nvPr>
        </p:nvSpPr>
        <p:spPr/>
        <p:txBody>
          <a:bodyPr/>
          <a:lstStyle/>
          <a:p>
            <a:pPr>
              <a:defRPr/>
            </a:pPr>
            <a:fld id="{C4AF261E-F07E-4F83-9FCB-FCCC845E5FCA}" type="slidenum">
              <a:rPr lang="en-US"/>
              <a:pPr>
                <a:defRPr/>
              </a:pPr>
              <a:t>46</a:t>
            </a:fld>
            <a:endParaRPr lang="en-US"/>
          </a:p>
        </p:txBody>
      </p:sp>
      <p:grpSp>
        <p:nvGrpSpPr>
          <p:cNvPr id="156676" name="Group 2"/>
          <p:cNvGrpSpPr>
            <a:grpSpLocks/>
          </p:cNvGrpSpPr>
          <p:nvPr/>
        </p:nvGrpSpPr>
        <p:grpSpPr bwMode="auto">
          <a:xfrm>
            <a:off x="1562100" y="2222500"/>
            <a:ext cx="5410200" cy="3124200"/>
            <a:chOff x="984" y="1400"/>
            <a:chExt cx="3408" cy="1968"/>
          </a:xfrm>
        </p:grpSpPr>
        <p:sp>
          <p:nvSpPr>
            <p:cNvPr id="156710" name="Line 3"/>
            <p:cNvSpPr>
              <a:spLocks noChangeShapeType="1"/>
            </p:cNvSpPr>
            <p:nvPr/>
          </p:nvSpPr>
          <p:spPr bwMode="auto">
            <a:xfrm>
              <a:off x="984" y="1400"/>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1" name="Line 4"/>
            <p:cNvSpPr>
              <a:spLocks noChangeShapeType="1"/>
            </p:cNvSpPr>
            <p:nvPr/>
          </p:nvSpPr>
          <p:spPr bwMode="auto">
            <a:xfrm>
              <a:off x="984" y="1681"/>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2" name="Line 5"/>
            <p:cNvSpPr>
              <a:spLocks noChangeShapeType="1"/>
            </p:cNvSpPr>
            <p:nvPr/>
          </p:nvSpPr>
          <p:spPr bwMode="auto">
            <a:xfrm>
              <a:off x="984" y="1962"/>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3" name="Line 6"/>
            <p:cNvSpPr>
              <a:spLocks noChangeShapeType="1"/>
            </p:cNvSpPr>
            <p:nvPr/>
          </p:nvSpPr>
          <p:spPr bwMode="auto">
            <a:xfrm>
              <a:off x="984" y="2243"/>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4" name="Line 7"/>
            <p:cNvSpPr>
              <a:spLocks noChangeShapeType="1"/>
            </p:cNvSpPr>
            <p:nvPr/>
          </p:nvSpPr>
          <p:spPr bwMode="auto">
            <a:xfrm>
              <a:off x="984" y="2524"/>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5" name="Line 8"/>
            <p:cNvSpPr>
              <a:spLocks noChangeShapeType="1"/>
            </p:cNvSpPr>
            <p:nvPr/>
          </p:nvSpPr>
          <p:spPr bwMode="auto">
            <a:xfrm>
              <a:off x="984" y="2805"/>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6" name="Line 9"/>
            <p:cNvSpPr>
              <a:spLocks noChangeShapeType="1"/>
            </p:cNvSpPr>
            <p:nvPr/>
          </p:nvSpPr>
          <p:spPr bwMode="auto">
            <a:xfrm>
              <a:off x="984" y="3086"/>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56717" name="Line 10"/>
            <p:cNvSpPr>
              <a:spLocks noChangeShapeType="1"/>
            </p:cNvSpPr>
            <p:nvPr/>
          </p:nvSpPr>
          <p:spPr bwMode="auto">
            <a:xfrm>
              <a:off x="984" y="3368"/>
              <a:ext cx="3408"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grpSp>
      <p:sp>
        <p:nvSpPr>
          <p:cNvPr id="156677" name="AutoShape 11"/>
          <p:cNvSpPr>
            <a:spLocks noChangeArrowheads="1"/>
          </p:cNvSpPr>
          <p:nvPr/>
        </p:nvSpPr>
        <p:spPr bwMode="auto">
          <a:xfrm>
            <a:off x="3549650" y="2133600"/>
            <a:ext cx="304800" cy="3429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78" name="AutoShape 12"/>
          <p:cNvSpPr>
            <a:spLocks noChangeArrowheads="1"/>
          </p:cNvSpPr>
          <p:nvPr/>
        </p:nvSpPr>
        <p:spPr bwMode="auto">
          <a:xfrm>
            <a:off x="6248400" y="2133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79" name="AutoShape 13"/>
          <p:cNvSpPr>
            <a:spLocks noChangeArrowheads="1"/>
          </p:cNvSpPr>
          <p:nvPr/>
        </p:nvSpPr>
        <p:spPr bwMode="auto">
          <a:xfrm>
            <a:off x="6248400" y="30734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0" name="AutoShape 14"/>
          <p:cNvSpPr>
            <a:spLocks noChangeArrowheads="1"/>
          </p:cNvSpPr>
          <p:nvPr/>
        </p:nvSpPr>
        <p:spPr bwMode="auto">
          <a:xfrm>
            <a:off x="6248400" y="40132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1" name="AutoShape 15"/>
          <p:cNvSpPr>
            <a:spLocks noChangeArrowheads="1"/>
          </p:cNvSpPr>
          <p:nvPr/>
        </p:nvSpPr>
        <p:spPr bwMode="auto">
          <a:xfrm>
            <a:off x="6248400" y="4876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2" name="AutoShape 16"/>
          <p:cNvSpPr>
            <a:spLocks noChangeArrowheads="1"/>
          </p:cNvSpPr>
          <p:nvPr/>
        </p:nvSpPr>
        <p:spPr bwMode="auto">
          <a:xfrm>
            <a:off x="4000500" y="2514600"/>
            <a:ext cx="304800" cy="2667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3" name="AutoShape 17"/>
          <p:cNvSpPr>
            <a:spLocks noChangeArrowheads="1"/>
          </p:cNvSpPr>
          <p:nvPr/>
        </p:nvSpPr>
        <p:spPr bwMode="auto">
          <a:xfrm>
            <a:off x="4449763" y="2895600"/>
            <a:ext cx="304800" cy="1828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4" name="AutoShape 18"/>
          <p:cNvSpPr>
            <a:spLocks noChangeArrowheads="1"/>
          </p:cNvSpPr>
          <p:nvPr/>
        </p:nvSpPr>
        <p:spPr bwMode="auto">
          <a:xfrm>
            <a:off x="4899025" y="3352800"/>
            <a:ext cx="304800" cy="914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5" name="AutoShape 19"/>
          <p:cNvSpPr>
            <a:spLocks noChangeArrowheads="1"/>
          </p:cNvSpPr>
          <p:nvPr/>
        </p:nvSpPr>
        <p:spPr bwMode="auto">
          <a:xfrm>
            <a:off x="5348288" y="2133600"/>
            <a:ext cx="304800" cy="1219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6" name="AutoShape 20"/>
          <p:cNvSpPr>
            <a:spLocks noChangeArrowheads="1"/>
          </p:cNvSpPr>
          <p:nvPr/>
        </p:nvSpPr>
        <p:spPr bwMode="auto">
          <a:xfrm>
            <a:off x="5348288" y="4343400"/>
            <a:ext cx="304800" cy="1219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7" name="AutoShape 21"/>
          <p:cNvSpPr>
            <a:spLocks noChangeArrowheads="1"/>
          </p:cNvSpPr>
          <p:nvPr/>
        </p:nvSpPr>
        <p:spPr bwMode="auto">
          <a:xfrm>
            <a:off x="5797550" y="3886200"/>
            <a:ext cx="304800" cy="1295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8" name="AutoShape 22"/>
          <p:cNvSpPr>
            <a:spLocks noChangeArrowheads="1"/>
          </p:cNvSpPr>
          <p:nvPr/>
        </p:nvSpPr>
        <p:spPr bwMode="auto">
          <a:xfrm>
            <a:off x="5791200" y="2438400"/>
            <a:ext cx="304800" cy="1295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89" name="Rectangle 23"/>
          <p:cNvSpPr>
            <a:spLocks noGrp="1" noChangeArrowheads="1"/>
          </p:cNvSpPr>
          <p:nvPr>
            <p:ph type="title"/>
          </p:nvPr>
        </p:nvSpPr>
        <p:spPr/>
        <p:txBody>
          <a:bodyPr/>
          <a:lstStyle/>
          <a:p>
            <a:r>
              <a:rPr lang="en-US"/>
              <a:t>Unfolded Bitonic[8] Network</a:t>
            </a:r>
          </a:p>
        </p:txBody>
      </p:sp>
      <p:sp>
        <p:nvSpPr>
          <p:cNvPr id="156690" name="Text Box 24"/>
          <p:cNvSpPr txBox="1">
            <a:spLocks noChangeArrowheads="1"/>
          </p:cNvSpPr>
          <p:nvPr/>
        </p:nvSpPr>
        <p:spPr bwMode="auto">
          <a:xfrm>
            <a:off x="7240024" y="2266950"/>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Merger[2]</a:t>
            </a:r>
          </a:p>
        </p:txBody>
      </p:sp>
      <p:sp>
        <p:nvSpPr>
          <p:cNvPr id="156691" name="AutoShape 25"/>
          <p:cNvSpPr>
            <a:spLocks noChangeArrowheads="1"/>
          </p:cNvSpPr>
          <p:nvPr/>
        </p:nvSpPr>
        <p:spPr bwMode="auto">
          <a:xfrm>
            <a:off x="3100388" y="2133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2" name="AutoShape 26"/>
          <p:cNvSpPr>
            <a:spLocks noChangeArrowheads="1"/>
          </p:cNvSpPr>
          <p:nvPr/>
        </p:nvSpPr>
        <p:spPr bwMode="auto">
          <a:xfrm>
            <a:off x="3100388" y="2895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3" name="AutoShape 27"/>
          <p:cNvSpPr>
            <a:spLocks noChangeArrowheads="1"/>
          </p:cNvSpPr>
          <p:nvPr/>
        </p:nvSpPr>
        <p:spPr bwMode="auto">
          <a:xfrm>
            <a:off x="2651125" y="2590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4" name="AutoShape 28"/>
          <p:cNvSpPr>
            <a:spLocks noChangeArrowheads="1"/>
          </p:cNvSpPr>
          <p:nvPr/>
        </p:nvSpPr>
        <p:spPr bwMode="auto">
          <a:xfrm>
            <a:off x="2201863" y="2133600"/>
            <a:ext cx="304800" cy="1600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5" name="Text Box 29"/>
          <p:cNvSpPr txBox="1">
            <a:spLocks noChangeArrowheads="1"/>
          </p:cNvSpPr>
          <p:nvPr/>
        </p:nvSpPr>
        <p:spPr bwMode="auto">
          <a:xfrm>
            <a:off x="7240024" y="4387850"/>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Merger[2]</a:t>
            </a:r>
          </a:p>
        </p:txBody>
      </p:sp>
      <p:sp>
        <p:nvSpPr>
          <p:cNvPr id="156696" name="AutoShape 30"/>
          <p:cNvSpPr>
            <a:spLocks noChangeArrowheads="1"/>
          </p:cNvSpPr>
          <p:nvPr/>
        </p:nvSpPr>
        <p:spPr bwMode="auto">
          <a:xfrm>
            <a:off x="3100388" y="39624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7" name="AutoShape 31"/>
          <p:cNvSpPr>
            <a:spLocks noChangeArrowheads="1"/>
          </p:cNvSpPr>
          <p:nvPr/>
        </p:nvSpPr>
        <p:spPr bwMode="auto">
          <a:xfrm>
            <a:off x="3100388" y="48768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8" name="AutoShape 32"/>
          <p:cNvSpPr>
            <a:spLocks noChangeArrowheads="1"/>
          </p:cNvSpPr>
          <p:nvPr/>
        </p:nvSpPr>
        <p:spPr bwMode="auto">
          <a:xfrm>
            <a:off x="2651125" y="4419600"/>
            <a:ext cx="304800" cy="685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699" name="AutoShape 33"/>
          <p:cNvSpPr>
            <a:spLocks noChangeArrowheads="1"/>
          </p:cNvSpPr>
          <p:nvPr/>
        </p:nvSpPr>
        <p:spPr bwMode="auto">
          <a:xfrm>
            <a:off x="2201863" y="3962400"/>
            <a:ext cx="304800" cy="16002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700" name="AutoShape 34"/>
          <p:cNvSpPr>
            <a:spLocks noChangeArrowheads="1"/>
          </p:cNvSpPr>
          <p:nvPr/>
        </p:nvSpPr>
        <p:spPr bwMode="auto">
          <a:xfrm>
            <a:off x="1625600" y="3810000"/>
            <a:ext cx="571500" cy="914400"/>
          </a:xfrm>
          <a:prstGeom prst="wedgeRoundRectCallout">
            <a:avLst>
              <a:gd name="adj1" fmla="val 921389"/>
              <a:gd name="adj2" fmla="val -38542"/>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6701" name="AutoShape 35"/>
          <p:cNvSpPr>
            <a:spLocks noChangeArrowheads="1"/>
          </p:cNvSpPr>
          <p:nvPr/>
        </p:nvSpPr>
        <p:spPr bwMode="auto">
          <a:xfrm>
            <a:off x="1651000" y="2882900"/>
            <a:ext cx="571500" cy="914400"/>
          </a:xfrm>
          <a:prstGeom prst="wedgeRoundRectCallout">
            <a:avLst>
              <a:gd name="adj1" fmla="val 892500"/>
              <a:gd name="adj2" fmla="val -13542"/>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6702" name="AutoShape 36"/>
          <p:cNvSpPr>
            <a:spLocks noChangeArrowheads="1"/>
          </p:cNvSpPr>
          <p:nvPr/>
        </p:nvSpPr>
        <p:spPr bwMode="auto">
          <a:xfrm>
            <a:off x="1676400" y="1955800"/>
            <a:ext cx="571500" cy="914400"/>
          </a:xfrm>
          <a:prstGeom prst="wedgeRoundRectCallout">
            <a:avLst>
              <a:gd name="adj1" fmla="val 894722"/>
              <a:gd name="adj2" fmla="val 10069"/>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6703" name="Text Box 37"/>
          <p:cNvSpPr txBox="1">
            <a:spLocks noChangeArrowheads="1"/>
          </p:cNvSpPr>
          <p:nvPr/>
        </p:nvSpPr>
        <p:spPr bwMode="auto">
          <a:xfrm>
            <a:off x="7240024" y="2973388"/>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Merger[2]</a:t>
            </a:r>
          </a:p>
        </p:txBody>
      </p:sp>
      <p:sp>
        <p:nvSpPr>
          <p:cNvPr id="156704" name="Text Box 38"/>
          <p:cNvSpPr txBox="1">
            <a:spLocks noChangeArrowheads="1"/>
          </p:cNvSpPr>
          <p:nvPr/>
        </p:nvSpPr>
        <p:spPr bwMode="auto">
          <a:xfrm>
            <a:off x="7240024" y="3679825"/>
            <a:ext cx="1725151" cy="523220"/>
          </a:xfrm>
          <a:prstGeom prst="rect">
            <a:avLst/>
          </a:prstGeom>
          <a:noFill/>
          <a:ln w="9525" algn="ctr">
            <a:noFill/>
            <a:miter lim="800000"/>
            <a:headEnd/>
            <a:tailEnd/>
          </a:ln>
        </p:spPr>
        <p:txBody>
          <a:bodyPr wrap="none">
            <a:spAutoFit/>
          </a:bodyPr>
          <a:lstStyle/>
          <a:p>
            <a:pPr algn="ctr">
              <a:spcBef>
                <a:spcPct val="0"/>
              </a:spcBef>
            </a:pPr>
            <a:r>
              <a:rPr lang="en-US" sz="2800" b="0">
                <a:solidFill>
                  <a:srgbClr val="FF0000"/>
                </a:solidFill>
                <a:latin typeface="Arial" pitchFamily="34" charset="0"/>
                <a:cs typeface="Arial" pitchFamily="34" charset="0"/>
              </a:rPr>
              <a:t>Merger[2]</a:t>
            </a:r>
          </a:p>
        </p:txBody>
      </p:sp>
      <p:sp>
        <p:nvSpPr>
          <p:cNvPr id="156705" name="AutoShape 39"/>
          <p:cNvSpPr>
            <a:spLocks noChangeArrowheads="1"/>
          </p:cNvSpPr>
          <p:nvPr/>
        </p:nvSpPr>
        <p:spPr bwMode="auto">
          <a:xfrm>
            <a:off x="1600200" y="4737100"/>
            <a:ext cx="571500" cy="914400"/>
          </a:xfrm>
          <a:prstGeom prst="wedgeRoundRectCallout">
            <a:avLst>
              <a:gd name="adj1" fmla="val 919167"/>
              <a:gd name="adj2" fmla="val -53819"/>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56706" name="AutoShape 40"/>
          <p:cNvSpPr>
            <a:spLocks noChangeArrowheads="1"/>
          </p:cNvSpPr>
          <p:nvPr/>
        </p:nvSpPr>
        <p:spPr bwMode="auto">
          <a:xfrm>
            <a:off x="1752600" y="21336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6707" name="AutoShape 41"/>
          <p:cNvSpPr>
            <a:spLocks noChangeArrowheads="1"/>
          </p:cNvSpPr>
          <p:nvPr/>
        </p:nvSpPr>
        <p:spPr bwMode="auto">
          <a:xfrm>
            <a:off x="1752600" y="29972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6708" name="AutoShape 42"/>
          <p:cNvSpPr>
            <a:spLocks noChangeArrowheads="1"/>
          </p:cNvSpPr>
          <p:nvPr/>
        </p:nvSpPr>
        <p:spPr bwMode="auto">
          <a:xfrm>
            <a:off x="1752600" y="39370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
        <p:nvSpPr>
          <p:cNvPr id="156709" name="AutoShape 43"/>
          <p:cNvSpPr>
            <a:spLocks noChangeArrowheads="1"/>
          </p:cNvSpPr>
          <p:nvPr/>
        </p:nvSpPr>
        <p:spPr bwMode="auto">
          <a:xfrm>
            <a:off x="1752600" y="4876800"/>
            <a:ext cx="304800" cy="685800"/>
          </a:xfrm>
          <a:prstGeom prst="roundRect">
            <a:avLst>
              <a:gd name="adj" fmla="val 16667"/>
            </a:avLst>
          </a:prstGeom>
          <a:solidFill>
            <a:srgbClr val="99FF99"/>
          </a:solidFill>
          <a:ln w="38100" algn="ctr">
            <a:solidFill>
              <a:schemeClr val="tx1"/>
            </a:solidFill>
            <a:miter lim="800000"/>
            <a:headEnd/>
            <a:tailEnd/>
          </a:ln>
        </p:spPr>
        <p:txBody>
          <a:bodyPr wrap="none" anchor="ctr"/>
          <a:lstStyle/>
          <a:p>
            <a:pPr algn="ctr">
              <a:spcBef>
                <a:spcPct val="0"/>
              </a:spcBef>
            </a:pPr>
            <a:endParaRPr lang="en-US" sz="4000" b="0">
              <a:latin typeface="Arial" pitchFamily="34" charset="0"/>
              <a:cs typeface="Arial"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2"/>
          <p:cNvSpPr>
            <a:spLocks noGrp="1" noChangeArrowheads="1"/>
          </p:cNvSpPr>
          <p:nvPr>
            <p:ph type="title"/>
          </p:nvPr>
        </p:nvSpPr>
        <p:spPr/>
        <p:txBody>
          <a:bodyPr/>
          <a:lstStyle/>
          <a:p>
            <a:r>
              <a:rPr lang="en-US"/>
              <a:t>Bitonic[k] Depth</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18B299C7-29FC-4306-B6CD-BFFC66BBFF53}" type="slidenum">
              <a:rPr lang="en-US">
                <a:solidFill>
                  <a:srgbClr val="FFFF00"/>
                </a:solidFill>
              </a:rPr>
              <a:pPr>
                <a:defRPr/>
              </a:pPr>
              <a:t>47</a:t>
            </a:fld>
            <a:endParaRPr lang="en-US">
              <a:solidFill>
                <a:srgbClr val="FFFF00"/>
              </a:solidFill>
            </a:endParaRPr>
          </a:p>
        </p:txBody>
      </p:sp>
      <p:sp>
        <p:nvSpPr>
          <p:cNvPr id="2" name="TextBox 1">
            <a:extLst>
              <a:ext uri="{FF2B5EF4-FFF2-40B4-BE49-F238E27FC236}">
                <a16:creationId xmlns:a16="http://schemas.microsoft.com/office/drawing/2014/main" id="{E8805843-0619-3DF1-AAB7-E4C44E319BE4}"/>
              </a:ext>
            </a:extLst>
          </p:cNvPr>
          <p:cNvSpPr txBox="1"/>
          <p:nvPr/>
        </p:nvSpPr>
        <p:spPr bwMode="auto">
          <a:xfrm>
            <a:off x="2034014" y="3103750"/>
            <a:ext cx="138211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a:rPr>
              <a:t>Width </a:t>
            </a:r>
            <a:r>
              <a:rPr lang="en-US" sz="2800" b="0" dirty="0">
                <a:solidFill>
                  <a:schemeClr val="bg1"/>
                </a:solidFill>
                <a:cs typeface="Arial"/>
              </a:rPr>
              <a:t>k</a:t>
            </a:r>
            <a:endParaRPr lang="en-US" sz="2800" b="0" dirty="0">
              <a:solidFill>
                <a:schemeClr val="bg1"/>
              </a:solidFill>
            </a:endParaRPr>
          </a:p>
        </p:txBody>
      </p:sp>
      <p:sp>
        <p:nvSpPr>
          <p:cNvPr id="3" name="TextBox 3">
            <a:extLst>
              <a:ext uri="{FF2B5EF4-FFF2-40B4-BE49-F238E27FC236}">
                <a16:creationId xmlns:a16="http://schemas.microsoft.com/office/drawing/2014/main" id="{A0E704A2-449D-836C-1D4A-438EB3B9CC08}"/>
              </a:ext>
            </a:extLst>
          </p:cNvPr>
          <p:cNvSpPr txBox="1"/>
          <p:nvPr/>
        </p:nvSpPr>
        <p:spPr bwMode="auto">
          <a:xfrm>
            <a:off x="2034014" y="4047483"/>
            <a:ext cx="4519186"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Depth </a:t>
            </a:r>
            <a:r>
              <a:rPr lang="en-US" sz="2800" b="0" dirty="0">
                <a:solidFill>
                  <a:schemeClr val="bg1"/>
                </a:solidFill>
              </a:rPr>
              <a:t>(log</a:t>
            </a:r>
            <a:r>
              <a:rPr lang="en-US" sz="2800" b="0" baseline="-25000" dirty="0">
                <a:solidFill>
                  <a:schemeClr val="bg1"/>
                </a:solidFill>
              </a:rPr>
              <a:t>2</a:t>
            </a:r>
            <a:r>
              <a:rPr lang="en-US" sz="2800" b="0" dirty="0">
                <a:solidFill>
                  <a:schemeClr val="bg1"/>
                </a:solidFill>
              </a:rPr>
              <a:t> k)(log</a:t>
            </a:r>
            <a:r>
              <a:rPr lang="en-US" sz="2800" b="0" baseline="-25000" dirty="0">
                <a:solidFill>
                  <a:schemeClr val="bg1"/>
                </a:solidFill>
              </a:rPr>
              <a:t>2</a:t>
            </a:r>
            <a:r>
              <a:rPr lang="en-US" sz="2800" b="0" dirty="0">
                <a:solidFill>
                  <a:schemeClr val="bg1"/>
                </a:solidFill>
              </a:rPr>
              <a:t> k + 1)/2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lstStyle/>
          <a:p>
            <a:r>
              <a:rPr lang="en-US"/>
              <a:t>Proof by Induction</a:t>
            </a:r>
          </a:p>
        </p:txBody>
      </p:sp>
      <p:sp>
        <p:nvSpPr>
          <p:cNvPr id="2" name="TextBox 1">
            <a:extLst>
              <a:ext uri="{FF2B5EF4-FFF2-40B4-BE49-F238E27FC236}">
                <a16:creationId xmlns:a16="http://schemas.microsoft.com/office/drawing/2014/main" id="{7713F73D-9A00-1649-9390-F295A8AB356A}"/>
              </a:ext>
            </a:extLst>
          </p:cNvPr>
          <p:cNvSpPr txBox="1"/>
          <p:nvPr/>
        </p:nvSpPr>
        <p:spPr bwMode="auto">
          <a:xfrm>
            <a:off x="1347651" y="2181002"/>
            <a:ext cx="5445722" cy="1557349"/>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chemeClr val="bg1"/>
                </a:solidFill>
              </a:rPr>
              <a:t>Base</a:t>
            </a:r>
            <a:r>
              <a:rPr lang="en-US" sz="2800" b="0" dirty="0">
                <a:solidFill>
                  <a:srgbClr val="FFFF00"/>
                </a:solidFill>
              </a:rPr>
              <a:t>:</a:t>
            </a:r>
          </a:p>
          <a:p>
            <a:pPr lvl="1"/>
            <a:r>
              <a:rPr lang="en-US" sz="2800" b="0" dirty="0" err="1">
                <a:solidFill>
                  <a:srgbClr val="FFFF00"/>
                </a:solidFill>
              </a:rPr>
              <a:t>Bitonic</a:t>
            </a:r>
            <a:r>
              <a:rPr lang="en-US" sz="2800" b="0" dirty="0">
                <a:solidFill>
                  <a:srgbClr val="FFFF00"/>
                </a:solidFill>
              </a:rPr>
              <a:t>[2] is single balancer</a:t>
            </a:r>
          </a:p>
          <a:p>
            <a:pPr lvl="1"/>
            <a:r>
              <a:rPr lang="en-US" sz="2800" b="0" dirty="0">
                <a:solidFill>
                  <a:srgbClr val="FFFF00"/>
                </a:solidFill>
              </a:rPr>
              <a:t>has step property by definition</a:t>
            </a:r>
          </a:p>
        </p:txBody>
      </p:sp>
      <p:sp>
        <p:nvSpPr>
          <p:cNvPr id="3" name="TextBox 3">
            <a:extLst>
              <a:ext uri="{FF2B5EF4-FFF2-40B4-BE49-F238E27FC236}">
                <a16:creationId xmlns:a16="http://schemas.microsoft.com/office/drawing/2014/main" id="{F5477D8B-B7AD-938E-CEE5-9D7AE977C8E9}"/>
              </a:ext>
            </a:extLst>
          </p:cNvPr>
          <p:cNvSpPr txBox="1"/>
          <p:nvPr/>
        </p:nvSpPr>
        <p:spPr bwMode="auto">
          <a:xfrm>
            <a:off x="1347651" y="4166753"/>
            <a:ext cx="5739072" cy="155734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chemeClr val="bg1"/>
                </a:solidFill>
              </a:rPr>
              <a:t>Step</a:t>
            </a:r>
            <a:r>
              <a:rPr lang="en-US" sz="2800" b="0" dirty="0">
                <a:solidFill>
                  <a:srgbClr val="FFFF00"/>
                </a:solidFill>
              </a:rPr>
              <a:t>:</a:t>
            </a:r>
          </a:p>
          <a:p>
            <a:pPr lvl="1"/>
            <a:r>
              <a:rPr lang="en-US" sz="2800" b="0" dirty="0">
                <a:solidFill>
                  <a:srgbClr val="FFFF00"/>
                </a:solidFill>
              </a:rPr>
              <a:t>If </a:t>
            </a:r>
            <a:r>
              <a:rPr lang="en-US" sz="2800" b="0" dirty="0" err="1">
                <a:solidFill>
                  <a:srgbClr val="FFFF00"/>
                </a:solidFill>
              </a:rPr>
              <a:t>Bitonic</a:t>
            </a:r>
            <a:r>
              <a:rPr lang="en-US" sz="2800" b="0" dirty="0">
                <a:solidFill>
                  <a:srgbClr val="FFFF00"/>
                </a:solidFill>
              </a:rPr>
              <a:t>[k] has step property …</a:t>
            </a:r>
          </a:p>
          <a:p>
            <a:pPr lvl="1"/>
            <a:r>
              <a:rPr lang="en-US" sz="2800" b="0" dirty="0">
                <a:solidFill>
                  <a:srgbClr val="FFFF00"/>
                </a:solidFill>
              </a:rPr>
              <a:t>So does </a:t>
            </a:r>
            <a:r>
              <a:rPr lang="en-US" sz="2800" b="0" dirty="0" err="1">
                <a:solidFill>
                  <a:srgbClr val="FFFF00"/>
                </a:solidFill>
              </a:rPr>
              <a:t>Bitonic</a:t>
            </a:r>
            <a:r>
              <a:rPr lang="en-US" sz="2800" b="0" dirty="0">
                <a:solidFill>
                  <a:srgbClr val="FFFF00"/>
                </a:solidFill>
              </a:rPr>
              <a:t>[2k]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pPr>
              <a:defRPr/>
            </a:pPr>
            <a:r>
              <a:rPr lang="en-US"/>
              <a:t>Art of Multiprocessor Programming</a:t>
            </a:r>
          </a:p>
        </p:txBody>
      </p:sp>
      <p:sp>
        <p:nvSpPr>
          <p:cNvPr id="15" name="Slide Number Placeholder 4"/>
          <p:cNvSpPr>
            <a:spLocks noGrp="1"/>
          </p:cNvSpPr>
          <p:nvPr>
            <p:ph type="sldNum" sz="quarter" idx="11"/>
          </p:nvPr>
        </p:nvSpPr>
        <p:spPr/>
        <p:txBody>
          <a:bodyPr/>
          <a:lstStyle/>
          <a:p>
            <a:pPr>
              <a:defRPr/>
            </a:pPr>
            <a:fld id="{3F4FD93E-7F89-4B34-8C45-F3F7239657AC}" type="slidenum">
              <a:rPr lang="en-US"/>
              <a:pPr>
                <a:defRPr/>
              </a:pPr>
              <a:t>49</a:t>
            </a:fld>
            <a:endParaRPr lang="en-US"/>
          </a:p>
        </p:txBody>
      </p:sp>
      <p:sp>
        <p:nvSpPr>
          <p:cNvPr id="159748" name="Rectangle 2"/>
          <p:cNvSpPr>
            <a:spLocks noGrp="1" noChangeArrowheads="1"/>
          </p:cNvSpPr>
          <p:nvPr>
            <p:ph type="title"/>
          </p:nvPr>
        </p:nvSpPr>
        <p:spPr/>
        <p:txBody>
          <a:bodyPr/>
          <a:lstStyle/>
          <a:p>
            <a:r>
              <a:rPr lang="en-US"/>
              <a:t>Bitonic[2k] Schematic</a:t>
            </a:r>
          </a:p>
        </p:txBody>
      </p:sp>
      <p:sp>
        <p:nvSpPr>
          <p:cNvPr id="159749" name="Rectangle 3"/>
          <p:cNvSpPr>
            <a:spLocks noChangeArrowheads="1"/>
          </p:cNvSpPr>
          <p:nvPr/>
        </p:nvSpPr>
        <p:spPr bwMode="auto">
          <a:xfrm>
            <a:off x="1371600" y="2438400"/>
            <a:ext cx="2743200" cy="1447800"/>
          </a:xfrm>
          <a:prstGeom prst="rect">
            <a:avLst/>
          </a:prstGeom>
          <a:solidFill>
            <a:srgbClr val="FF9999"/>
          </a:solidFill>
          <a:ln w="38100" algn="ctr">
            <a:solidFill>
              <a:schemeClr val="bg1"/>
            </a:solidFill>
            <a:miter lim="800000"/>
            <a:headEnd/>
            <a:tailEnd/>
          </a:ln>
        </p:spPr>
        <p:txBody>
          <a:bodyPr wrap="none" anchor="ctr"/>
          <a:lstStyle/>
          <a:p>
            <a:pPr algn="ctr">
              <a:spcBef>
                <a:spcPct val="0"/>
              </a:spcBef>
            </a:pPr>
            <a:r>
              <a:rPr lang="en-US" sz="4000" b="0" dirty="0" err="1">
                <a:latin typeface="Arial" pitchFamily="34" charset="0"/>
                <a:cs typeface="Arial" pitchFamily="34" charset="0"/>
              </a:rPr>
              <a:t>Bitonic</a:t>
            </a:r>
            <a:r>
              <a:rPr lang="en-US" sz="4000" b="0" dirty="0">
                <a:latin typeface="Arial" pitchFamily="34" charset="0"/>
                <a:cs typeface="Arial" pitchFamily="34" charset="0"/>
              </a:rPr>
              <a:t>[k]</a:t>
            </a:r>
          </a:p>
        </p:txBody>
      </p:sp>
      <p:sp>
        <p:nvSpPr>
          <p:cNvPr id="159750" name="Rectangle 4"/>
          <p:cNvSpPr>
            <a:spLocks noChangeArrowheads="1"/>
          </p:cNvSpPr>
          <p:nvPr/>
        </p:nvSpPr>
        <p:spPr bwMode="auto">
          <a:xfrm>
            <a:off x="1371600" y="4191000"/>
            <a:ext cx="2743200" cy="1447800"/>
          </a:xfrm>
          <a:prstGeom prst="rect">
            <a:avLst/>
          </a:prstGeom>
          <a:solidFill>
            <a:srgbClr val="FFFF99"/>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Bitonic[k]</a:t>
            </a:r>
          </a:p>
        </p:txBody>
      </p:sp>
      <p:sp>
        <p:nvSpPr>
          <p:cNvPr id="159751" name="Rectangle 5"/>
          <p:cNvSpPr>
            <a:spLocks noChangeArrowheads="1"/>
          </p:cNvSpPr>
          <p:nvPr/>
        </p:nvSpPr>
        <p:spPr bwMode="auto">
          <a:xfrm>
            <a:off x="4800600" y="2438400"/>
            <a:ext cx="2971800" cy="3200400"/>
          </a:xfrm>
          <a:prstGeom prst="rect">
            <a:avLst/>
          </a:prstGeom>
          <a:solidFill>
            <a:srgbClr val="99FF99"/>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Merger[2k]</a:t>
            </a:r>
          </a:p>
        </p:txBody>
      </p:sp>
      <p:sp>
        <p:nvSpPr>
          <p:cNvPr id="159752" name="Line 6"/>
          <p:cNvSpPr>
            <a:spLocks noChangeShapeType="1"/>
          </p:cNvSpPr>
          <p:nvPr/>
        </p:nvSpPr>
        <p:spPr bwMode="auto">
          <a:xfrm>
            <a:off x="4114800" y="26670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3" name="Line 7"/>
          <p:cNvSpPr>
            <a:spLocks noChangeShapeType="1"/>
          </p:cNvSpPr>
          <p:nvPr/>
        </p:nvSpPr>
        <p:spPr bwMode="auto">
          <a:xfrm>
            <a:off x="4114800" y="2971800"/>
            <a:ext cx="685800" cy="396875"/>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4" name="Line 8"/>
          <p:cNvSpPr>
            <a:spLocks noChangeShapeType="1"/>
          </p:cNvSpPr>
          <p:nvPr/>
        </p:nvSpPr>
        <p:spPr bwMode="auto">
          <a:xfrm>
            <a:off x="4114800" y="3276600"/>
            <a:ext cx="685800" cy="12192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5" name="Line 9"/>
          <p:cNvSpPr>
            <a:spLocks noChangeShapeType="1"/>
          </p:cNvSpPr>
          <p:nvPr/>
        </p:nvSpPr>
        <p:spPr bwMode="auto">
          <a:xfrm>
            <a:off x="4114800" y="3657600"/>
            <a:ext cx="685800" cy="15240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6" name="Line 10"/>
          <p:cNvSpPr>
            <a:spLocks noChangeShapeType="1"/>
          </p:cNvSpPr>
          <p:nvPr/>
        </p:nvSpPr>
        <p:spPr bwMode="auto">
          <a:xfrm flipV="1">
            <a:off x="4114800" y="2971800"/>
            <a:ext cx="685800" cy="14478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7" name="Line 11"/>
          <p:cNvSpPr>
            <a:spLocks noChangeShapeType="1"/>
          </p:cNvSpPr>
          <p:nvPr/>
        </p:nvSpPr>
        <p:spPr bwMode="auto">
          <a:xfrm flipV="1">
            <a:off x="4114800" y="3733800"/>
            <a:ext cx="685800" cy="10668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8" name="Line 12"/>
          <p:cNvSpPr>
            <a:spLocks noChangeShapeType="1"/>
          </p:cNvSpPr>
          <p:nvPr/>
        </p:nvSpPr>
        <p:spPr bwMode="auto">
          <a:xfrm flipV="1">
            <a:off x="4114800" y="4724400"/>
            <a:ext cx="685800" cy="4572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59" name="Line 13"/>
          <p:cNvSpPr>
            <a:spLocks noChangeShapeType="1"/>
          </p:cNvSpPr>
          <p:nvPr/>
        </p:nvSpPr>
        <p:spPr bwMode="auto">
          <a:xfrm>
            <a:off x="4114800"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0" name="Line 6"/>
          <p:cNvSpPr>
            <a:spLocks noChangeShapeType="1"/>
          </p:cNvSpPr>
          <p:nvPr/>
        </p:nvSpPr>
        <p:spPr bwMode="auto">
          <a:xfrm>
            <a:off x="685800" y="26670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1" name="Line 6"/>
          <p:cNvSpPr>
            <a:spLocks noChangeShapeType="1"/>
          </p:cNvSpPr>
          <p:nvPr/>
        </p:nvSpPr>
        <p:spPr bwMode="auto">
          <a:xfrm>
            <a:off x="685800" y="29718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2" name="Line 6"/>
          <p:cNvSpPr>
            <a:spLocks noChangeShapeType="1"/>
          </p:cNvSpPr>
          <p:nvPr/>
        </p:nvSpPr>
        <p:spPr bwMode="auto">
          <a:xfrm>
            <a:off x="685800" y="33686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3" name="Line 6"/>
          <p:cNvSpPr>
            <a:spLocks noChangeShapeType="1"/>
          </p:cNvSpPr>
          <p:nvPr/>
        </p:nvSpPr>
        <p:spPr bwMode="auto">
          <a:xfrm>
            <a:off x="685800" y="36576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4" name="Line 6"/>
          <p:cNvSpPr>
            <a:spLocks noChangeShapeType="1"/>
          </p:cNvSpPr>
          <p:nvPr/>
        </p:nvSpPr>
        <p:spPr bwMode="auto">
          <a:xfrm>
            <a:off x="685800" y="44196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5" name="Line 6"/>
          <p:cNvSpPr>
            <a:spLocks noChangeShapeType="1"/>
          </p:cNvSpPr>
          <p:nvPr/>
        </p:nvSpPr>
        <p:spPr bwMode="auto">
          <a:xfrm>
            <a:off x="685800" y="47244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6" name="Line 6"/>
          <p:cNvSpPr>
            <a:spLocks noChangeShapeType="1"/>
          </p:cNvSpPr>
          <p:nvPr/>
        </p:nvSpPr>
        <p:spPr bwMode="auto">
          <a:xfrm>
            <a:off x="685800" y="51212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7" name="Line 6"/>
          <p:cNvSpPr>
            <a:spLocks noChangeShapeType="1"/>
          </p:cNvSpPr>
          <p:nvPr/>
        </p:nvSpPr>
        <p:spPr bwMode="auto">
          <a:xfrm>
            <a:off x="685800"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8" name="Line 6"/>
          <p:cNvSpPr>
            <a:spLocks noChangeShapeType="1"/>
          </p:cNvSpPr>
          <p:nvPr/>
        </p:nvSpPr>
        <p:spPr bwMode="auto">
          <a:xfrm>
            <a:off x="7772400" y="274002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69" name="Line 6"/>
          <p:cNvSpPr>
            <a:spLocks noChangeShapeType="1"/>
          </p:cNvSpPr>
          <p:nvPr/>
        </p:nvSpPr>
        <p:spPr bwMode="auto">
          <a:xfrm>
            <a:off x="7772400" y="3100388"/>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70" name="Line 6"/>
          <p:cNvSpPr>
            <a:spLocks noChangeShapeType="1"/>
          </p:cNvSpPr>
          <p:nvPr/>
        </p:nvSpPr>
        <p:spPr bwMode="auto">
          <a:xfrm>
            <a:off x="7772400" y="3497263"/>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71" name="Line 6"/>
          <p:cNvSpPr>
            <a:spLocks noChangeShapeType="1"/>
          </p:cNvSpPr>
          <p:nvPr/>
        </p:nvSpPr>
        <p:spPr bwMode="auto">
          <a:xfrm>
            <a:off x="7772400" y="3859213"/>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72" name="Line 6"/>
          <p:cNvSpPr>
            <a:spLocks noChangeShapeType="1"/>
          </p:cNvSpPr>
          <p:nvPr/>
        </p:nvSpPr>
        <p:spPr bwMode="auto">
          <a:xfrm>
            <a:off x="7772400" y="42545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73" name="Line 6"/>
          <p:cNvSpPr>
            <a:spLocks noChangeShapeType="1"/>
          </p:cNvSpPr>
          <p:nvPr/>
        </p:nvSpPr>
        <p:spPr bwMode="auto">
          <a:xfrm>
            <a:off x="7772400" y="46513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74" name="Line 6"/>
          <p:cNvSpPr>
            <a:spLocks noChangeShapeType="1"/>
          </p:cNvSpPr>
          <p:nvPr/>
        </p:nvSpPr>
        <p:spPr bwMode="auto">
          <a:xfrm>
            <a:off x="7772400" y="504825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9775" name="Line 6"/>
          <p:cNvSpPr>
            <a:spLocks noChangeShapeType="1"/>
          </p:cNvSpPr>
          <p:nvPr/>
        </p:nvSpPr>
        <p:spPr bwMode="auto">
          <a:xfrm>
            <a:off x="7772400"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1"/>
          </p:nvPr>
        </p:nvSpPr>
        <p:spPr/>
        <p:txBody>
          <a:bodyPr/>
          <a:lstStyle/>
          <a:p>
            <a:pPr>
              <a:defRPr/>
            </a:pPr>
            <a:fld id="{527BF4D1-8F60-4740-AFE9-A5FFD2050137}" type="slidenum">
              <a:rPr lang="en-US"/>
              <a:pPr>
                <a:defRPr/>
              </a:pPr>
              <a:t>50</a:t>
            </a:fld>
            <a:endParaRPr lang="en-US"/>
          </a:p>
        </p:txBody>
      </p:sp>
      <p:sp>
        <p:nvSpPr>
          <p:cNvPr id="160772" name="Rectangle 2"/>
          <p:cNvSpPr>
            <a:spLocks noGrp="1" noChangeArrowheads="1"/>
          </p:cNvSpPr>
          <p:nvPr>
            <p:ph type="title"/>
          </p:nvPr>
        </p:nvSpPr>
        <p:spPr>
          <a:xfrm>
            <a:off x="0" y="389471"/>
            <a:ext cx="8916988" cy="1143000"/>
          </a:xfrm>
        </p:spPr>
        <p:txBody>
          <a:bodyPr/>
          <a:lstStyle/>
          <a:p>
            <a:r>
              <a:rPr lang="en-US" dirty="0"/>
              <a:t>Need to Prove only Merger[2k]</a:t>
            </a:r>
          </a:p>
        </p:txBody>
      </p:sp>
      <p:sp>
        <p:nvSpPr>
          <p:cNvPr id="160773" name="Rectangle 5"/>
          <p:cNvSpPr>
            <a:spLocks noChangeArrowheads="1"/>
          </p:cNvSpPr>
          <p:nvPr/>
        </p:nvSpPr>
        <p:spPr bwMode="auto">
          <a:xfrm>
            <a:off x="3336925" y="2438400"/>
            <a:ext cx="2971800" cy="3200400"/>
          </a:xfrm>
          <a:prstGeom prst="rect">
            <a:avLst/>
          </a:prstGeom>
          <a:solidFill>
            <a:srgbClr val="99FF99"/>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Merger[2k]</a:t>
            </a:r>
          </a:p>
        </p:txBody>
      </p:sp>
      <p:sp>
        <p:nvSpPr>
          <p:cNvPr id="160774" name="Line 6"/>
          <p:cNvSpPr>
            <a:spLocks noChangeShapeType="1"/>
          </p:cNvSpPr>
          <p:nvPr/>
        </p:nvSpPr>
        <p:spPr bwMode="auto">
          <a:xfrm>
            <a:off x="2651125" y="26670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5" name="Line 7"/>
          <p:cNvSpPr>
            <a:spLocks noChangeShapeType="1"/>
          </p:cNvSpPr>
          <p:nvPr/>
        </p:nvSpPr>
        <p:spPr bwMode="auto">
          <a:xfrm>
            <a:off x="2651125" y="2971800"/>
            <a:ext cx="685800" cy="396875"/>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6" name="Line 8"/>
          <p:cNvSpPr>
            <a:spLocks noChangeShapeType="1"/>
          </p:cNvSpPr>
          <p:nvPr/>
        </p:nvSpPr>
        <p:spPr bwMode="auto">
          <a:xfrm>
            <a:off x="2651125" y="3276600"/>
            <a:ext cx="685800" cy="12192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7" name="Line 9"/>
          <p:cNvSpPr>
            <a:spLocks noChangeShapeType="1"/>
          </p:cNvSpPr>
          <p:nvPr/>
        </p:nvSpPr>
        <p:spPr bwMode="auto">
          <a:xfrm>
            <a:off x="2651125" y="3657600"/>
            <a:ext cx="685800" cy="15240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8" name="Line 10"/>
          <p:cNvSpPr>
            <a:spLocks noChangeShapeType="1"/>
          </p:cNvSpPr>
          <p:nvPr/>
        </p:nvSpPr>
        <p:spPr bwMode="auto">
          <a:xfrm flipV="1">
            <a:off x="2651125" y="2971800"/>
            <a:ext cx="685800" cy="14478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9" name="Line 11"/>
          <p:cNvSpPr>
            <a:spLocks noChangeShapeType="1"/>
          </p:cNvSpPr>
          <p:nvPr/>
        </p:nvSpPr>
        <p:spPr bwMode="auto">
          <a:xfrm flipV="1">
            <a:off x="2651125" y="3733800"/>
            <a:ext cx="685800" cy="10668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0" name="Line 12"/>
          <p:cNvSpPr>
            <a:spLocks noChangeShapeType="1"/>
          </p:cNvSpPr>
          <p:nvPr/>
        </p:nvSpPr>
        <p:spPr bwMode="auto">
          <a:xfrm flipV="1">
            <a:off x="2651125" y="4724400"/>
            <a:ext cx="685800" cy="45720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1" name="Line 13"/>
          <p:cNvSpPr>
            <a:spLocks noChangeShapeType="1"/>
          </p:cNvSpPr>
          <p:nvPr/>
        </p:nvSpPr>
        <p:spPr bwMode="auto">
          <a:xfrm>
            <a:off x="2651125"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2" name="Line 6"/>
          <p:cNvSpPr>
            <a:spLocks noChangeShapeType="1"/>
          </p:cNvSpPr>
          <p:nvPr/>
        </p:nvSpPr>
        <p:spPr bwMode="auto">
          <a:xfrm>
            <a:off x="6308725" y="274002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3" name="Line 6"/>
          <p:cNvSpPr>
            <a:spLocks noChangeShapeType="1"/>
          </p:cNvSpPr>
          <p:nvPr/>
        </p:nvSpPr>
        <p:spPr bwMode="auto">
          <a:xfrm>
            <a:off x="6308725" y="3100388"/>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4" name="Line 6"/>
          <p:cNvSpPr>
            <a:spLocks noChangeShapeType="1"/>
          </p:cNvSpPr>
          <p:nvPr/>
        </p:nvSpPr>
        <p:spPr bwMode="auto">
          <a:xfrm>
            <a:off x="6308725" y="3497263"/>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5" name="Line 6"/>
          <p:cNvSpPr>
            <a:spLocks noChangeShapeType="1"/>
          </p:cNvSpPr>
          <p:nvPr/>
        </p:nvSpPr>
        <p:spPr bwMode="auto">
          <a:xfrm>
            <a:off x="6308725" y="3859213"/>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6" name="Line 6"/>
          <p:cNvSpPr>
            <a:spLocks noChangeShapeType="1"/>
          </p:cNvSpPr>
          <p:nvPr/>
        </p:nvSpPr>
        <p:spPr bwMode="auto">
          <a:xfrm>
            <a:off x="6308725" y="42545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7" name="Line 6"/>
          <p:cNvSpPr>
            <a:spLocks noChangeShapeType="1"/>
          </p:cNvSpPr>
          <p:nvPr/>
        </p:nvSpPr>
        <p:spPr bwMode="auto">
          <a:xfrm>
            <a:off x="6308725" y="4651375"/>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8" name="Line 6"/>
          <p:cNvSpPr>
            <a:spLocks noChangeShapeType="1"/>
          </p:cNvSpPr>
          <p:nvPr/>
        </p:nvSpPr>
        <p:spPr bwMode="auto">
          <a:xfrm>
            <a:off x="6308725" y="504825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9" name="Line 6"/>
          <p:cNvSpPr>
            <a:spLocks noChangeShapeType="1"/>
          </p:cNvSpPr>
          <p:nvPr/>
        </p:nvSpPr>
        <p:spPr bwMode="auto">
          <a:xfrm>
            <a:off x="6308725" y="5410200"/>
            <a:ext cx="685800" cy="0"/>
          </a:xfrm>
          <a:prstGeom prst="line">
            <a:avLst/>
          </a:prstGeom>
          <a:noFill/>
          <a:ln w="762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grpSp>
        <p:nvGrpSpPr>
          <p:cNvPr id="160790" name="Group 31"/>
          <p:cNvGrpSpPr>
            <a:grpSpLocks/>
          </p:cNvGrpSpPr>
          <p:nvPr/>
        </p:nvGrpSpPr>
        <p:grpSpPr bwMode="auto">
          <a:xfrm>
            <a:off x="1355725" y="4287838"/>
            <a:ext cx="1066800" cy="1692275"/>
            <a:chOff x="2133600" y="3794760"/>
            <a:chExt cx="1066800" cy="1691640"/>
          </a:xfrm>
        </p:grpSpPr>
        <p:sp>
          <p:nvSpPr>
            <p:cNvPr id="160820" name="Oval 9"/>
            <p:cNvSpPr>
              <a:spLocks noChangeArrowheads="1"/>
            </p:cNvSpPr>
            <p:nvPr/>
          </p:nvSpPr>
          <p:spPr bwMode="auto">
            <a:xfrm flipH="1">
              <a:off x="22098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1" name="Oval 10"/>
            <p:cNvSpPr>
              <a:spLocks noChangeArrowheads="1"/>
            </p:cNvSpPr>
            <p:nvPr/>
          </p:nvSpPr>
          <p:spPr bwMode="auto">
            <a:xfrm flipH="1">
              <a:off x="22098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2" name="Oval 11"/>
            <p:cNvSpPr>
              <a:spLocks noChangeArrowheads="1"/>
            </p:cNvSpPr>
            <p:nvPr/>
          </p:nvSpPr>
          <p:spPr bwMode="auto">
            <a:xfrm flipH="1">
              <a:off x="22098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3" name="Oval 12"/>
            <p:cNvSpPr>
              <a:spLocks noChangeArrowheads="1"/>
            </p:cNvSpPr>
            <p:nvPr/>
          </p:nvSpPr>
          <p:spPr bwMode="auto">
            <a:xfrm flipH="1">
              <a:off x="22098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4" name="Oval 13"/>
            <p:cNvSpPr>
              <a:spLocks noChangeArrowheads="1"/>
            </p:cNvSpPr>
            <p:nvPr/>
          </p:nvSpPr>
          <p:spPr bwMode="auto">
            <a:xfrm flipH="1">
              <a:off x="25146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5" name="Oval 14"/>
            <p:cNvSpPr>
              <a:spLocks noChangeArrowheads="1"/>
            </p:cNvSpPr>
            <p:nvPr/>
          </p:nvSpPr>
          <p:spPr bwMode="auto">
            <a:xfrm flipH="1">
              <a:off x="25146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6" name="Oval 15"/>
            <p:cNvSpPr>
              <a:spLocks noChangeArrowheads="1"/>
            </p:cNvSpPr>
            <p:nvPr/>
          </p:nvSpPr>
          <p:spPr bwMode="auto">
            <a:xfrm flipH="1">
              <a:off x="25146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7" name="Oval 16"/>
            <p:cNvSpPr>
              <a:spLocks noChangeArrowheads="1"/>
            </p:cNvSpPr>
            <p:nvPr/>
          </p:nvSpPr>
          <p:spPr bwMode="auto">
            <a:xfrm flipH="1">
              <a:off x="25146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8" name="Oval 17"/>
            <p:cNvSpPr>
              <a:spLocks noChangeArrowheads="1"/>
            </p:cNvSpPr>
            <p:nvPr/>
          </p:nvSpPr>
          <p:spPr bwMode="auto">
            <a:xfrm flipH="1">
              <a:off x="28194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9" name="Oval 18"/>
            <p:cNvSpPr>
              <a:spLocks noChangeArrowheads="1"/>
            </p:cNvSpPr>
            <p:nvPr/>
          </p:nvSpPr>
          <p:spPr bwMode="auto">
            <a:xfrm flipH="1">
              <a:off x="28194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30" name="Oval 19"/>
            <p:cNvSpPr>
              <a:spLocks noChangeArrowheads="1"/>
            </p:cNvSpPr>
            <p:nvPr/>
          </p:nvSpPr>
          <p:spPr bwMode="auto">
            <a:xfrm flipH="1">
              <a:off x="28194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31" name="Freeform 20"/>
            <p:cNvSpPr>
              <a:spLocks/>
            </p:cNvSpPr>
            <p:nvPr/>
          </p:nvSpPr>
          <p:spPr bwMode="auto">
            <a:xfrm flipH="1">
              <a:off x="2133600" y="3794760"/>
              <a:ext cx="1066800" cy="1691640"/>
            </a:xfrm>
            <a:custGeom>
              <a:avLst/>
              <a:gdLst>
                <a:gd name="T0" fmla="*/ 0 w 672"/>
                <a:gd name="T1" fmla="*/ 2147483647 h 1536"/>
                <a:gd name="T2" fmla="*/ 0 w 672"/>
                <a:gd name="T3" fmla="*/ 2147483647 h 1536"/>
                <a:gd name="T4" fmla="*/ 2147483647 w 672"/>
                <a:gd name="T5" fmla="*/ 2147483647 h 1536"/>
                <a:gd name="T6" fmla="*/ 2147483647 w 672"/>
                <a:gd name="T7" fmla="*/ 2147483647 h 1536"/>
                <a:gd name="T8" fmla="*/ 2147483647 w 672"/>
                <a:gd name="T9" fmla="*/ 2147483647 h 1536"/>
                <a:gd name="T10" fmla="*/ 2147483647 w 672"/>
                <a:gd name="T11" fmla="*/ 0 h 1536"/>
                <a:gd name="T12" fmla="*/ 0 w 672"/>
                <a:gd name="T13" fmla="*/ 0 h 1536"/>
                <a:gd name="T14" fmla="*/ 0 60000 65536"/>
                <a:gd name="T15" fmla="*/ 0 60000 65536"/>
                <a:gd name="T16" fmla="*/ 0 60000 65536"/>
                <a:gd name="T17" fmla="*/ 0 60000 65536"/>
                <a:gd name="T18" fmla="*/ 0 60000 65536"/>
                <a:gd name="T19" fmla="*/ 0 60000 65536"/>
                <a:gd name="T20" fmla="*/ 0 60000 65536"/>
                <a:gd name="T21" fmla="*/ 0 w 672"/>
                <a:gd name="T22" fmla="*/ 0 h 1536"/>
                <a:gd name="T23" fmla="*/ 672 w 672"/>
                <a:gd name="T24" fmla="*/ 1536 h 15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6">
                  <a:moveTo>
                    <a:pt x="0" y="48"/>
                  </a:moveTo>
                  <a:lnTo>
                    <a:pt x="0" y="1104"/>
                  </a:lnTo>
                  <a:lnTo>
                    <a:pt x="240" y="1104"/>
                  </a:lnTo>
                  <a:lnTo>
                    <a:pt x="240" y="1536"/>
                  </a:lnTo>
                  <a:lnTo>
                    <a:pt x="672" y="1536"/>
                  </a:lnTo>
                  <a:lnTo>
                    <a:pt x="672" y="0"/>
                  </a:lnTo>
                  <a:lnTo>
                    <a:pt x="0" y="0"/>
                  </a:lnTo>
                </a:path>
              </a:pathLst>
            </a:custGeom>
            <a:noFill/>
            <a:ln w="38100">
              <a:solidFill>
                <a:srgbClr val="FFFF00"/>
              </a:solidFill>
              <a:round/>
              <a:headEnd/>
              <a:tailEnd/>
            </a:ln>
          </p:spPr>
          <p:txBody>
            <a:bodyPr wrap="none" anchor="ctr"/>
            <a:lstStyle/>
            <a:p>
              <a:endParaRPr lang="en-US">
                <a:latin typeface="Arial" pitchFamily="34" charset="0"/>
                <a:cs typeface="Arial" pitchFamily="34" charset="0"/>
              </a:endParaRPr>
            </a:p>
          </p:txBody>
        </p:sp>
      </p:grpSp>
      <p:grpSp>
        <p:nvGrpSpPr>
          <p:cNvPr id="160791" name="Group 44"/>
          <p:cNvGrpSpPr>
            <a:grpSpLocks/>
          </p:cNvGrpSpPr>
          <p:nvPr/>
        </p:nvGrpSpPr>
        <p:grpSpPr bwMode="auto">
          <a:xfrm>
            <a:off x="1712913" y="2363788"/>
            <a:ext cx="774700" cy="1812925"/>
            <a:chOff x="1130300" y="2057400"/>
            <a:chExt cx="774700" cy="1813560"/>
          </a:xfrm>
        </p:grpSpPr>
        <p:sp>
          <p:nvSpPr>
            <p:cNvPr id="160813" name="Oval 3"/>
            <p:cNvSpPr>
              <a:spLocks noChangeArrowheads="1"/>
            </p:cNvSpPr>
            <p:nvPr/>
          </p:nvSpPr>
          <p:spPr bwMode="auto">
            <a:xfrm flipH="1">
              <a:off x="12827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4" name="Oval 4"/>
            <p:cNvSpPr>
              <a:spLocks noChangeArrowheads="1"/>
            </p:cNvSpPr>
            <p:nvPr/>
          </p:nvSpPr>
          <p:spPr bwMode="auto">
            <a:xfrm flipH="1">
              <a:off x="12827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5" name="Oval 5"/>
            <p:cNvSpPr>
              <a:spLocks noChangeArrowheads="1"/>
            </p:cNvSpPr>
            <p:nvPr/>
          </p:nvSpPr>
          <p:spPr bwMode="auto">
            <a:xfrm flipH="1">
              <a:off x="1282700" y="2996184"/>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6" name="Oval 6"/>
            <p:cNvSpPr>
              <a:spLocks noChangeArrowheads="1"/>
            </p:cNvSpPr>
            <p:nvPr/>
          </p:nvSpPr>
          <p:spPr bwMode="auto">
            <a:xfrm flipH="1">
              <a:off x="1282700" y="3389376"/>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7" name="Oval 7"/>
            <p:cNvSpPr>
              <a:spLocks noChangeArrowheads="1"/>
            </p:cNvSpPr>
            <p:nvPr/>
          </p:nvSpPr>
          <p:spPr bwMode="auto">
            <a:xfrm flipH="1">
              <a:off x="15875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8" name="Oval 8"/>
            <p:cNvSpPr>
              <a:spLocks noChangeArrowheads="1"/>
            </p:cNvSpPr>
            <p:nvPr/>
          </p:nvSpPr>
          <p:spPr bwMode="auto">
            <a:xfrm flipH="1">
              <a:off x="15875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9" name="Freeform 21"/>
            <p:cNvSpPr>
              <a:spLocks/>
            </p:cNvSpPr>
            <p:nvPr/>
          </p:nvSpPr>
          <p:spPr bwMode="auto">
            <a:xfrm flipH="1">
              <a:off x="1130300" y="2057400"/>
              <a:ext cx="774700" cy="1813560"/>
            </a:xfrm>
            <a:custGeom>
              <a:avLst/>
              <a:gdLst>
                <a:gd name="T0" fmla="*/ 2147483647 w 488"/>
                <a:gd name="T1" fmla="*/ 0 h 1632"/>
                <a:gd name="T2" fmla="*/ 0 w 488"/>
                <a:gd name="T3" fmla="*/ 2147483647 h 1632"/>
                <a:gd name="T4" fmla="*/ 2147483647 w 488"/>
                <a:gd name="T5" fmla="*/ 2147483647 h 1632"/>
                <a:gd name="T6" fmla="*/ 2147483647 w 488"/>
                <a:gd name="T7" fmla="*/ 2147483647 h 1632"/>
                <a:gd name="T8" fmla="*/ 2147483647 w 488"/>
                <a:gd name="T9" fmla="*/ 2147483647 h 1632"/>
                <a:gd name="T10" fmla="*/ 2147483647 w 488"/>
                <a:gd name="T11" fmla="*/ 0 h 1632"/>
                <a:gd name="T12" fmla="*/ 2147483647 w 488"/>
                <a:gd name="T13" fmla="*/ 0 h 1632"/>
                <a:gd name="T14" fmla="*/ 0 60000 65536"/>
                <a:gd name="T15" fmla="*/ 0 60000 65536"/>
                <a:gd name="T16" fmla="*/ 0 60000 65536"/>
                <a:gd name="T17" fmla="*/ 0 60000 65536"/>
                <a:gd name="T18" fmla="*/ 0 60000 65536"/>
                <a:gd name="T19" fmla="*/ 0 60000 65536"/>
                <a:gd name="T20" fmla="*/ 0 60000 65536"/>
                <a:gd name="T21" fmla="*/ 0 w 488"/>
                <a:gd name="T22" fmla="*/ 0 h 1632"/>
                <a:gd name="T23" fmla="*/ 488 w 488"/>
                <a:gd name="T24" fmla="*/ 1632 h 16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1632">
                  <a:moveTo>
                    <a:pt x="8" y="0"/>
                  </a:moveTo>
                  <a:lnTo>
                    <a:pt x="0" y="768"/>
                  </a:lnTo>
                  <a:lnTo>
                    <a:pt x="200" y="768"/>
                  </a:lnTo>
                  <a:lnTo>
                    <a:pt x="200" y="1632"/>
                  </a:lnTo>
                  <a:lnTo>
                    <a:pt x="488" y="1632"/>
                  </a:lnTo>
                  <a:lnTo>
                    <a:pt x="488" y="0"/>
                  </a:lnTo>
                  <a:lnTo>
                    <a:pt x="8" y="0"/>
                  </a:lnTo>
                  <a:close/>
                </a:path>
              </a:pathLst>
            </a:custGeom>
            <a:noFill/>
            <a:ln w="38100">
              <a:solidFill>
                <a:srgbClr val="FF9999"/>
              </a:solidFill>
              <a:round/>
              <a:headEnd/>
              <a:tailEnd/>
            </a:ln>
          </p:spPr>
          <p:txBody>
            <a:bodyPr wrap="none" anchor="ctr"/>
            <a:lstStyle/>
            <a:p>
              <a:endParaRPr lang="en-US">
                <a:latin typeface="Arial" pitchFamily="34" charset="0"/>
                <a:cs typeface="Arial" pitchFamily="34" charset="0"/>
              </a:endParaRPr>
            </a:p>
          </p:txBody>
        </p:sp>
      </p:grpSp>
      <p:grpSp>
        <p:nvGrpSpPr>
          <p:cNvPr id="160792" name="Group 42"/>
          <p:cNvGrpSpPr>
            <a:grpSpLocks/>
          </p:cNvGrpSpPr>
          <p:nvPr/>
        </p:nvGrpSpPr>
        <p:grpSpPr bwMode="auto">
          <a:xfrm flipH="1">
            <a:off x="7432675" y="2665413"/>
            <a:ext cx="896938" cy="2895600"/>
            <a:chOff x="5867400" y="1981200"/>
            <a:chExt cx="896938" cy="2895600"/>
          </a:xfrm>
        </p:grpSpPr>
        <p:sp>
          <p:nvSpPr>
            <p:cNvPr id="160796" name="Oval 21"/>
            <p:cNvSpPr>
              <a:spLocks noChangeArrowheads="1"/>
            </p:cNvSpPr>
            <p:nvPr/>
          </p:nvSpPr>
          <p:spPr bwMode="auto">
            <a:xfrm>
              <a:off x="6535738" y="1981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797" name="Oval 22"/>
            <p:cNvSpPr>
              <a:spLocks noChangeArrowheads="1"/>
            </p:cNvSpPr>
            <p:nvPr/>
          </p:nvSpPr>
          <p:spPr bwMode="auto">
            <a:xfrm>
              <a:off x="6535738" y="2362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798" name="Oval 23"/>
            <p:cNvSpPr>
              <a:spLocks noChangeArrowheads="1"/>
            </p:cNvSpPr>
            <p:nvPr/>
          </p:nvSpPr>
          <p:spPr bwMode="auto">
            <a:xfrm>
              <a:off x="6215063" y="1981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799" name="Oval 24"/>
            <p:cNvSpPr>
              <a:spLocks noChangeArrowheads="1"/>
            </p:cNvSpPr>
            <p:nvPr/>
          </p:nvSpPr>
          <p:spPr bwMode="auto">
            <a:xfrm>
              <a:off x="6535738" y="2743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0" name="Oval 25"/>
            <p:cNvSpPr>
              <a:spLocks noChangeArrowheads="1"/>
            </p:cNvSpPr>
            <p:nvPr/>
          </p:nvSpPr>
          <p:spPr bwMode="auto">
            <a:xfrm>
              <a:off x="6535738" y="3124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1" name="Oval 26"/>
            <p:cNvSpPr>
              <a:spLocks noChangeArrowheads="1"/>
            </p:cNvSpPr>
            <p:nvPr/>
          </p:nvSpPr>
          <p:spPr bwMode="auto">
            <a:xfrm>
              <a:off x="6215063" y="2743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2" name="Oval 27"/>
            <p:cNvSpPr>
              <a:spLocks noChangeArrowheads="1"/>
            </p:cNvSpPr>
            <p:nvPr/>
          </p:nvSpPr>
          <p:spPr bwMode="auto">
            <a:xfrm>
              <a:off x="6215063" y="3124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3" name="Oval 28"/>
            <p:cNvSpPr>
              <a:spLocks noChangeArrowheads="1"/>
            </p:cNvSpPr>
            <p:nvPr/>
          </p:nvSpPr>
          <p:spPr bwMode="auto">
            <a:xfrm>
              <a:off x="6215063" y="2362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4" name="Oval 30"/>
            <p:cNvSpPr>
              <a:spLocks noChangeArrowheads="1"/>
            </p:cNvSpPr>
            <p:nvPr/>
          </p:nvSpPr>
          <p:spPr bwMode="auto">
            <a:xfrm>
              <a:off x="6535738" y="3505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5" name="Oval 31"/>
            <p:cNvSpPr>
              <a:spLocks noChangeArrowheads="1"/>
            </p:cNvSpPr>
            <p:nvPr/>
          </p:nvSpPr>
          <p:spPr bwMode="auto">
            <a:xfrm>
              <a:off x="6535738" y="3886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6" name="Oval 32"/>
            <p:cNvSpPr>
              <a:spLocks noChangeArrowheads="1"/>
            </p:cNvSpPr>
            <p:nvPr/>
          </p:nvSpPr>
          <p:spPr bwMode="auto">
            <a:xfrm>
              <a:off x="6215063" y="3505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7" name="Oval 33"/>
            <p:cNvSpPr>
              <a:spLocks noChangeArrowheads="1"/>
            </p:cNvSpPr>
            <p:nvPr/>
          </p:nvSpPr>
          <p:spPr bwMode="auto">
            <a:xfrm>
              <a:off x="6535738" y="4267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8" name="Oval 34"/>
            <p:cNvSpPr>
              <a:spLocks noChangeArrowheads="1"/>
            </p:cNvSpPr>
            <p:nvPr/>
          </p:nvSpPr>
          <p:spPr bwMode="auto">
            <a:xfrm>
              <a:off x="6535738" y="4648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9" name="Oval 35"/>
            <p:cNvSpPr>
              <a:spLocks noChangeArrowheads="1"/>
            </p:cNvSpPr>
            <p:nvPr/>
          </p:nvSpPr>
          <p:spPr bwMode="auto">
            <a:xfrm>
              <a:off x="6215063" y="4267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0" name="Oval 36"/>
            <p:cNvSpPr>
              <a:spLocks noChangeArrowheads="1"/>
            </p:cNvSpPr>
            <p:nvPr/>
          </p:nvSpPr>
          <p:spPr bwMode="auto">
            <a:xfrm>
              <a:off x="6215063" y="4648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1" name="Oval 37"/>
            <p:cNvSpPr>
              <a:spLocks noChangeArrowheads="1"/>
            </p:cNvSpPr>
            <p:nvPr/>
          </p:nvSpPr>
          <p:spPr bwMode="auto">
            <a:xfrm>
              <a:off x="6215063" y="3886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2" name="Oval 38"/>
            <p:cNvSpPr>
              <a:spLocks noChangeArrowheads="1"/>
            </p:cNvSpPr>
            <p:nvPr/>
          </p:nvSpPr>
          <p:spPr bwMode="auto">
            <a:xfrm>
              <a:off x="5867400" y="1981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60793" name="Freeform 48"/>
          <p:cNvSpPr>
            <a:spLocks/>
          </p:cNvSpPr>
          <p:nvPr/>
        </p:nvSpPr>
        <p:spPr bwMode="auto">
          <a:xfrm>
            <a:off x="7354888" y="2579688"/>
            <a:ext cx="1103312" cy="3154362"/>
          </a:xfrm>
          <a:custGeom>
            <a:avLst/>
            <a:gdLst>
              <a:gd name="T0" fmla="*/ 0 w 816"/>
              <a:gd name="T1" fmla="*/ 0 h 2064"/>
              <a:gd name="T2" fmla="*/ 0 w 816"/>
              <a:gd name="T3" fmla="*/ 2147483647 h 2064"/>
              <a:gd name="T4" fmla="*/ 2147483647 w 816"/>
              <a:gd name="T5" fmla="*/ 2147483647 h 2064"/>
              <a:gd name="T6" fmla="*/ 2147483647 w 816"/>
              <a:gd name="T7" fmla="*/ 2147483647 h 2064"/>
              <a:gd name="T8" fmla="*/ 2147483647 w 816"/>
              <a:gd name="T9" fmla="*/ 2147483647 h 2064"/>
              <a:gd name="T10" fmla="*/ 2147483647 w 816"/>
              <a:gd name="T11" fmla="*/ 0 h 2064"/>
              <a:gd name="T12" fmla="*/ 0 w 816"/>
              <a:gd name="T13" fmla="*/ 0 h 2064"/>
              <a:gd name="T14" fmla="*/ 0 60000 65536"/>
              <a:gd name="T15" fmla="*/ 0 60000 65536"/>
              <a:gd name="T16" fmla="*/ 0 60000 65536"/>
              <a:gd name="T17" fmla="*/ 0 60000 65536"/>
              <a:gd name="T18" fmla="*/ 0 60000 65536"/>
              <a:gd name="T19" fmla="*/ 0 60000 65536"/>
              <a:gd name="T20" fmla="*/ 0 60000 65536"/>
              <a:gd name="T21" fmla="*/ 0 w 816"/>
              <a:gd name="T22" fmla="*/ 0 h 2064"/>
              <a:gd name="T23" fmla="*/ 816 w 816"/>
              <a:gd name="T24" fmla="*/ 2064 h 20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6" h="2064">
                <a:moveTo>
                  <a:pt x="0" y="0"/>
                </a:moveTo>
                <a:lnTo>
                  <a:pt x="0" y="2064"/>
                </a:lnTo>
                <a:lnTo>
                  <a:pt x="528" y="2064"/>
                </a:lnTo>
                <a:lnTo>
                  <a:pt x="528" y="288"/>
                </a:lnTo>
                <a:lnTo>
                  <a:pt x="816" y="288"/>
                </a:lnTo>
                <a:lnTo>
                  <a:pt x="816" y="0"/>
                </a:lnTo>
                <a:lnTo>
                  <a:pt x="0" y="0"/>
                </a:lnTo>
                <a:close/>
              </a:path>
            </a:pathLst>
          </a:custGeom>
          <a:noFill/>
          <a:ln w="38100">
            <a:solidFill>
              <a:srgbClr val="99FF99"/>
            </a:solidFill>
            <a:round/>
            <a:headEnd/>
            <a:tailEnd/>
          </a:ln>
        </p:spPr>
        <p:txBody>
          <a:bodyPr wrap="none" anchor="ctr"/>
          <a:lstStyle/>
          <a:p>
            <a:endParaRPr lang="en-US">
              <a:latin typeface="Arial" pitchFamily="34" charset="0"/>
              <a:cs typeface="Arial" pitchFamily="34" charset="0"/>
            </a:endParaRPr>
          </a:p>
        </p:txBody>
      </p:sp>
      <p:sp>
        <p:nvSpPr>
          <p:cNvPr id="72" name="TextBox 71"/>
          <p:cNvSpPr txBox="1"/>
          <p:nvPr/>
        </p:nvSpPr>
        <p:spPr>
          <a:xfrm>
            <a:off x="700088" y="1752600"/>
            <a:ext cx="3313112" cy="461963"/>
          </a:xfrm>
          <a:prstGeom prst="rect">
            <a:avLst/>
          </a:prstGeom>
          <a:noFill/>
        </p:spPr>
        <p:txBody>
          <a:bodyPr wrap="none">
            <a:spAutoFit/>
          </a:bodyPr>
          <a:lstStyle/>
          <a:p>
            <a:pPr>
              <a:defRPr/>
            </a:pPr>
            <a:r>
              <a:rPr lang="en-US" dirty="0">
                <a:solidFill>
                  <a:srgbClr val="FFFF00"/>
                </a:solidFill>
                <a:latin typeface="Arial" pitchFamily="34" charset="0"/>
                <a:cs typeface="Arial" pitchFamily="34" charset="0"/>
              </a:rPr>
              <a:t>Induction Hypothesis</a:t>
            </a:r>
          </a:p>
        </p:txBody>
      </p:sp>
      <p:sp>
        <p:nvSpPr>
          <p:cNvPr id="73" name="TextBox 72"/>
          <p:cNvSpPr txBox="1"/>
          <p:nvPr/>
        </p:nvSpPr>
        <p:spPr>
          <a:xfrm>
            <a:off x="6591300" y="1752600"/>
            <a:ext cx="2236510" cy="461665"/>
          </a:xfrm>
          <a:prstGeom prst="rect">
            <a:avLst/>
          </a:prstGeom>
          <a:noFill/>
        </p:spPr>
        <p:txBody>
          <a:bodyPr wrap="none">
            <a:spAutoFit/>
          </a:bodyPr>
          <a:lstStyle/>
          <a:p>
            <a:pPr>
              <a:defRPr/>
            </a:pPr>
            <a:r>
              <a:rPr lang="en-US" dirty="0">
                <a:solidFill>
                  <a:srgbClr val="FFFF00"/>
                </a:solidFill>
                <a:latin typeface="Arial" pitchFamily="34" charset="0"/>
                <a:cs typeface="Arial" pitchFamily="34" charset="0"/>
              </a:rPr>
              <a:t>Need to prove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2"/>
          <p:cNvSpPr>
            <a:spLocks noGrp="1"/>
          </p:cNvSpPr>
          <p:nvPr>
            <p:ph type="ftr" sz="quarter" idx="10"/>
          </p:nvPr>
        </p:nvSpPr>
        <p:spPr/>
        <p:txBody>
          <a:bodyPr/>
          <a:lstStyle/>
          <a:p>
            <a:pPr>
              <a:defRPr/>
            </a:pPr>
            <a:r>
              <a:rPr lang="en-US"/>
              <a:t>Art of Multiprocessor Programming</a:t>
            </a:r>
          </a:p>
        </p:txBody>
      </p:sp>
      <p:sp>
        <p:nvSpPr>
          <p:cNvPr id="20" name="Slide Number Placeholder 3"/>
          <p:cNvSpPr>
            <a:spLocks noGrp="1"/>
          </p:cNvSpPr>
          <p:nvPr>
            <p:ph type="sldNum" sz="quarter" idx="11"/>
          </p:nvPr>
        </p:nvSpPr>
        <p:spPr/>
        <p:txBody>
          <a:bodyPr/>
          <a:lstStyle/>
          <a:p>
            <a:pPr>
              <a:defRPr/>
            </a:pPr>
            <a:fld id="{D5B70886-6129-4D05-8798-BEA768D160F4}" type="slidenum">
              <a:rPr lang="en-US">
                <a:solidFill>
                  <a:srgbClr val="FFFF00"/>
                </a:solidFill>
              </a:rPr>
              <a:pPr>
                <a:defRPr/>
              </a:pPr>
              <a:t>51</a:t>
            </a:fld>
            <a:endParaRPr lang="en-US" dirty="0">
              <a:solidFill>
                <a:srgbClr val="FFFF00"/>
              </a:solidFill>
            </a:endParaRPr>
          </a:p>
        </p:txBody>
      </p:sp>
      <p:sp>
        <p:nvSpPr>
          <p:cNvPr id="161796" name="Rectangle 2"/>
          <p:cNvSpPr>
            <a:spLocks noGrp="1" noChangeArrowheads="1"/>
          </p:cNvSpPr>
          <p:nvPr>
            <p:ph type="title"/>
          </p:nvPr>
        </p:nvSpPr>
        <p:spPr/>
        <p:txBody>
          <a:bodyPr/>
          <a:lstStyle/>
          <a:p>
            <a:r>
              <a:rPr lang="en-US"/>
              <a:t>Merger[2k] Schematic</a:t>
            </a:r>
          </a:p>
        </p:txBody>
      </p:sp>
      <p:sp>
        <p:nvSpPr>
          <p:cNvPr id="161798" name="Rectangle 4"/>
          <p:cNvSpPr>
            <a:spLocks noChangeArrowheads="1"/>
          </p:cNvSpPr>
          <p:nvPr/>
        </p:nvSpPr>
        <p:spPr bwMode="auto">
          <a:xfrm>
            <a:off x="2514600" y="2438400"/>
            <a:ext cx="2743200" cy="1447800"/>
          </a:xfrm>
          <a:prstGeom prst="rect">
            <a:avLst/>
          </a:prstGeom>
          <a:solidFill>
            <a:schemeClr val="accent1"/>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Merger[k]</a:t>
            </a:r>
          </a:p>
        </p:txBody>
      </p:sp>
      <p:sp>
        <p:nvSpPr>
          <p:cNvPr id="161799" name="Rectangle 5"/>
          <p:cNvSpPr>
            <a:spLocks noChangeArrowheads="1"/>
          </p:cNvSpPr>
          <p:nvPr/>
        </p:nvSpPr>
        <p:spPr bwMode="auto">
          <a:xfrm>
            <a:off x="2514600" y="4191000"/>
            <a:ext cx="2743200" cy="1447800"/>
          </a:xfrm>
          <a:prstGeom prst="rect">
            <a:avLst/>
          </a:prstGeom>
          <a:solidFill>
            <a:srgbClr val="FF9900"/>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Merger[k]</a:t>
            </a:r>
          </a:p>
        </p:txBody>
      </p:sp>
      <p:sp>
        <p:nvSpPr>
          <p:cNvPr id="161800" name="AutoShape 6"/>
          <p:cNvSpPr>
            <a:spLocks noChangeArrowheads="1"/>
          </p:cNvSpPr>
          <p:nvPr/>
        </p:nvSpPr>
        <p:spPr bwMode="auto">
          <a:xfrm>
            <a:off x="5791200" y="24384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61801" name="AutoShape 7"/>
          <p:cNvSpPr>
            <a:spLocks noChangeArrowheads="1"/>
          </p:cNvSpPr>
          <p:nvPr/>
        </p:nvSpPr>
        <p:spPr bwMode="auto">
          <a:xfrm>
            <a:off x="5791200" y="32004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61802" name="AutoShape 8"/>
          <p:cNvSpPr>
            <a:spLocks noChangeArrowheads="1"/>
          </p:cNvSpPr>
          <p:nvPr/>
        </p:nvSpPr>
        <p:spPr bwMode="auto">
          <a:xfrm>
            <a:off x="5791200" y="41910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61803" name="AutoShape 9"/>
          <p:cNvSpPr>
            <a:spLocks noChangeArrowheads="1"/>
          </p:cNvSpPr>
          <p:nvPr/>
        </p:nvSpPr>
        <p:spPr bwMode="auto">
          <a:xfrm>
            <a:off x="5791200" y="49530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61804" name="Freeform 10"/>
          <p:cNvSpPr>
            <a:spLocks/>
          </p:cNvSpPr>
          <p:nvPr/>
        </p:nvSpPr>
        <p:spPr bwMode="auto">
          <a:xfrm>
            <a:off x="5257800" y="2590800"/>
            <a:ext cx="482600" cy="1588"/>
          </a:xfrm>
          <a:custGeom>
            <a:avLst/>
            <a:gdLst>
              <a:gd name="T0" fmla="*/ 0 w 304"/>
              <a:gd name="T1" fmla="*/ 0 h 1"/>
              <a:gd name="T2" fmla="*/ 304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05" name="Freeform 11"/>
          <p:cNvSpPr>
            <a:spLocks/>
          </p:cNvSpPr>
          <p:nvPr/>
        </p:nvSpPr>
        <p:spPr bwMode="auto">
          <a:xfrm>
            <a:off x="5257800" y="2971800"/>
            <a:ext cx="457200" cy="457200"/>
          </a:xfrm>
          <a:custGeom>
            <a:avLst/>
            <a:gdLst>
              <a:gd name="T0" fmla="*/ 0 w 280"/>
              <a:gd name="T1" fmla="*/ 0 h 272"/>
              <a:gd name="T2" fmla="*/ 340 w 280"/>
              <a:gd name="T3" fmla="*/ 406 h 272"/>
              <a:gd name="T4" fmla="*/ 322 w 280"/>
              <a:gd name="T5" fmla="*/ 382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06" name="Line 12"/>
          <p:cNvSpPr>
            <a:spLocks noChangeShapeType="1"/>
          </p:cNvSpPr>
          <p:nvPr/>
        </p:nvSpPr>
        <p:spPr bwMode="auto">
          <a:xfrm flipV="1">
            <a:off x="5257800" y="2895600"/>
            <a:ext cx="457200" cy="15240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07" name="Line 13"/>
          <p:cNvSpPr>
            <a:spLocks noChangeShapeType="1"/>
          </p:cNvSpPr>
          <p:nvPr/>
        </p:nvSpPr>
        <p:spPr bwMode="auto">
          <a:xfrm flipV="1">
            <a:off x="5257800" y="3657600"/>
            <a:ext cx="457200" cy="1066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08" name="Line 14"/>
          <p:cNvSpPr>
            <a:spLocks noChangeShapeType="1"/>
          </p:cNvSpPr>
          <p:nvPr/>
        </p:nvSpPr>
        <p:spPr bwMode="auto">
          <a:xfrm flipV="1">
            <a:off x="5257800" y="4648200"/>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09" name="Line 15"/>
          <p:cNvSpPr>
            <a:spLocks noChangeShapeType="1"/>
          </p:cNvSpPr>
          <p:nvPr/>
        </p:nvSpPr>
        <p:spPr bwMode="auto">
          <a:xfrm>
            <a:off x="5257800" y="5410200"/>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10" name="Line 16"/>
          <p:cNvSpPr>
            <a:spLocks noChangeShapeType="1"/>
          </p:cNvSpPr>
          <p:nvPr/>
        </p:nvSpPr>
        <p:spPr bwMode="auto">
          <a:xfrm>
            <a:off x="5257800" y="3352800"/>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11" name="Line 17"/>
          <p:cNvSpPr>
            <a:spLocks noChangeShapeType="1"/>
          </p:cNvSpPr>
          <p:nvPr/>
        </p:nvSpPr>
        <p:spPr bwMode="auto">
          <a:xfrm>
            <a:off x="5257800" y="3733800"/>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1812" name="Rectangle 18"/>
          <p:cNvSpPr>
            <a:spLocks noChangeArrowheads="1"/>
          </p:cNvSpPr>
          <p:nvPr/>
        </p:nvSpPr>
        <p:spPr bwMode="auto">
          <a:xfrm>
            <a:off x="2286000" y="2133600"/>
            <a:ext cx="4038600" cy="3733800"/>
          </a:xfrm>
          <a:prstGeom prst="rect">
            <a:avLst/>
          </a:prstGeom>
          <a:noFill/>
          <a:ln w="38100" algn="ctr">
            <a:solidFill>
              <a:schemeClr val="bg1"/>
            </a:solidFill>
            <a:prstDash val="dash"/>
            <a:miter lim="800000"/>
            <a:headEnd/>
            <a:tailEn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p:txBody>
          <a:bodyPr/>
          <a:lstStyle/>
          <a:p>
            <a:pPr>
              <a:defRPr/>
            </a:pPr>
            <a:r>
              <a:rPr lang="en-US"/>
              <a:t>Art of Multiprocessor Programming</a:t>
            </a:r>
          </a:p>
        </p:txBody>
      </p:sp>
      <p:sp>
        <p:nvSpPr>
          <p:cNvPr id="24" name="Slide Number Placeholder 3"/>
          <p:cNvSpPr>
            <a:spLocks noGrp="1"/>
          </p:cNvSpPr>
          <p:nvPr>
            <p:ph type="sldNum" sz="quarter" idx="11"/>
          </p:nvPr>
        </p:nvSpPr>
        <p:spPr/>
        <p:txBody>
          <a:bodyPr/>
          <a:lstStyle/>
          <a:p>
            <a:pPr>
              <a:defRPr/>
            </a:pPr>
            <a:fld id="{7FC01E6D-3F20-4A5F-9C7A-B455268E734B}" type="slidenum">
              <a:rPr lang="en-US"/>
              <a:pPr>
                <a:defRPr/>
              </a:pPr>
              <a:t>52</a:t>
            </a:fld>
            <a:endParaRPr lang="en-US"/>
          </a:p>
        </p:txBody>
      </p:sp>
      <p:sp>
        <p:nvSpPr>
          <p:cNvPr id="162820" name="Line 2"/>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1" name="Line 3"/>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2" name="Line 4"/>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3" name="Line 5"/>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4" name="Line 6"/>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5" name="Line 7"/>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6" name="Line 8"/>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7" name="Line 9"/>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62828" name="Rectangle 10"/>
          <p:cNvSpPr>
            <a:spLocks noGrp="1" noChangeArrowheads="1"/>
          </p:cNvSpPr>
          <p:nvPr>
            <p:ph type="title"/>
          </p:nvPr>
        </p:nvSpPr>
        <p:spPr/>
        <p:txBody>
          <a:bodyPr/>
          <a:lstStyle/>
          <a:p>
            <a:r>
              <a:rPr lang="en-US"/>
              <a:t>Merger[2k] Layout</a:t>
            </a:r>
          </a:p>
        </p:txBody>
      </p:sp>
      <p:sp>
        <p:nvSpPr>
          <p:cNvPr id="162829" name="AutoShape 11"/>
          <p:cNvSpPr>
            <a:spLocks noChangeArrowheads="1"/>
          </p:cNvSpPr>
          <p:nvPr/>
        </p:nvSpPr>
        <p:spPr bwMode="auto">
          <a:xfrm>
            <a:off x="3549650" y="2133600"/>
            <a:ext cx="304800" cy="3429000"/>
          </a:xfrm>
          <a:prstGeom prst="roundRect">
            <a:avLst>
              <a:gd name="adj" fmla="val 16667"/>
            </a:avLst>
          </a:prstGeom>
          <a:solidFill>
            <a:schemeClr val="accent1"/>
          </a:solidFill>
          <a:ln w="38100" algn="ctr">
            <a:solidFill>
              <a:schemeClr val="bg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62830" name="AutoShape 12"/>
          <p:cNvSpPr>
            <a:spLocks noChangeArrowheads="1"/>
          </p:cNvSpPr>
          <p:nvPr/>
        </p:nvSpPr>
        <p:spPr bwMode="auto">
          <a:xfrm>
            <a:off x="6248400" y="21336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162831" name="AutoShape 13"/>
          <p:cNvSpPr>
            <a:spLocks noChangeArrowheads="1"/>
          </p:cNvSpPr>
          <p:nvPr/>
        </p:nvSpPr>
        <p:spPr bwMode="auto">
          <a:xfrm>
            <a:off x="6248400" y="30734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162832" name="AutoShape 14"/>
          <p:cNvSpPr>
            <a:spLocks noChangeArrowheads="1"/>
          </p:cNvSpPr>
          <p:nvPr/>
        </p:nvSpPr>
        <p:spPr bwMode="auto">
          <a:xfrm>
            <a:off x="6248400" y="40132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162833" name="AutoShape 15"/>
          <p:cNvSpPr>
            <a:spLocks noChangeArrowheads="1"/>
          </p:cNvSpPr>
          <p:nvPr/>
        </p:nvSpPr>
        <p:spPr bwMode="auto">
          <a:xfrm>
            <a:off x="6248400" y="48768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162834" name="AutoShape 16"/>
          <p:cNvSpPr>
            <a:spLocks noChangeArrowheads="1"/>
          </p:cNvSpPr>
          <p:nvPr/>
        </p:nvSpPr>
        <p:spPr bwMode="auto">
          <a:xfrm>
            <a:off x="4000500" y="2514600"/>
            <a:ext cx="304800" cy="2667000"/>
          </a:xfrm>
          <a:prstGeom prst="roundRect">
            <a:avLst>
              <a:gd name="adj" fmla="val 16667"/>
            </a:avLst>
          </a:prstGeom>
          <a:solidFill>
            <a:srgbClr val="FF9900"/>
          </a:solidFill>
          <a:ln w="38100">
            <a:solidFill>
              <a:schemeClr val="bg1"/>
            </a:solidFill>
            <a:round/>
            <a:headEnd/>
            <a:tailEnd/>
          </a:ln>
        </p:spPr>
        <p:txBody>
          <a:bodyPr wrap="none" anchor="ctr"/>
          <a:lstStyle/>
          <a:p>
            <a:endParaRPr lang="en-US" dirty="0">
              <a:latin typeface="Courier New" pitchFamily="49" charset="0"/>
            </a:endParaRPr>
          </a:p>
        </p:txBody>
      </p:sp>
      <p:sp>
        <p:nvSpPr>
          <p:cNvPr id="162835" name="AutoShape 17"/>
          <p:cNvSpPr>
            <a:spLocks noChangeArrowheads="1"/>
          </p:cNvSpPr>
          <p:nvPr/>
        </p:nvSpPr>
        <p:spPr bwMode="auto">
          <a:xfrm>
            <a:off x="4449763" y="2895600"/>
            <a:ext cx="304800" cy="1828800"/>
          </a:xfrm>
          <a:prstGeom prst="roundRect">
            <a:avLst>
              <a:gd name="adj" fmla="val 16667"/>
            </a:avLst>
          </a:prstGeom>
          <a:solidFill>
            <a:schemeClr val="accent1"/>
          </a:solidFill>
          <a:ln w="38100" algn="ctr">
            <a:solidFill>
              <a:schemeClr val="bg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62836" name="AutoShape 18"/>
          <p:cNvSpPr>
            <a:spLocks noChangeArrowheads="1"/>
          </p:cNvSpPr>
          <p:nvPr/>
        </p:nvSpPr>
        <p:spPr bwMode="auto">
          <a:xfrm>
            <a:off x="4899025" y="3352800"/>
            <a:ext cx="304800" cy="914400"/>
          </a:xfrm>
          <a:prstGeom prst="roundRect">
            <a:avLst>
              <a:gd name="adj" fmla="val 16667"/>
            </a:avLst>
          </a:prstGeom>
          <a:solidFill>
            <a:srgbClr val="FF9900"/>
          </a:solidFill>
          <a:ln w="38100">
            <a:solidFill>
              <a:schemeClr val="bg1"/>
            </a:solidFill>
            <a:round/>
            <a:headEnd/>
            <a:tailEnd/>
          </a:ln>
        </p:spPr>
        <p:txBody>
          <a:bodyPr wrap="none" anchor="ctr"/>
          <a:lstStyle/>
          <a:p>
            <a:endParaRPr lang="en-US" dirty="0">
              <a:latin typeface="Courier New" pitchFamily="49" charset="0"/>
            </a:endParaRPr>
          </a:p>
        </p:txBody>
      </p:sp>
      <p:sp>
        <p:nvSpPr>
          <p:cNvPr id="162837" name="AutoShape 19"/>
          <p:cNvSpPr>
            <a:spLocks noChangeArrowheads="1"/>
          </p:cNvSpPr>
          <p:nvPr/>
        </p:nvSpPr>
        <p:spPr bwMode="auto">
          <a:xfrm>
            <a:off x="5348288" y="2133600"/>
            <a:ext cx="304800" cy="1219200"/>
          </a:xfrm>
          <a:prstGeom prst="roundRect">
            <a:avLst>
              <a:gd name="adj" fmla="val 16667"/>
            </a:avLst>
          </a:prstGeom>
          <a:solidFill>
            <a:schemeClr val="accent1"/>
          </a:solidFill>
          <a:ln w="38100" algn="ctr">
            <a:solidFill>
              <a:schemeClr val="bg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62838" name="AutoShape 20"/>
          <p:cNvSpPr>
            <a:spLocks noChangeArrowheads="1"/>
          </p:cNvSpPr>
          <p:nvPr/>
        </p:nvSpPr>
        <p:spPr bwMode="auto">
          <a:xfrm>
            <a:off x="5348288" y="4343400"/>
            <a:ext cx="304800" cy="1219200"/>
          </a:xfrm>
          <a:prstGeom prst="roundRect">
            <a:avLst>
              <a:gd name="adj" fmla="val 16667"/>
            </a:avLst>
          </a:prstGeom>
          <a:solidFill>
            <a:schemeClr val="accent1"/>
          </a:solidFill>
          <a:ln w="38100" algn="ctr">
            <a:solidFill>
              <a:schemeClr val="bg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62839" name="AutoShape 21"/>
          <p:cNvSpPr>
            <a:spLocks noChangeArrowheads="1"/>
          </p:cNvSpPr>
          <p:nvPr/>
        </p:nvSpPr>
        <p:spPr bwMode="auto">
          <a:xfrm>
            <a:off x="5797550" y="3886200"/>
            <a:ext cx="304800" cy="1295400"/>
          </a:xfrm>
          <a:prstGeom prst="roundRect">
            <a:avLst>
              <a:gd name="adj" fmla="val 16667"/>
            </a:avLst>
          </a:prstGeom>
          <a:solidFill>
            <a:srgbClr val="FF9900"/>
          </a:solidFill>
          <a:ln w="38100">
            <a:solidFill>
              <a:schemeClr val="bg1"/>
            </a:solidFill>
            <a:round/>
            <a:headEnd/>
            <a:tailEnd/>
          </a:ln>
        </p:spPr>
        <p:txBody>
          <a:bodyPr wrap="none" anchor="ctr"/>
          <a:lstStyle/>
          <a:p>
            <a:endParaRPr lang="en-US" dirty="0">
              <a:latin typeface="Courier New" pitchFamily="49" charset="0"/>
            </a:endParaRPr>
          </a:p>
        </p:txBody>
      </p:sp>
      <p:sp>
        <p:nvSpPr>
          <p:cNvPr id="162840" name="AutoShape 22"/>
          <p:cNvSpPr>
            <a:spLocks noChangeArrowheads="1"/>
          </p:cNvSpPr>
          <p:nvPr/>
        </p:nvSpPr>
        <p:spPr bwMode="auto">
          <a:xfrm>
            <a:off x="5791200" y="2438400"/>
            <a:ext cx="304800" cy="1295400"/>
          </a:xfrm>
          <a:prstGeom prst="roundRect">
            <a:avLst>
              <a:gd name="adj" fmla="val 16667"/>
            </a:avLst>
          </a:prstGeom>
          <a:solidFill>
            <a:srgbClr val="FF9900"/>
          </a:solidFill>
          <a:ln w="38100">
            <a:solidFill>
              <a:schemeClr val="bg1"/>
            </a:solidFill>
            <a:round/>
            <a:headEnd/>
            <a:tailEnd/>
          </a:ln>
        </p:spPr>
        <p:txBody>
          <a:bodyPr wrap="none" anchor="ctr"/>
          <a:lstStyle/>
          <a:p>
            <a:endParaRPr lang="en-US" dirty="0">
              <a:latin typeface="Courier New" pitchFamily="49"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lstStyle/>
          <a:p>
            <a:r>
              <a:rPr lang="en-US" dirty="0"/>
              <a:t>Induction Step</a:t>
            </a:r>
          </a:p>
        </p:txBody>
      </p:sp>
      <p:sp>
        <p:nvSpPr>
          <p:cNvPr id="4" name="TextBox 3">
            <a:extLst>
              <a:ext uri="{FF2B5EF4-FFF2-40B4-BE49-F238E27FC236}">
                <a16:creationId xmlns:a16="http://schemas.microsoft.com/office/drawing/2014/main" id="{35779E2A-17C4-8A3F-F46A-6F05257D077B}"/>
              </a:ext>
            </a:extLst>
          </p:cNvPr>
          <p:cNvSpPr txBox="1"/>
          <p:nvPr/>
        </p:nvSpPr>
        <p:spPr bwMode="auto">
          <a:xfrm>
            <a:off x="1164585" y="1924657"/>
            <a:ext cx="1665841" cy="58477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3200" b="0" dirty="0">
                <a:solidFill>
                  <a:srgbClr val="FFFF00"/>
                </a:solidFill>
              </a:rPr>
              <a:t>Assume</a:t>
            </a:r>
          </a:p>
        </p:txBody>
      </p:sp>
      <p:sp>
        <p:nvSpPr>
          <p:cNvPr id="5" name="TextBox 4">
            <a:extLst>
              <a:ext uri="{FF2B5EF4-FFF2-40B4-BE49-F238E27FC236}">
                <a16:creationId xmlns:a16="http://schemas.microsoft.com/office/drawing/2014/main" id="{D927FF7A-5A23-794C-2FE1-46A76ADAEFD2}"/>
              </a:ext>
            </a:extLst>
          </p:cNvPr>
          <p:cNvSpPr txBox="1"/>
          <p:nvPr/>
        </p:nvSpPr>
        <p:spPr bwMode="auto">
          <a:xfrm>
            <a:off x="1849342" y="2720363"/>
            <a:ext cx="5650906" cy="584775"/>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3200" b="0" dirty="0" err="1">
                <a:solidFill>
                  <a:srgbClr val="FFFF00"/>
                </a:solidFill>
              </a:rPr>
              <a:t>Bitonic</a:t>
            </a:r>
            <a:r>
              <a:rPr lang="en-US" sz="3200" b="0" dirty="0">
                <a:solidFill>
                  <a:srgbClr val="FFFF00"/>
                </a:solidFill>
              </a:rPr>
              <a:t>[k] has step property …</a:t>
            </a:r>
          </a:p>
        </p:txBody>
      </p:sp>
      <p:sp>
        <p:nvSpPr>
          <p:cNvPr id="6" name="TextBox 5">
            <a:extLst>
              <a:ext uri="{FF2B5EF4-FFF2-40B4-BE49-F238E27FC236}">
                <a16:creationId xmlns:a16="http://schemas.microsoft.com/office/drawing/2014/main" id="{C1D2AA16-996D-F02C-DBB5-A942D69B6A1B}"/>
              </a:ext>
            </a:extLst>
          </p:cNvPr>
          <p:cNvSpPr txBox="1"/>
          <p:nvPr/>
        </p:nvSpPr>
        <p:spPr bwMode="auto">
          <a:xfrm>
            <a:off x="1849342" y="3516069"/>
            <a:ext cx="5981723"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Merger[k] has step property with </a:t>
            </a:r>
            <a:r>
              <a:rPr lang="en-US" sz="2800" b="0" dirty="0">
                <a:solidFill>
                  <a:schemeClr val="bg1"/>
                </a:solidFill>
              </a:rPr>
              <a:t>2</a:t>
            </a:r>
            <a:r>
              <a:rPr lang="en-US" sz="2800" b="0" dirty="0">
                <a:solidFill>
                  <a:srgbClr val="FFFF00"/>
                </a:solidFill>
              </a:rPr>
              <a:t> inputs with step property of size </a:t>
            </a:r>
            <a:r>
              <a:rPr lang="en-US" sz="2800" b="0" dirty="0">
                <a:solidFill>
                  <a:schemeClr val="bg1"/>
                </a:solidFill>
              </a:rPr>
              <a:t>k/2</a:t>
            </a:r>
            <a:r>
              <a:rPr lang="en-US" sz="2800" b="0" dirty="0">
                <a:solidFill>
                  <a:srgbClr val="FFFF00"/>
                </a:solidFill>
              </a:rPr>
              <a:t> </a:t>
            </a:r>
          </a:p>
        </p:txBody>
      </p:sp>
      <p:sp>
        <p:nvSpPr>
          <p:cNvPr id="7" name="TextBox 6">
            <a:extLst>
              <a:ext uri="{FF2B5EF4-FFF2-40B4-BE49-F238E27FC236}">
                <a16:creationId xmlns:a16="http://schemas.microsoft.com/office/drawing/2014/main" id="{6FC0E748-55D6-C25B-FA67-2C39CC2FB85B}"/>
              </a:ext>
            </a:extLst>
          </p:cNvPr>
          <p:cNvSpPr txBox="1"/>
          <p:nvPr/>
        </p:nvSpPr>
        <p:spPr bwMode="auto">
          <a:xfrm>
            <a:off x="1164585" y="4681107"/>
            <a:ext cx="108555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prove</a:t>
            </a:r>
          </a:p>
        </p:txBody>
      </p:sp>
      <p:sp>
        <p:nvSpPr>
          <p:cNvPr id="8" name="TextBox 7">
            <a:extLst>
              <a:ext uri="{FF2B5EF4-FFF2-40B4-BE49-F238E27FC236}">
                <a16:creationId xmlns:a16="http://schemas.microsoft.com/office/drawing/2014/main" id="{9E31F078-56E6-31E7-B7D5-BEC4ED00C254}"/>
              </a:ext>
            </a:extLst>
          </p:cNvPr>
          <p:cNvSpPr txBox="1"/>
          <p:nvPr/>
        </p:nvSpPr>
        <p:spPr bwMode="auto">
          <a:xfrm>
            <a:off x="1849342" y="5415257"/>
            <a:ext cx="478368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Merger[2k] has step property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1"/>
          </p:nvPr>
        </p:nvSpPr>
        <p:spPr/>
        <p:txBody>
          <a:bodyPr/>
          <a:lstStyle/>
          <a:p>
            <a:pPr>
              <a:defRPr/>
            </a:pPr>
            <a:fld id="{527BF4D1-8F60-4740-AFE9-A5FFD2050137}" type="slidenum">
              <a:rPr lang="en-US"/>
              <a:pPr>
                <a:defRPr/>
              </a:pPr>
              <a:t>54</a:t>
            </a:fld>
            <a:endParaRPr lang="en-US"/>
          </a:p>
        </p:txBody>
      </p:sp>
      <p:sp>
        <p:nvSpPr>
          <p:cNvPr id="160772" name="Rectangle 2"/>
          <p:cNvSpPr>
            <a:spLocks noGrp="1" noChangeArrowheads="1"/>
          </p:cNvSpPr>
          <p:nvPr>
            <p:ph type="title"/>
          </p:nvPr>
        </p:nvSpPr>
        <p:spPr>
          <a:xfrm>
            <a:off x="0" y="389471"/>
            <a:ext cx="8916988" cy="1143000"/>
          </a:xfrm>
        </p:spPr>
        <p:txBody>
          <a:bodyPr/>
          <a:lstStyle/>
          <a:p>
            <a:r>
              <a:rPr lang="en-US" dirty="0"/>
              <a:t>Assume </a:t>
            </a:r>
            <a:r>
              <a:rPr lang="en-US" dirty="0" err="1"/>
              <a:t>Bitonic</a:t>
            </a:r>
            <a:r>
              <a:rPr lang="en-US" dirty="0"/>
              <a:t>[k] and Merger[k] and Prove Merger[2k]</a:t>
            </a:r>
          </a:p>
        </p:txBody>
      </p:sp>
      <p:sp>
        <p:nvSpPr>
          <p:cNvPr id="160773" name="Rectangle 5"/>
          <p:cNvSpPr>
            <a:spLocks noChangeArrowheads="1"/>
          </p:cNvSpPr>
          <p:nvPr/>
        </p:nvSpPr>
        <p:spPr bwMode="auto">
          <a:xfrm>
            <a:off x="3336925" y="2438400"/>
            <a:ext cx="2971800" cy="3200400"/>
          </a:xfrm>
          <a:prstGeom prst="rect">
            <a:avLst/>
          </a:prstGeom>
          <a:solidFill>
            <a:srgbClr val="99FF99"/>
          </a:solidFill>
          <a:ln w="38100" algn="ctr">
            <a:solidFill>
              <a:schemeClr val="tx1"/>
            </a:solidFill>
            <a:miter lim="800000"/>
            <a:headEnd/>
            <a:tailEnd/>
          </a:ln>
        </p:spPr>
        <p:txBody>
          <a:bodyPr wrap="none" anchor="ctr"/>
          <a:lstStyle/>
          <a:p>
            <a:pPr algn="ctr">
              <a:spcBef>
                <a:spcPct val="0"/>
              </a:spcBef>
            </a:pPr>
            <a:r>
              <a:rPr lang="en-US" sz="4000" b="0">
                <a:latin typeface="Arial" pitchFamily="34" charset="0"/>
                <a:cs typeface="Arial" pitchFamily="34" charset="0"/>
              </a:rPr>
              <a:t>Merger[2k]</a:t>
            </a:r>
          </a:p>
        </p:txBody>
      </p:sp>
      <p:sp>
        <p:nvSpPr>
          <p:cNvPr id="160774" name="Line 6"/>
          <p:cNvSpPr>
            <a:spLocks noChangeShapeType="1"/>
          </p:cNvSpPr>
          <p:nvPr/>
        </p:nvSpPr>
        <p:spPr bwMode="auto">
          <a:xfrm>
            <a:off x="2651125" y="2667000"/>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5" name="Line 7"/>
          <p:cNvSpPr>
            <a:spLocks noChangeShapeType="1"/>
          </p:cNvSpPr>
          <p:nvPr/>
        </p:nvSpPr>
        <p:spPr bwMode="auto">
          <a:xfrm>
            <a:off x="2651125" y="2971800"/>
            <a:ext cx="685800" cy="396875"/>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6" name="Line 8"/>
          <p:cNvSpPr>
            <a:spLocks noChangeShapeType="1"/>
          </p:cNvSpPr>
          <p:nvPr/>
        </p:nvSpPr>
        <p:spPr bwMode="auto">
          <a:xfrm>
            <a:off x="2651125" y="3276600"/>
            <a:ext cx="685800" cy="121920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7" name="Line 9"/>
          <p:cNvSpPr>
            <a:spLocks noChangeShapeType="1"/>
          </p:cNvSpPr>
          <p:nvPr/>
        </p:nvSpPr>
        <p:spPr bwMode="auto">
          <a:xfrm>
            <a:off x="2651125" y="3657600"/>
            <a:ext cx="685800" cy="152400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8" name="Line 10"/>
          <p:cNvSpPr>
            <a:spLocks noChangeShapeType="1"/>
          </p:cNvSpPr>
          <p:nvPr/>
        </p:nvSpPr>
        <p:spPr bwMode="auto">
          <a:xfrm flipV="1">
            <a:off x="2651125" y="2971800"/>
            <a:ext cx="685800" cy="144780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79" name="Line 11"/>
          <p:cNvSpPr>
            <a:spLocks noChangeShapeType="1"/>
          </p:cNvSpPr>
          <p:nvPr/>
        </p:nvSpPr>
        <p:spPr bwMode="auto">
          <a:xfrm flipV="1">
            <a:off x="2651125" y="3733800"/>
            <a:ext cx="685800" cy="106680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0" name="Line 12"/>
          <p:cNvSpPr>
            <a:spLocks noChangeShapeType="1"/>
          </p:cNvSpPr>
          <p:nvPr/>
        </p:nvSpPr>
        <p:spPr bwMode="auto">
          <a:xfrm flipV="1">
            <a:off x="2651125" y="4724400"/>
            <a:ext cx="685800" cy="45720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1" name="Line 13"/>
          <p:cNvSpPr>
            <a:spLocks noChangeShapeType="1"/>
          </p:cNvSpPr>
          <p:nvPr/>
        </p:nvSpPr>
        <p:spPr bwMode="auto">
          <a:xfrm>
            <a:off x="2651125" y="5410200"/>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2" name="Line 6"/>
          <p:cNvSpPr>
            <a:spLocks noChangeShapeType="1"/>
          </p:cNvSpPr>
          <p:nvPr/>
        </p:nvSpPr>
        <p:spPr bwMode="auto">
          <a:xfrm>
            <a:off x="6308725" y="2740025"/>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3" name="Line 6"/>
          <p:cNvSpPr>
            <a:spLocks noChangeShapeType="1"/>
          </p:cNvSpPr>
          <p:nvPr/>
        </p:nvSpPr>
        <p:spPr bwMode="auto">
          <a:xfrm>
            <a:off x="6308725" y="3100388"/>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4" name="Line 6"/>
          <p:cNvSpPr>
            <a:spLocks noChangeShapeType="1"/>
          </p:cNvSpPr>
          <p:nvPr/>
        </p:nvSpPr>
        <p:spPr bwMode="auto">
          <a:xfrm>
            <a:off x="6308725" y="3497263"/>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5" name="Line 6"/>
          <p:cNvSpPr>
            <a:spLocks noChangeShapeType="1"/>
          </p:cNvSpPr>
          <p:nvPr/>
        </p:nvSpPr>
        <p:spPr bwMode="auto">
          <a:xfrm>
            <a:off x="6308725" y="3859213"/>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6" name="Line 6"/>
          <p:cNvSpPr>
            <a:spLocks noChangeShapeType="1"/>
          </p:cNvSpPr>
          <p:nvPr/>
        </p:nvSpPr>
        <p:spPr bwMode="auto">
          <a:xfrm>
            <a:off x="6308725" y="4254500"/>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7" name="Line 6"/>
          <p:cNvSpPr>
            <a:spLocks noChangeShapeType="1"/>
          </p:cNvSpPr>
          <p:nvPr/>
        </p:nvSpPr>
        <p:spPr bwMode="auto">
          <a:xfrm>
            <a:off x="6308725" y="4651375"/>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8" name="Line 6"/>
          <p:cNvSpPr>
            <a:spLocks noChangeShapeType="1"/>
          </p:cNvSpPr>
          <p:nvPr/>
        </p:nvSpPr>
        <p:spPr bwMode="auto">
          <a:xfrm>
            <a:off x="6308725" y="5048250"/>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160789" name="Line 6"/>
          <p:cNvSpPr>
            <a:spLocks noChangeShapeType="1"/>
          </p:cNvSpPr>
          <p:nvPr/>
        </p:nvSpPr>
        <p:spPr bwMode="auto">
          <a:xfrm>
            <a:off x="6308725" y="5410200"/>
            <a:ext cx="685800" cy="0"/>
          </a:xfrm>
          <a:prstGeom prst="line">
            <a:avLst/>
          </a:prstGeom>
          <a:noFill/>
          <a:ln w="381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grpSp>
        <p:nvGrpSpPr>
          <p:cNvPr id="2" name="Group 31"/>
          <p:cNvGrpSpPr>
            <a:grpSpLocks/>
          </p:cNvGrpSpPr>
          <p:nvPr/>
        </p:nvGrpSpPr>
        <p:grpSpPr bwMode="auto">
          <a:xfrm>
            <a:off x="1355725" y="4287838"/>
            <a:ext cx="1066800" cy="1692275"/>
            <a:chOff x="2133600" y="3794760"/>
            <a:chExt cx="1066800" cy="1691640"/>
          </a:xfrm>
        </p:grpSpPr>
        <p:sp>
          <p:nvSpPr>
            <p:cNvPr id="160820" name="Oval 9"/>
            <p:cNvSpPr>
              <a:spLocks noChangeArrowheads="1"/>
            </p:cNvSpPr>
            <p:nvPr/>
          </p:nvSpPr>
          <p:spPr bwMode="auto">
            <a:xfrm flipH="1">
              <a:off x="22098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1" name="Oval 10"/>
            <p:cNvSpPr>
              <a:spLocks noChangeArrowheads="1"/>
            </p:cNvSpPr>
            <p:nvPr/>
          </p:nvSpPr>
          <p:spPr bwMode="auto">
            <a:xfrm flipH="1">
              <a:off x="22098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2" name="Oval 11"/>
            <p:cNvSpPr>
              <a:spLocks noChangeArrowheads="1"/>
            </p:cNvSpPr>
            <p:nvPr/>
          </p:nvSpPr>
          <p:spPr bwMode="auto">
            <a:xfrm flipH="1">
              <a:off x="22098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3" name="Oval 12"/>
            <p:cNvSpPr>
              <a:spLocks noChangeArrowheads="1"/>
            </p:cNvSpPr>
            <p:nvPr/>
          </p:nvSpPr>
          <p:spPr bwMode="auto">
            <a:xfrm flipH="1">
              <a:off x="22098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4" name="Oval 13"/>
            <p:cNvSpPr>
              <a:spLocks noChangeArrowheads="1"/>
            </p:cNvSpPr>
            <p:nvPr/>
          </p:nvSpPr>
          <p:spPr bwMode="auto">
            <a:xfrm flipH="1">
              <a:off x="25146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5" name="Oval 14"/>
            <p:cNvSpPr>
              <a:spLocks noChangeArrowheads="1"/>
            </p:cNvSpPr>
            <p:nvPr/>
          </p:nvSpPr>
          <p:spPr bwMode="auto">
            <a:xfrm flipH="1">
              <a:off x="25146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6" name="Oval 15"/>
            <p:cNvSpPr>
              <a:spLocks noChangeArrowheads="1"/>
            </p:cNvSpPr>
            <p:nvPr/>
          </p:nvSpPr>
          <p:spPr bwMode="auto">
            <a:xfrm flipH="1">
              <a:off x="25146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7" name="Oval 16"/>
            <p:cNvSpPr>
              <a:spLocks noChangeArrowheads="1"/>
            </p:cNvSpPr>
            <p:nvPr/>
          </p:nvSpPr>
          <p:spPr bwMode="auto">
            <a:xfrm flipH="1">
              <a:off x="25146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8" name="Oval 17"/>
            <p:cNvSpPr>
              <a:spLocks noChangeArrowheads="1"/>
            </p:cNvSpPr>
            <p:nvPr/>
          </p:nvSpPr>
          <p:spPr bwMode="auto">
            <a:xfrm flipH="1">
              <a:off x="28194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29" name="Oval 18"/>
            <p:cNvSpPr>
              <a:spLocks noChangeArrowheads="1"/>
            </p:cNvSpPr>
            <p:nvPr/>
          </p:nvSpPr>
          <p:spPr bwMode="auto">
            <a:xfrm flipH="1">
              <a:off x="28194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30" name="Oval 19"/>
            <p:cNvSpPr>
              <a:spLocks noChangeArrowheads="1"/>
            </p:cNvSpPr>
            <p:nvPr/>
          </p:nvSpPr>
          <p:spPr bwMode="auto">
            <a:xfrm flipH="1">
              <a:off x="28194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31" name="Freeform 20"/>
            <p:cNvSpPr>
              <a:spLocks/>
            </p:cNvSpPr>
            <p:nvPr/>
          </p:nvSpPr>
          <p:spPr bwMode="auto">
            <a:xfrm flipH="1">
              <a:off x="2133600" y="3794760"/>
              <a:ext cx="1066800" cy="1691640"/>
            </a:xfrm>
            <a:custGeom>
              <a:avLst/>
              <a:gdLst>
                <a:gd name="T0" fmla="*/ 0 w 672"/>
                <a:gd name="T1" fmla="*/ 2147483647 h 1536"/>
                <a:gd name="T2" fmla="*/ 0 w 672"/>
                <a:gd name="T3" fmla="*/ 2147483647 h 1536"/>
                <a:gd name="T4" fmla="*/ 2147483647 w 672"/>
                <a:gd name="T5" fmla="*/ 2147483647 h 1536"/>
                <a:gd name="T6" fmla="*/ 2147483647 w 672"/>
                <a:gd name="T7" fmla="*/ 2147483647 h 1536"/>
                <a:gd name="T8" fmla="*/ 2147483647 w 672"/>
                <a:gd name="T9" fmla="*/ 2147483647 h 1536"/>
                <a:gd name="T10" fmla="*/ 2147483647 w 672"/>
                <a:gd name="T11" fmla="*/ 0 h 1536"/>
                <a:gd name="T12" fmla="*/ 0 w 672"/>
                <a:gd name="T13" fmla="*/ 0 h 1536"/>
                <a:gd name="T14" fmla="*/ 0 60000 65536"/>
                <a:gd name="T15" fmla="*/ 0 60000 65536"/>
                <a:gd name="T16" fmla="*/ 0 60000 65536"/>
                <a:gd name="T17" fmla="*/ 0 60000 65536"/>
                <a:gd name="T18" fmla="*/ 0 60000 65536"/>
                <a:gd name="T19" fmla="*/ 0 60000 65536"/>
                <a:gd name="T20" fmla="*/ 0 60000 65536"/>
                <a:gd name="T21" fmla="*/ 0 w 672"/>
                <a:gd name="T22" fmla="*/ 0 h 1536"/>
                <a:gd name="T23" fmla="*/ 672 w 672"/>
                <a:gd name="T24" fmla="*/ 1536 h 15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6">
                  <a:moveTo>
                    <a:pt x="0" y="48"/>
                  </a:moveTo>
                  <a:lnTo>
                    <a:pt x="0" y="1104"/>
                  </a:lnTo>
                  <a:lnTo>
                    <a:pt x="240" y="1104"/>
                  </a:lnTo>
                  <a:lnTo>
                    <a:pt x="240" y="1536"/>
                  </a:lnTo>
                  <a:lnTo>
                    <a:pt x="672" y="1536"/>
                  </a:lnTo>
                  <a:lnTo>
                    <a:pt x="672" y="0"/>
                  </a:lnTo>
                  <a:lnTo>
                    <a:pt x="0" y="0"/>
                  </a:lnTo>
                </a:path>
              </a:pathLst>
            </a:custGeom>
            <a:noFill/>
            <a:ln w="38100">
              <a:solidFill>
                <a:srgbClr val="FFFF00"/>
              </a:solidFill>
              <a:round/>
              <a:headEnd/>
              <a:tailEnd/>
            </a:ln>
          </p:spPr>
          <p:txBody>
            <a:bodyPr wrap="none" anchor="ctr"/>
            <a:lstStyle/>
            <a:p>
              <a:endParaRPr lang="en-US">
                <a:latin typeface="Arial" pitchFamily="34" charset="0"/>
                <a:cs typeface="Arial" pitchFamily="34" charset="0"/>
              </a:endParaRPr>
            </a:p>
          </p:txBody>
        </p:sp>
      </p:grpSp>
      <p:grpSp>
        <p:nvGrpSpPr>
          <p:cNvPr id="3" name="Group 44"/>
          <p:cNvGrpSpPr>
            <a:grpSpLocks/>
          </p:cNvGrpSpPr>
          <p:nvPr/>
        </p:nvGrpSpPr>
        <p:grpSpPr bwMode="auto">
          <a:xfrm>
            <a:off x="1712913" y="2363788"/>
            <a:ext cx="774700" cy="1812925"/>
            <a:chOff x="1130300" y="2057400"/>
            <a:chExt cx="774700" cy="1813560"/>
          </a:xfrm>
        </p:grpSpPr>
        <p:sp>
          <p:nvSpPr>
            <p:cNvPr id="160813" name="Oval 3"/>
            <p:cNvSpPr>
              <a:spLocks noChangeArrowheads="1"/>
            </p:cNvSpPr>
            <p:nvPr/>
          </p:nvSpPr>
          <p:spPr bwMode="auto">
            <a:xfrm flipH="1">
              <a:off x="12827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4" name="Oval 4"/>
            <p:cNvSpPr>
              <a:spLocks noChangeArrowheads="1"/>
            </p:cNvSpPr>
            <p:nvPr/>
          </p:nvSpPr>
          <p:spPr bwMode="auto">
            <a:xfrm flipH="1">
              <a:off x="12827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5" name="Oval 5"/>
            <p:cNvSpPr>
              <a:spLocks noChangeArrowheads="1"/>
            </p:cNvSpPr>
            <p:nvPr/>
          </p:nvSpPr>
          <p:spPr bwMode="auto">
            <a:xfrm flipH="1">
              <a:off x="1282700" y="2996184"/>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6" name="Oval 6"/>
            <p:cNvSpPr>
              <a:spLocks noChangeArrowheads="1"/>
            </p:cNvSpPr>
            <p:nvPr/>
          </p:nvSpPr>
          <p:spPr bwMode="auto">
            <a:xfrm flipH="1">
              <a:off x="1282700" y="3389376"/>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7" name="Oval 7"/>
            <p:cNvSpPr>
              <a:spLocks noChangeArrowheads="1"/>
            </p:cNvSpPr>
            <p:nvPr/>
          </p:nvSpPr>
          <p:spPr bwMode="auto">
            <a:xfrm flipH="1">
              <a:off x="15875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8" name="Oval 8"/>
            <p:cNvSpPr>
              <a:spLocks noChangeArrowheads="1"/>
            </p:cNvSpPr>
            <p:nvPr/>
          </p:nvSpPr>
          <p:spPr bwMode="auto">
            <a:xfrm flipH="1">
              <a:off x="15875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9" name="Freeform 21"/>
            <p:cNvSpPr>
              <a:spLocks/>
            </p:cNvSpPr>
            <p:nvPr/>
          </p:nvSpPr>
          <p:spPr bwMode="auto">
            <a:xfrm flipH="1">
              <a:off x="1130300" y="2057400"/>
              <a:ext cx="774700" cy="1813560"/>
            </a:xfrm>
            <a:custGeom>
              <a:avLst/>
              <a:gdLst>
                <a:gd name="T0" fmla="*/ 2147483647 w 488"/>
                <a:gd name="T1" fmla="*/ 0 h 1632"/>
                <a:gd name="T2" fmla="*/ 0 w 488"/>
                <a:gd name="T3" fmla="*/ 2147483647 h 1632"/>
                <a:gd name="T4" fmla="*/ 2147483647 w 488"/>
                <a:gd name="T5" fmla="*/ 2147483647 h 1632"/>
                <a:gd name="T6" fmla="*/ 2147483647 w 488"/>
                <a:gd name="T7" fmla="*/ 2147483647 h 1632"/>
                <a:gd name="T8" fmla="*/ 2147483647 w 488"/>
                <a:gd name="T9" fmla="*/ 2147483647 h 1632"/>
                <a:gd name="T10" fmla="*/ 2147483647 w 488"/>
                <a:gd name="T11" fmla="*/ 0 h 1632"/>
                <a:gd name="T12" fmla="*/ 2147483647 w 488"/>
                <a:gd name="T13" fmla="*/ 0 h 1632"/>
                <a:gd name="T14" fmla="*/ 0 60000 65536"/>
                <a:gd name="T15" fmla="*/ 0 60000 65536"/>
                <a:gd name="T16" fmla="*/ 0 60000 65536"/>
                <a:gd name="T17" fmla="*/ 0 60000 65536"/>
                <a:gd name="T18" fmla="*/ 0 60000 65536"/>
                <a:gd name="T19" fmla="*/ 0 60000 65536"/>
                <a:gd name="T20" fmla="*/ 0 60000 65536"/>
                <a:gd name="T21" fmla="*/ 0 w 488"/>
                <a:gd name="T22" fmla="*/ 0 h 1632"/>
                <a:gd name="T23" fmla="*/ 488 w 488"/>
                <a:gd name="T24" fmla="*/ 1632 h 16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1632">
                  <a:moveTo>
                    <a:pt x="8" y="0"/>
                  </a:moveTo>
                  <a:lnTo>
                    <a:pt x="0" y="768"/>
                  </a:lnTo>
                  <a:lnTo>
                    <a:pt x="200" y="768"/>
                  </a:lnTo>
                  <a:lnTo>
                    <a:pt x="200" y="1632"/>
                  </a:lnTo>
                  <a:lnTo>
                    <a:pt x="488" y="1632"/>
                  </a:lnTo>
                  <a:lnTo>
                    <a:pt x="488" y="0"/>
                  </a:lnTo>
                  <a:lnTo>
                    <a:pt x="8" y="0"/>
                  </a:lnTo>
                  <a:close/>
                </a:path>
              </a:pathLst>
            </a:custGeom>
            <a:noFill/>
            <a:ln w="38100">
              <a:solidFill>
                <a:srgbClr val="FF9999"/>
              </a:solidFill>
              <a:round/>
              <a:headEnd/>
              <a:tailEnd/>
            </a:ln>
          </p:spPr>
          <p:txBody>
            <a:bodyPr wrap="none" anchor="ctr"/>
            <a:lstStyle/>
            <a:p>
              <a:endParaRPr lang="en-US">
                <a:latin typeface="Arial" pitchFamily="34" charset="0"/>
                <a:cs typeface="Arial" pitchFamily="34" charset="0"/>
              </a:endParaRPr>
            </a:p>
          </p:txBody>
        </p:sp>
      </p:grpSp>
      <p:grpSp>
        <p:nvGrpSpPr>
          <p:cNvPr id="4" name="Group 42"/>
          <p:cNvGrpSpPr>
            <a:grpSpLocks/>
          </p:cNvGrpSpPr>
          <p:nvPr/>
        </p:nvGrpSpPr>
        <p:grpSpPr bwMode="auto">
          <a:xfrm flipH="1">
            <a:off x="7432675" y="2665413"/>
            <a:ext cx="896938" cy="2895600"/>
            <a:chOff x="5867400" y="1981200"/>
            <a:chExt cx="896938" cy="2895600"/>
          </a:xfrm>
        </p:grpSpPr>
        <p:sp>
          <p:nvSpPr>
            <p:cNvPr id="160796" name="Oval 21"/>
            <p:cNvSpPr>
              <a:spLocks noChangeArrowheads="1"/>
            </p:cNvSpPr>
            <p:nvPr/>
          </p:nvSpPr>
          <p:spPr bwMode="auto">
            <a:xfrm>
              <a:off x="6535738" y="1981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797" name="Oval 22"/>
            <p:cNvSpPr>
              <a:spLocks noChangeArrowheads="1"/>
            </p:cNvSpPr>
            <p:nvPr/>
          </p:nvSpPr>
          <p:spPr bwMode="auto">
            <a:xfrm>
              <a:off x="6535738" y="2362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798" name="Oval 23"/>
            <p:cNvSpPr>
              <a:spLocks noChangeArrowheads="1"/>
            </p:cNvSpPr>
            <p:nvPr/>
          </p:nvSpPr>
          <p:spPr bwMode="auto">
            <a:xfrm>
              <a:off x="6215063" y="1981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799" name="Oval 24"/>
            <p:cNvSpPr>
              <a:spLocks noChangeArrowheads="1"/>
            </p:cNvSpPr>
            <p:nvPr/>
          </p:nvSpPr>
          <p:spPr bwMode="auto">
            <a:xfrm>
              <a:off x="6535738" y="2743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0" name="Oval 25"/>
            <p:cNvSpPr>
              <a:spLocks noChangeArrowheads="1"/>
            </p:cNvSpPr>
            <p:nvPr/>
          </p:nvSpPr>
          <p:spPr bwMode="auto">
            <a:xfrm>
              <a:off x="6535738" y="3124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1" name="Oval 26"/>
            <p:cNvSpPr>
              <a:spLocks noChangeArrowheads="1"/>
            </p:cNvSpPr>
            <p:nvPr/>
          </p:nvSpPr>
          <p:spPr bwMode="auto">
            <a:xfrm>
              <a:off x="6215063" y="2743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2" name="Oval 27"/>
            <p:cNvSpPr>
              <a:spLocks noChangeArrowheads="1"/>
            </p:cNvSpPr>
            <p:nvPr/>
          </p:nvSpPr>
          <p:spPr bwMode="auto">
            <a:xfrm>
              <a:off x="6215063" y="3124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3" name="Oval 28"/>
            <p:cNvSpPr>
              <a:spLocks noChangeArrowheads="1"/>
            </p:cNvSpPr>
            <p:nvPr/>
          </p:nvSpPr>
          <p:spPr bwMode="auto">
            <a:xfrm>
              <a:off x="6215063" y="2362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4" name="Oval 30"/>
            <p:cNvSpPr>
              <a:spLocks noChangeArrowheads="1"/>
            </p:cNvSpPr>
            <p:nvPr/>
          </p:nvSpPr>
          <p:spPr bwMode="auto">
            <a:xfrm>
              <a:off x="6535738" y="3505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5" name="Oval 31"/>
            <p:cNvSpPr>
              <a:spLocks noChangeArrowheads="1"/>
            </p:cNvSpPr>
            <p:nvPr/>
          </p:nvSpPr>
          <p:spPr bwMode="auto">
            <a:xfrm>
              <a:off x="6535738" y="3886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6" name="Oval 32"/>
            <p:cNvSpPr>
              <a:spLocks noChangeArrowheads="1"/>
            </p:cNvSpPr>
            <p:nvPr/>
          </p:nvSpPr>
          <p:spPr bwMode="auto">
            <a:xfrm>
              <a:off x="6215063" y="35052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7" name="Oval 33"/>
            <p:cNvSpPr>
              <a:spLocks noChangeArrowheads="1"/>
            </p:cNvSpPr>
            <p:nvPr/>
          </p:nvSpPr>
          <p:spPr bwMode="auto">
            <a:xfrm>
              <a:off x="6535738" y="4267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8" name="Oval 34"/>
            <p:cNvSpPr>
              <a:spLocks noChangeArrowheads="1"/>
            </p:cNvSpPr>
            <p:nvPr/>
          </p:nvSpPr>
          <p:spPr bwMode="auto">
            <a:xfrm>
              <a:off x="6535738" y="4648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09" name="Oval 35"/>
            <p:cNvSpPr>
              <a:spLocks noChangeArrowheads="1"/>
            </p:cNvSpPr>
            <p:nvPr/>
          </p:nvSpPr>
          <p:spPr bwMode="auto">
            <a:xfrm>
              <a:off x="6215063" y="4267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0" name="Oval 36"/>
            <p:cNvSpPr>
              <a:spLocks noChangeArrowheads="1"/>
            </p:cNvSpPr>
            <p:nvPr/>
          </p:nvSpPr>
          <p:spPr bwMode="auto">
            <a:xfrm>
              <a:off x="6215063" y="4648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1" name="Oval 37"/>
            <p:cNvSpPr>
              <a:spLocks noChangeArrowheads="1"/>
            </p:cNvSpPr>
            <p:nvPr/>
          </p:nvSpPr>
          <p:spPr bwMode="auto">
            <a:xfrm>
              <a:off x="6215063" y="3886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812" name="Oval 38"/>
            <p:cNvSpPr>
              <a:spLocks noChangeArrowheads="1"/>
            </p:cNvSpPr>
            <p:nvPr/>
          </p:nvSpPr>
          <p:spPr bwMode="auto">
            <a:xfrm>
              <a:off x="5867400" y="19812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60793" name="Freeform 48"/>
          <p:cNvSpPr>
            <a:spLocks/>
          </p:cNvSpPr>
          <p:nvPr/>
        </p:nvSpPr>
        <p:spPr bwMode="auto">
          <a:xfrm>
            <a:off x="7354888" y="2579688"/>
            <a:ext cx="1103312" cy="3154362"/>
          </a:xfrm>
          <a:custGeom>
            <a:avLst/>
            <a:gdLst>
              <a:gd name="T0" fmla="*/ 0 w 816"/>
              <a:gd name="T1" fmla="*/ 0 h 2064"/>
              <a:gd name="T2" fmla="*/ 0 w 816"/>
              <a:gd name="T3" fmla="*/ 2147483647 h 2064"/>
              <a:gd name="T4" fmla="*/ 2147483647 w 816"/>
              <a:gd name="T5" fmla="*/ 2147483647 h 2064"/>
              <a:gd name="T6" fmla="*/ 2147483647 w 816"/>
              <a:gd name="T7" fmla="*/ 2147483647 h 2064"/>
              <a:gd name="T8" fmla="*/ 2147483647 w 816"/>
              <a:gd name="T9" fmla="*/ 2147483647 h 2064"/>
              <a:gd name="T10" fmla="*/ 2147483647 w 816"/>
              <a:gd name="T11" fmla="*/ 0 h 2064"/>
              <a:gd name="T12" fmla="*/ 0 w 816"/>
              <a:gd name="T13" fmla="*/ 0 h 2064"/>
              <a:gd name="T14" fmla="*/ 0 60000 65536"/>
              <a:gd name="T15" fmla="*/ 0 60000 65536"/>
              <a:gd name="T16" fmla="*/ 0 60000 65536"/>
              <a:gd name="T17" fmla="*/ 0 60000 65536"/>
              <a:gd name="T18" fmla="*/ 0 60000 65536"/>
              <a:gd name="T19" fmla="*/ 0 60000 65536"/>
              <a:gd name="T20" fmla="*/ 0 60000 65536"/>
              <a:gd name="T21" fmla="*/ 0 w 816"/>
              <a:gd name="T22" fmla="*/ 0 h 2064"/>
              <a:gd name="T23" fmla="*/ 816 w 816"/>
              <a:gd name="T24" fmla="*/ 2064 h 20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6" h="2064">
                <a:moveTo>
                  <a:pt x="0" y="0"/>
                </a:moveTo>
                <a:lnTo>
                  <a:pt x="0" y="2064"/>
                </a:lnTo>
                <a:lnTo>
                  <a:pt x="528" y="2064"/>
                </a:lnTo>
                <a:lnTo>
                  <a:pt x="528" y="288"/>
                </a:lnTo>
                <a:lnTo>
                  <a:pt x="816" y="288"/>
                </a:lnTo>
                <a:lnTo>
                  <a:pt x="816" y="0"/>
                </a:lnTo>
                <a:lnTo>
                  <a:pt x="0" y="0"/>
                </a:lnTo>
                <a:close/>
              </a:path>
            </a:pathLst>
          </a:custGeom>
          <a:noFill/>
          <a:ln w="38100">
            <a:solidFill>
              <a:srgbClr val="99FF99"/>
            </a:solidFill>
            <a:round/>
            <a:headEnd/>
            <a:tailEnd/>
          </a:ln>
        </p:spPr>
        <p:txBody>
          <a:bodyPr wrap="none" anchor="ctr"/>
          <a:lstStyle/>
          <a:p>
            <a:endParaRPr lang="en-US">
              <a:latin typeface="Arial" pitchFamily="34" charset="0"/>
              <a:cs typeface="Arial" pitchFamily="34" charset="0"/>
            </a:endParaRPr>
          </a:p>
        </p:txBody>
      </p:sp>
      <p:sp>
        <p:nvSpPr>
          <p:cNvPr id="72" name="TextBox 71"/>
          <p:cNvSpPr txBox="1"/>
          <p:nvPr/>
        </p:nvSpPr>
        <p:spPr>
          <a:xfrm>
            <a:off x="700088" y="1752600"/>
            <a:ext cx="3313112" cy="461963"/>
          </a:xfrm>
          <a:prstGeom prst="rect">
            <a:avLst/>
          </a:prstGeom>
          <a:noFill/>
        </p:spPr>
        <p:txBody>
          <a:bodyPr wrap="none">
            <a:spAutoFit/>
          </a:bodyPr>
          <a:lstStyle/>
          <a:p>
            <a:pPr>
              <a:defRPr/>
            </a:pPr>
            <a:r>
              <a:rPr lang="en-US" dirty="0">
                <a:latin typeface="Arial" pitchFamily="34" charset="0"/>
                <a:cs typeface="Arial" pitchFamily="34" charset="0"/>
              </a:rPr>
              <a:t>Induction Hypothesis</a:t>
            </a:r>
          </a:p>
        </p:txBody>
      </p:sp>
      <p:sp>
        <p:nvSpPr>
          <p:cNvPr id="73" name="TextBox 72"/>
          <p:cNvSpPr txBox="1"/>
          <p:nvPr/>
        </p:nvSpPr>
        <p:spPr>
          <a:xfrm>
            <a:off x="6591300" y="1752600"/>
            <a:ext cx="2236510" cy="461665"/>
          </a:xfrm>
          <a:prstGeom prst="rect">
            <a:avLst/>
          </a:prstGeom>
          <a:noFill/>
        </p:spPr>
        <p:txBody>
          <a:bodyPr wrap="none">
            <a:spAutoFit/>
          </a:bodyPr>
          <a:lstStyle/>
          <a:p>
            <a:pPr>
              <a:defRPr/>
            </a:pPr>
            <a:r>
              <a:rPr lang="en-US" dirty="0">
                <a:latin typeface="Arial" pitchFamily="34" charset="0"/>
                <a:cs typeface="Arial" pitchFamily="34" charset="0"/>
              </a:rPr>
              <a:t>Need to prove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2"/>
          <p:cNvSpPr>
            <a:spLocks noGrp="1"/>
          </p:cNvSpPr>
          <p:nvPr>
            <p:ph type="ftr" sz="quarter" idx="10"/>
          </p:nvPr>
        </p:nvSpPr>
        <p:spPr/>
        <p:txBody>
          <a:bodyPr/>
          <a:lstStyle/>
          <a:p>
            <a:pPr>
              <a:defRPr/>
            </a:pPr>
            <a:r>
              <a:rPr lang="en-US"/>
              <a:t>Art of Multiprocessor Programming</a:t>
            </a:r>
          </a:p>
        </p:txBody>
      </p:sp>
      <p:sp>
        <p:nvSpPr>
          <p:cNvPr id="26" name="Slide Number Placeholder 3"/>
          <p:cNvSpPr>
            <a:spLocks noGrp="1"/>
          </p:cNvSpPr>
          <p:nvPr>
            <p:ph type="sldNum" sz="quarter" idx="11"/>
          </p:nvPr>
        </p:nvSpPr>
        <p:spPr/>
        <p:txBody>
          <a:bodyPr/>
          <a:lstStyle/>
          <a:p>
            <a:pPr>
              <a:defRPr/>
            </a:pPr>
            <a:fld id="{BC4D6AEE-3818-4145-8ED6-C064A2A2340F}" type="slidenum">
              <a:rPr lang="en-US">
                <a:solidFill>
                  <a:srgbClr val="FFFF00"/>
                </a:solidFill>
              </a:rPr>
              <a:pPr>
                <a:defRPr/>
              </a:pPr>
              <a:t>55</a:t>
            </a:fld>
            <a:endParaRPr lang="en-US">
              <a:solidFill>
                <a:srgbClr val="FFFF00"/>
              </a:solidFill>
            </a:endParaRPr>
          </a:p>
        </p:txBody>
      </p:sp>
      <p:sp>
        <p:nvSpPr>
          <p:cNvPr id="163844" name="Rectangle 2"/>
          <p:cNvSpPr>
            <a:spLocks noGrp="1" noChangeArrowheads="1"/>
          </p:cNvSpPr>
          <p:nvPr>
            <p:ph type="title"/>
          </p:nvPr>
        </p:nvSpPr>
        <p:spPr/>
        <p:txBody>
          <a:bodyPr/>
          <a:lstStyle/>
          <a:p>
            <a:r>
              <a:rPr lang="en-US"/>
              <a:t>Proof: Lemma 1</a:t>
            </a:r>
          </a:p>
        </p:txBody>
      </p:sp>
      <p:sp>
        <p:nvSpPr>
          <p:cNvPr id="163845" name="Oval 28"/>
          <p:cNvSpPr>
            <a:spLocks noChangeArrowheads="1"/>
          </p:cNvSpPr>
          <p:nvPr/>
        </p:nvSpPr>
        <p:spPr bwMode="auto">
          <a:xfrm>
            <a:off x="2032000" y="2209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46" name="Oval 29"/>
          <p:cNvSpPr>
            <a:spLocks noChangeArrowheads="1"/>
          </p:cNvSpPr>
          <p:nvPr/>
        </p:nvSpPr>
        <p:spPr bwMode="auto">
          <a:xfrm>
            <a:off x="2032000" y="2590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47" name="Oval 30"/>
          <p:cNvSpPr>
            <a:spLocks noChangeArrowheads="1"/>
          </p:cNvSpPr>
          <p:nvPr/>
        </p:nvSpPr>
        <p:spPr bwMode="auto">
          <a:xfrm>
            <a:off x="1657350" y="2209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48" name="Oval 31"/>
          <p:cNvSpPr>
            <a:spLocks noChangeArrowheads="1"/>
          </p:cNvSpPr>
          <p:nvPr/>
        </p:nvSpPr>
        <p:spPr bwMode="auto">
          <a:xfrm>
            <a:off x="2032000" y="2971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49" name="Oval 32"/>
          <p:cNvSpPr>
            <a:spLocks noChangeArrowheads="1"/>
          </p:cNvSpPr>
          <p:nvPr/>
        </p:nvSpPr>
        <p:spPr bwMode="auto">
          <a:xfrm>
            <a:off x="2032000" y="3352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0" name="Oval 33"/>
          <p:cNvSpPr>
            <a:spLocks noChangeArrowheads="1"/>
          </p:cNvSpPr>
          <p:nvPr/>
        </p:nvSpPr>
        <p:spPr bwMode="auto">
          <a:xfrm>
            <a:off x="1657350" y="2971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1" name="Oval 34"/>
          <p:cNvSpPr>
            <a:spLocks noChangeArrowheads="1"/>
          </p:cNvSpPr>
          <p:nvPr/>
        </p:nvSpPr>
        <p:spPr bwMode="auto">
          <a:xfrm>
            <a:off x="1657350" y="3352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2" name="Oval 35"/>
          <p:cNvSpPr>
            <a:spLocks noChangeArrowheads="1"/>
          </p:cNvSpPr>
          <p:nvPr/>
        </p:nvSpPr>
        <p:spPr bwMode="auto">
          <a:xfrm>
            <a:off x="1657350" y="2590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3" name="Oval 36"/>
          <p:cNvSpPr>
            <a:spLocks noChangeArrowheads="1"/>
          </p:cNvSpPr>
          <p:nvPr/>
        </p:nvSpPr>
        <p:spPr bwMode="auto">
          <a:xfrm>
            <a:off x="2030413" y="3733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4" name="Oval 37"/>
          <p:cNvSpPr>
            <a:spLocks noChangeArrowheads="1"/>
          </p:cNvSpPr>
          <p:nvPr/>
        </p:nvSpPr>
        <p:spPr bwMode="auto">
          <a:xfrm>
            <a:off x="2030413" y="4114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5" name="Oval 38"/>
          <p:cNvSpPr>
            <a:spLocks noChangeArrowheads="1"/>
          </p:cNvSpPr>
          <p:nvPr/>
        </p:nvSpPr>
        <p:spPr bwMode="auto">
          <a:xfrm>
            <a:off x="1657350" y="3733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6" name="Oval 39"/>
          <p:cNvSpPr>
            <a:spLocks noChangeArrowheads="1"/>
          </p:cNvSpPr>
          <p:nvPr/>
        </p:nvSpPr>
        <p:spPr bwMode="auto">
          <a:xfrm>
            <a:off x="2030413" y="4495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7" name="Oval 40"/>
          <p:cNvSpPr>
            <a:spLocks noChangeArrowheads="1"/>
          </p:cNvSpPr>
          <p:nvPr/>
        </p:nvSpPr>
        <p:spPr bwMode="auto">
          <a:xfrm>
            <a:off x="2030413" y="4876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8" name="Oval 41"/>
          <p:cNvSpPr>
            <a:spLocks noChangeArrowheads="1"/>
          </p:cNvSpPr>
          <p:nvPr/>
        </p:nvSpPr>
        <p:spPr bwMode="auto">
          <a:xfrm>
            <a:off x="1657350" y="4495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59" name="Oval 42"/>
          <p:cNvSpPr>
            <a:spLocks noChangeArrowheads="1"/>
          </p:cNvSpPr>
          <p:nvPr/>
        </p:nvSpPr>
        <p:spPr bwMode="auto">
          <a:xfrm>
            <a:off x="1657350" y="4876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60" name="Oval 43"/>
          <p:cNvSpPr>
            <a:spLocks noChangeArrowheads="1"/>
          </p:cNvSpPr>
          <p:nvPr/>
        </p:nvSpPr>
        <p:spPr bwMode="auto">
          <a:xfrm>
            <a:off x="1657350" y="4114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61" name="Oval 44"/>
          <p:cNvSpPr>
            <a:spLocks noChangeArrowheads="1"/>
          </p:cNvSpPr>
          <p:nvPr/>
        </p:nvSpPr>
        <p:spPr bwMode="auto">
          <a:xfrm>
            <a:off x="2397125" y="2209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62" name="Oval 45"/>
          <p:cNvSpPr>
            <a:spLocks noChangeArrowheads="1"/>
          </p:cNvSpPr>
          <p:nvPr/>
        </p:nvSpPr>
        <p:spPr bwMode="auto">
          <a:xfrm>
            <a:off x="2397125" y="2590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63" name="Oval 46"/>
          <p:cNvSpPr>
            <a:spLocks noChangeArrowheads="1"/>
          </p:cNvSpPr>
          <p:nvPr/>
        </p:nvSpPr>
        <p:spPr bwMode="auto">
          <a:xfrm>
            <a:off x="2397125" y="2971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64" name="Oval 47"/>
          <p:cNvSpPr>
            <a:spLocks noChangeArrowheads="1"/>
          </p:cNvSpPr>
          <p:nvPr/>
        </p:nvSpPr>
        <p:spPr bwMode="auto">
          <a:xfrm>
            <a:off x="2397125" y="3352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3865" name="Freeform 48"/>
          <p:cNvSpPr>
            <a:spLocks/>
          </p:cNvSpPr>
          <p:nvPr/>
        </p:nvSpPr>
        <p:spPr bwMode="auto">
          <a:xfrm>
            <a:off x="1482725" y="1989138"/>
            <a:ext cx="1231900" cy="3294062"/>
          </a:xfrm>
          <a:custGeom>
            <a:avLst/>
            <a:gdLst>
              <a:gd name="T0" fmla="*/ 0 w 776"/>
              <a:gd name="T1" fmla="*/ 0 h 2075"/>
              <a:gd name="T2" fmla="*/ 0 w 776"/>
              <a:gd name="T3" fmla="*/ 2147483647 h 2075"/>
              <a:gd name="T4" fmla="*/ 2147483647 w 776"/>
              <a:gd name="T5" fmla="*/ 2147483647 h 2075"/>
              <a:gd name="T6" fmla="*/ 2147483647 w 776"/>
              <a:gd name="T7" fmla="*/ 2147483647 h 2075"/>
              <a:gd name="T8" fmla="*/ 2147483647 w 776"/>
              <a:gd name="T9" fmla="*/ 2147483647 h 2075"/>
              <a:gd name="T10" fmla="*/ 2147483647 w 776"/>
              <a:gd name="T11" fmla="*/ 2147483647 h 2075"/>
              <a:gd name="T12" fmla="*/ 0 w 776"/>
              <a:gd name="T13" fmla="*/ 0 h 2075"/>
              <a:gd name="T14" fmla="*/ 0 60000 65536"/>
              <a:gd name="T15" fmla="*/ 0 60000 65536"/>
              <a:gd name="T16" fmla="*/ 0 60000 65536"/>
              <a:gd name="T17" fmla="*/ 0 60000 65536"/>
              <a:gd name="T18" fmla="*/ 0 60000 65536"/>
              <a:gd name="T19" fmla="*/ 0 60000 65536"/>
              <a:gd name="T20" fmla="*/ 0 60000 65536"/>
              <a:gd name="T21" fmla="*/ 0 w 776"/>
              <a:gd name="T22" fmla="*/ 0 h 2075"/>
              <a:gd name="T23" fmla="*/ 776 w 776"/>
              <a:gd name="T24" fmla="*/ 2075 h 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6" h="2075">
                <a:moveTo>
                  <a:pt x="0" y="0"/>
                </a:moveTo>
                <a:lnTo>
                  <a:pt x="0" y="2071"/>
                </a:lnTo>
                <a:lnTo>
                  <a:pt x="593" y="2075"/>
                </a:lnTo>
                <a:lnTo>
                  <a:pt x="584" y="1142"/>
                </a:lnTo>
                <a:lnTo>
                  <a:pt x="776" y="1133"/>
                </a:lnTo>
                <a:lnTo>
                  <a:pt x="767" y="18"/>
                </a:lnTo>
                <a:lnTo>
                  <a:pt x="0" y="0"/>
                </a:lnTo>
                <a:close/>
              </a:path>
            </a:pathLst>
          </a:custGeom>
          <a:noFill/>
          <a:ln w="38100">
            <a:solidFill>
              <a:srgbClr val="FF0000"/>
            </a:solidFill>
            <a:round/>
            <a:headEnd/>
            <a:tailEnd/>
          </a:ln>
        </p:spPr>
        <p:txBody>
          <a:bodyPr wrap="none" anchor="ctr"/>
          <a:lstStyle/>
          <a:p>
            <a:endParaRPr lang="en-US" dirty="0">
              <a:latin typeface="Courier New" pitchFamily="49" charset="0"/>
            </a:endParaRPr>
          </a:p>
        </p:txBody>
      </p:sp>
      <p:sp>
        <p:nvSpPr>
          <p:cNvPr id="163866" name="Text Box 49"/>
          <p:cNvSpPr txBox="1">
            <a:spLocks noChangeArrowheads="1"/>
          </p:cNvSpPr>
          <p:nvPr/>
        </p:nvSpPr>
        <p:spPr bwMode="auto">
          <a:xfrm>
            <a:off x="3608388" y="2484438"/>
            <a:ext cx="3590925" cy="1754187"/>
          </a:xfrm>
          <a:prstGeom prst="rect">
            <a:avLst/>
          </a:prstGeom>
          <a:noFill/>
          <a:ln w="9525" algn="ctr">
            <a:noFill/>
            <a:miter lim="800000"/>
            <a:headEnd/>
            <a:tailEnd/>
          </a:ln>
        </p:spPr>
        <p:txBody>
          <a:bodyPr>
            <a:spAutoFit/>
          </a:bodyPr>
          <a:lstStyle/>
          <a:p>
            <a:pPr marL="342900" indent="-342900"/>
            <a:r>
              <a:rPr lang="en-US" sz="3600" b="0" dirty="0">
                <a:solidFill>
                  <a:srgbClr val="FFFF00"/>
                </a:solidFill>
                <a:latin typeface="Arial" pitchFamily="34" charset="0"/>
                <a:cs typeface="Arial" pitchFamily="34" charset="0"/>
              </a:rPr>
              <a:t>If a sequence has the step property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2"/>
          <p:cNvSpPr>
            <a:spLocks noGrp="1"/>
          </p:cNvSpPr>
          <p:nvPr>
            <p:ph type="ftr" sz="quarter" idx="10"/>
          </p:nvPr>
        </p:nvSpPr>
        <p:spPr/>
        <p:txBody>
          <a:bodyPr/>
          <a:lstStyle/>
          <a:p>
            <a:pPr>
              <a:defRPr/>
            </a:pPr>
            <a:r>
              <a:rPr lang="en-US"/>
              <a:t>Art of Multiprocessor Programming</a:t>
            </a:r>
          </a:p>
        </p:txBody>
      </p:sp>
      <p:sp>
        <p:nvSpPr>
          <p:cNvPr id="26" name="Slide Number Placeholder 3"/>
          <p:cNvSpPr>
            <a:spLocks noGrp="1"/>
          </p:cNvSpPr>
          <p:nvPr>
            <p:ph type="sldNum" sz="quarter" idx="11"/>
          </p:nvPr>
        </p:nvSpPr>
        <p:spPr/>
        <p:txBody>
          <a:bodyPr/>
          <a:lstStyle/>
          <a:p>
            <a:pPr>
              <a:defRPr/>
            </a:pPr>
            <a:fld id="{EF376AC9-6D56-4E70-B7A0-0B8F6FE28385}" type="slidenum">
              <a:rPr lang="en-US">
                <a:solidFill>
                  <a:srgbClr val="FFFF00"/>
                </a:solidFill>
              </a:rPr>
              <a:pPr>
                <a:defRPr/>
              </a:pPr>
              <a:t>56</a:t>
            </a:fld>
            <a:endParaRPr lang="en-US">
              <a:solidFill>
                <a:srgbClr val="FFFF00"/>
              </a:solidFill>
            </a:endParaRPr>
          </a:p>
        </p:txBody>
      </p:sp>
      <p:sp>
        <p:nvSpPr>
          <p:cNvPr id="164868" name="Rectangle 2"/>
          <p:cNvSpPr>
            <a:spLocks noGrp="1" noChangeArrowheads="1"/>
          </p:cNvSpPr>
          <p:nvPr>
            <p:ph type="title"/>
          </p:nvPr>
        </p:nvSpPr>
        <p:spPr/>
        <p:txBody>
          <a:bodyPr/>
          <a:lstStyle/>
          <a:p>
            <a:r>
              <a:rPr lang="en-US"/>
              <a:t>Lemma 1</a:t>
            </a:r>
          </a:p>
        </p:txBody>
      </p:sp>
      <p:sp>
        <p:nvSpPr>
          <p:cNvPr id="164869" name="Text Box 24"/>
          <p:cNvSpPr txBox="1">
            <a:spLocks noChangeArrowheads="1"/>
          </p:cNvSpPr>
          <p:nvPr/>
        </p:nvSpPr>
        <p:spPr bwMode="auto">
          <a:xfrm>
            <a:off x="3608388" y="2752725"/>
            <a:ext cx="3892550" cy="1200150"/>
          </a:xfrm>
          <a:prstGeom prst="rect">
            <a:avLst/>
          </a:prstGeom>
          <a:noFill/>
          <a:ln w="9525" algn="ctr">
            <a:noFill/>
            <a:miter lim="800000"/>
            <a:headEnd/>
            <a:tailEnd/>
          </a:ln>
        </p:spPr>
        <p:txBody>
          <a:bodyPr>
            <a:spAutoFit/>
          </a:bodyPr>
          <a:lstStyle/>
          <a:p>
            <a:pPr marL="342900" indent="-342900"/>
            <a:r>
              <a:rPr lang="en-US" sz="3600" b="0" dirty="0">
                <a:solidFill>
                  <a:srgbClr val="FFFF00"/>
                </a:solidFill>
                <a:latin typeface="Arial" pitchFamily="34" charset="0"/>
                <a:cs typeface="Arial" pitchFamily="34" charset="0"/>
              </a:rPr>
              <a:t>So does its even subsequence</a:t>
            </a:r>
          </a:p>
        </p:txBody>
      </p:sp>
      <p:sp>
        <p:nvSpPr>
          <p:cNvPr id="164870" name="Oval 25"/>
          <p:cNvSpPr>
            <a:spLocks noChangeArrowheads="1"/>
          </p:cNvSpPr>
          <p:nvPr/>
        </p:nvSpPr>
        <p:spPr bwMode="auto">
          <a:xfrm>
            <a:off x="2032000" y="2209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71" name="Oval 26"/>
          <p:cNvSpPr>
            <a:spLocks noChangeArrowheads="1"/>
          </p:cNvSpPr>
          <p:nvPr/>
        </p:nvSpPr>
        <p:spPr bwMode="auto">
          <a:xfrm>
            <a:off x="2032000" y="2590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72" name="Oval 27"/>
          <p:cNvSpPr>
            <a:spLocks noChangeArrowheads="1"/>
          </p:cNvSpPr>
          <p:nvPr/>
        </p:nvSpPr>
        <p:spPr bwMode="auto">
          <a:xfrm>
            <a:off x="1657350" y="2209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73" name="Oval 28"/>
          <p:cNvSpPr>
            <a:spLocks noChangeArrowheads="1"/>
          </p:cNvSpPr>
          <p:nvPr/>
        </p:nvSpPr>
        <p:spPr bwMode="auto">
          <a:xfrm>
            <a:off x="2032000" y="2971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74" name="Oval 29"/>
          <p:cNvSpPr>
            <a:spLocks noChangeArrowheads="1"/>
          </p:cNvSpPr>
          <p:nvPr/>
        </p:nvSpPr>
        <p:spPr bwMode="auto">
          <a:xfrm>
            <a:off x="2032000" y="3352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75" name="Oval 30"/>
          <p:cNvSpPr>
            <a:spLocks noChangeArrowheads="1"/>
          </p:cNvSpPr>
          <p:nvPr/>
        </p:nvSpPr>
        <p:spPr bwMode="auto">
          <a:xfrm>
            <a:off x="1657350" y="2971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76" name="Oval 31"/>
          <p:cNvSpPr>
            <a:spLocks noChangeArrowheads="1"/>
          </p:cNvSpPr>
          <p:nvPr/>
        </p:nvSpPr>
        <p:spPr bwMode="auto">
          <a:xfrm>
            <a:off x="1657350" y="3352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77" name="Oval 32"/>
          <p:cNvSpPr>
            <a:spLocks noChangeArrowheads="1"/>
          </p:cNvSpPr>
          <p:nvPr/>
        </p:nvSpPr>
        <p:spPr bwMode="auto">
          <a:xfrm>
            <a:off x="1657350" y="2590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78" name="Oval 33"/>
          <p:cNvSpPr>
            <a:spLocks noChangeArrowheads="1"/>
          </p:cNvSpPr>
          <p:nvPr/>
        </p:nvSpPr>
        <p:spPr bwMode="auto">
          <a:xfrm>
            <a:off x="2030413" y="3733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79" name="Oval 34"/>
          <p:cNvSpPr>
            <a:spLocks noChangeArrowheads="1"/>
          </p:cNvSpPr>
          <p:nvPr/>
        </p:nvSpPr>
        <p:spPr bwMode="auto">
          <a:xfrm>
            <a:off x="2030413" y="4114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80" name="Oval 35"/>
          <p:cNvSpPr>
            <a:spLocks noChangeArrowheads="1"/>
          </p:cNvSpPr>
          <p:nvPr/>
        </p:nvSpPr>
        <p:spPr bwMode="auto">
          <a:xfrm>
            <a:off x="1657350" y="3733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81" name="Oval 36"/>
          <p:cNvSpPr>
            <a:spLocks noChangeArrowheads="1"/>
          </p:cNvSpPr>
          <p:nvPr/>
        </p:nvSpPr>
        <p:spPr bwMode="auto">
          <a:xfrm>
            <a:off x="2030413" y="4495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82" name="Oval 37"/>
          <p:cNvSpPr>
            <a:spLocks noChangeArrowheads="1"/>
          </p:cNvSpPr>
          <p:nvPr/>
        </p:nvSpPr>
        <p:spPr bwMode="auto">
          <a:xfrm>
            <a:off x="2030413" y="4876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83" name="Oval 38"/>
          <p:cNvSpPr>
            <a:spLocks noChangeArrowheads="1"/>
          </p:cNvSpPr>
          <p:nvPr/>
        </p:nvSpPr>
        <p:spPr bwMode="auto">
          <a:xfrm>
            <a:off x="1657350" y="4495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84" name="Oval 39"/>
          <p:cNvSpPr>
            <a:spLocks noChangeArrowheads="1"/>
          </p:cNvSpPr>
          <p:nvPr/>
        </p:nvSpPr>
        <p:spPr bwMode="auto">
          <a:xfrm>
            <a:off x="1657350" y="4876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85" name="Oval 40"/>
          <p:cNvSpPr>
            <a:spLocks noChangeArrowheads="1"/>
          </p:cNvSpPr>
          <p:nvPr/>
        </p:nvSpPr>
        <p:spPr bwMode="auto">
          <a:xfrm>
            <a:off x="1657350" y="4114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86" name="Oval 41"/>
          <p:cNvSpPr>
            <a:spLocks noChangeArrowheads="1"/>
          </p:cNvSpPr>
          <p:nvPr/>
        </p:nvSpPr>
        <p:spPr bwMode="auto">
          <a:xfrm>
            <a:off x="2397125" y="2209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87" name="Oval 42"/>
          <p:cNvSpPr>
            <a:spLocks noChangeArrowheads="1"/>
          </p:cNvSpPr>
          <p:nvPr/>
        </p:nvSpPr>
        <p:spPr bwMode="auto">
          <a:xfrm>
            <a:off x="2397125" y="2590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88" name="Oval 43"/>
          <p:cNvSpPr>
            <a:spLocks noChangeArrowheads="1"/>
          </p:cNvSpPr>
          <p:nvPr/>
        </p:nvSpPr>
        <p:spPr bwMode="auto">
          <a:xfrm>
            <a:off x="2397125" y="2971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4889" name="Oval 44"/>
          <p:cNvSpPr>
            <a:spLocks noChangeArrowheads="1"/>
          </p:cNvSpPr>
          <p:nvPr/>
        </p:nvSpPr>
        <p:spPr bwMode="auto">
          <a:xfrm>
            <a:off x="2397125" y="3352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4890" name="Freeform 45"/>
          <p:cNvSpPr>
            <a:spLocks/>
          </p:cNvSpPr>
          <p:nvPr/>
        </p:nvSpPr>
        <p:spPr bwMode="auto">
          <a:xfrm>
            <a:off x="1517650" y="1989138"/>
            <a:ext cx="1231900" cy="3294062"/>
          </a:xfrm>
          <a:custGeom>
            <a:avLst/>
            <a:gdLst>
              <a:gd name="T0" fmla="*/ 0 w 776"/>
              <a:gd name="T1" fmla="*/ 0 h 2075"/>
              <a:gd name="T2" fmla="*/ 0 w 776"/>
              <a:gd name="T3" fmla="*/ 2147483647 h 2075"/>
              <a:gd name="T4" fmla="*/ 2147483647 w 776"/>
              <a:gd name="T5" fmla="*/ 2147483647 h 2075"/>
              <a:gd name="T6" fmla="*/ 2147483647 w 776"/>
              <a:gd name="T7" fmla="*/ 2147483647 h 2075"/>
              <a:gd name="T8" fmla="*/ 2147483647 w 776"/>
              <a:gd name="T9" fmla="*/ 2147483647 h 2075"/>
              <a:gd name="T10" fmla="*/ 2147483647 w 776"/>
              <a:gd name="T11" fmla="*/ 2147483647 h 2075"/>
              <a:gd name="T12" fmla="*/ 0 w 776"/>
              <a:gd name="T13" fmla="*/ 0 h 2075"/>
              <a:gd name="T14" fmla="*/ 0 60000 65536"/>
              <a:gd name="T15" fmla="*/ 0 60000 65536"/>
              <a:gd name="T16" fmla="*/ 0 60000 65536"/>
              <a:gd name="T17" fmla="*/ 0 60000 65536"/>
              <a:gd name="T18" fmla="*/ 0 60000 65536"/>
              <a:gd name="T19" fmla="*/ 0 60000 65536"/>
              <a:gd name="T20" fmla="*/ 0 60000 65536"/>
              <a:gd name="T21" fmla="*/ 0 w 776"/>
              <a:gd name="T22" fmla="*/ 0 h 2075"/>
              <a:gd name="T23" fmla="*/ 776 w 776"/>
              <a:gd name="T24" fmla="*/ 2075 h 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6" h="2075">
                <a:moveTo>
                  <a:pt x="0" y="0"/>
                </a:moveTo>
                <a:lnTo>
                  <a:pt x="0" y="2071"/>
                </a:lnTo>
                <a:lnTo>
                  <a:pt x="593" y="2075"/>
                </a:lnTo>
                <a:lnTo>
                  <a:pt x="584" y="1142"/>
                </a:lnTo>
                <a:lnTo>
                  <a:pt x="776" y="1133"/>
                </a:lnTo>
                <a:lnTo>
                  <a:pt x="767" y="18"/>
                </a:lnTo>
                <a:lnTo>
                  <a:pt x="0" y="0"/>
                </a:lnTo>
                <a:close/>
              </a:path>
            </a:pathLst>
          </a:custGeom>
          <a:noFill/>
          <a:ln w="38100">
            <a:solidFill>
              <a:srgbClr val="FF0000"/>
            </a:solidFill>
            <a:round/>
            <a:headEnd/>
            <a:tailEnd/>
          </a:ln>
        </p:spPr>
        <p:txBody>
          <a:bodyPr wrap="none" anchor="ctr"/>
          <a:lstStyle/>
          <a:p>
            <a:endParaRPr lang="en-US" dirty="0">
              <a:latin typeface="Courier New" pitchFamily="49"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2"/>
          <p:cNvSpPr>
            <a:spLocks noGrp="1"/>
          </p:cNvSpPr>
          <p:nvPr>
            <p:ph type="ftr" sz="quarter" idx="10"/>
          </p:nvPr>
        </p:nvSpPr>
        <p:spPr/>
        <p:txBody>
          <a:bodyPr/>
          <a:lstStyle/>
          <a:p>
            <a:pPr>
              <a:defRPr/>
            </a:pPr>
            <a:r>
              <a:rPr lang="en-US"/>
              <a:t>Art of Multiprocessor Programming</a:t>
            </a:r>
          </a:p>
        </p:txBody>
      </p:sp>
      <p:sp>
        <p:nvSpPr>
          <p:cNvPr id="26" name="Slide Number Placeholder 3"/>
          <p:cNvSpPr>
            <a:spLocks noGrp="1"/>
          </p:cNvSpPr>
          <p:nvPr>
            <p:ph type="sldNum" sz="quarter" idx="11"/>
          </p:nvPr>
        </p:nvSpPr>
        <p:spPr/>
        <p:txBody>
          <a:bodyPr/>
          <a:lstStyle/>
          <a:p>
            <a:pPr>
              <a:defRPr/>
            </a:pPr>
            <a:fld id="{4982A03F-CF6F-4552-84E5-DF838436F9EB}" type="slidenum">
              <a:rPr lang="en-US">
                <a:solidFill>
                  <a:srgbClr val="FFFF00"/>
                </a:solidFill>
              </a:rPr>
              <a:pPr>
                <a:defRPr/>
              </a:pPr>
              <a:t>57</a:t>
            </a:fld>
            <a:endParaRPr lang="en-US">
              <a:solidFill>
                <a:srgbClr val="FFFF00"/>
              </a:solidFill>
            </a:endParaRPr>
          </a:p>
        </p:txBody>
      </p:sp>
      <p:sp>
        <p:nvSpPr>
          <p:cNvPr id="165892" name="Rectangle 2"/>
          <p:cNvSpPr>
            <a:spLocks noGrp="1" noChangeArrowheads="1"/>
          </p:cNvSpPr>
          <p:nvPr>
            <p:ph type="title"/>
          </p:nvPr>
        </p:nvSpPr>
        <p:spPr/>
        <p:txBody>
          <a:bodyPr/>
          <a:lstStyle/>
          <a:p>
            <a:r>
              <a:rPr lang="en-US"/>
              <a:t>Lemma 1</a:t>
            </a:r>
          </a:p>
        </p:txBody>
      </p:sp>
      <p:sp>
        <p:nvSpPr>
          <p:cNvPr id="165893" name="Text Box 24"/>
          <p:cNvSpPr txBox="1">
            <a:spLocks noChangeArrowheads="1"/>
          </p:cNvSpPr>
          <p:nvPr/>
        </p:nvSpPr>
        <p:spPr bwMode="auto">
          <a:xfrm>
            <a:off x="3608388" y="2825750"/>
            <a:ext cx="3590925" cy="1200150"/>
          </a:xfrm>
          <a:prstGeom prst="rect">
            <a:avLst/>
          </a:prstGeom>
          <a:noFill/>
          <a:ln w="9525" algn="ctr">
            <a:noFill/>
            <a:miter lim="800000"/>
            <a:headEnd/>
            <a:tailEnd/>
          </a:ln>
        </p:spPr>
        <p:txBody>
          <a:bodyPr>
            <a:spAutoFit/>
          </a:bodyPr>
          <a:lstStyle/>
          <a:p>
            <a:pPr marL="342900" indent="-342900"/>
            <a:r>
              <a:rPr lang="en-US" sz="3600" b="0" dirty="0">
                <a:solidFill>
                  <a:srgbClr val="FFFF00"/>
                </a:solidFill>
                <a:latin typeface="Arial" pitchFamily="34" charset="0"/>
                <a:cs typeface="Arial" pitchFamily="34" charset="0"/>
              </a:rPr>
              <a:t>Also its odd subsequence</a:t>
            </a:r>
          </a:p>
        </p:txBody>
      </p:sp>
      <p:sp>
        <p:nvSpPr>
          <p:cNvPr id="165894" name="Oval 25"/>
          <p:cNvSpPr>
            <a:spLocks noChangeArrowheads="1"/>
          </p:cNvSpPr>
          <p:nvPr/>
        </p:nvSpPr>
        <p:spPr bwMode="auto">
          <a:xfrm>
            <a:off x="2032000" y="2209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895" name="Oval 26"/>
          <p:cNvSpPr>
            <a:spLocks noChangeArrowheads="1"/>
          </p:cNvSpPr>
          <p:nvPr/>
        </p:nvSpPr>
        <p:spPr bwMode="auto">
          <a:xfrm>
            <a:off x="2032000" y="2590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896" name="Oval 27"/>
          <p:cNvSpPr>
            <a:spLocks noChangeArrowheads="1"/>
          </p:cNvSpPr>
          <p:nvPr/>
        </p:nvSpPr>
        <p:spPr bwMode="auto">
          <a:xfrm>
            <a:off x="1657350" y="2209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897" name="Oval 28"/>
          <p:cNvSpPr>
            <a:spLocks noChangeArrowheads="1"/>
          </p:cNvSpPr>
          <p:nvPr/>
        </p:nvSpPr>
        <p:spPr bwMode="auto">
          <a:xfrm>
            <a:off x="2032000" y="2971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898" name="Oval 29"/>
          <p:cNvSpPr>
            <a:spLocks noChangeArrowheads="1"/>
          </p:cNvSpPr>
          <p:nvPr/>
        </p:nvSpPr>
        <p:spPr bwMode="auto">
          <a:xfrm>
            <a:off x="2032000" y="3352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899" name="Oval 30"/>
          <p:cNvSpPr>
            <a:spLocks noChangeArrowheads="1"/>
          </p:cNvSpPr>
          <p:nvPr/>
        </p:nvSpPr>
        <p:spPr bwMode="auto">
          <a:xfrm>
            <a:off x="1657350" y="2971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00" name="Oval 31"/>
          <p:cNvSpPr>
            <a:spLocks noChangeArrowheads="1"/>
          </p:cNvSpPr>
          <p:nvPr/>
        </p:nvSpPr>
        <p:spPr bwMode="auto">
          <a:xfrm>
            <a:off x="1657350" y="3352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01" name="Oval 32"/>
          <p:cNvSpPr>
            <a:spLocks noChangeArrowheads="1"/>
          </p:cNvSpPr>
          <p:nvPr/>
        </p:nvSpPr>
        <p:spPr bwMode="auto">
          <a:xfrm>
            <a:off x="1657350" y="2590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02" name="Oval 33"/>
          <p:cNvSpPr>
            <a:spLocks noChangeArrowheads="1"/>
          </p:cNvSpPr>
          <p:nvPr/>
        </p:nvSpPr>
        <p:spPr bwMode="auto">
          <a:xfrm>
            <a:off x="2030413" y="3733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03" name="Oval 34"/>
          <p:cNvSpPr>
            <a:spLocks noChangeArrowheads="1"/>
          </p:cNvSpPr>
          <p:nvPr/>
        </p:nvSpPr>
        <p:spPr bwMode="auto">
          <a:xfrm>
            <a:off x="2030413" y="4114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04" name="Oval 35"/>
          <p:cNvSpPr>
            <a:spLocks noChangeArrowheads="1"/>
          </p:cNvSpPr>
          <p:nvPr/>
        </p:nvSpPr>
        <p:spPr bwMode="auto">
          <a:xfrm>
            <a:off x="1657350" y="3733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05" name="Oval 36"/>
          <p:cNvSpPr>
            <a:spLocks noChangeArrowheads="1"/>
          </p:cNvSpPr>
          <p:nvPr/>
        </p:nvSpPr>
        <p:spPr bwMode="auto">
          <a:xfrm>
            <a:off x="2030413" y="4495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06" name="Oval 37"/>
          <p:cNvSpPr>
            <a:spLocks noChangeArrowheads="1"/>
          </p:cNvSpPr>
          <p:nvPr/>
        </p:nvSpPr>
        <p:spPr bwMode="auto">
          <a:xfrm>
            <a:off x="2030413" y="4876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07" name="Oval 38"/>
          <p:cNvSpPr>
            <a:spLocks noChangeArrowheads="1"/>
          </p:cNvSpPr>
          <p:nvPr/>
        </p:nvSpPr>
        <p:spPr bwMode="auto">
          <a:xfrm>
            <a:off x="1657350" y="4495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08" name="Oval 39"/>
          <p:cNvSpPr>
            <a:spLocks noChangeArrowheads="1"/>
          </p:cNvSpPr>
          <p:nvPr/>
        </p:nvSpPr>
        <p:spPr bwMode="auto">
          <a:xfrm>
            <a:off x="1657350" y="4876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09" name="Oval 40"/>
          <p:cNvSpPr>
            <a:spLocks noChangeArrowheads="1"/>
          </p:cNvSpPr>
          <p:nvPr/>
        </p:nvSpPr>
        <p:spPr bwMode="auto">
          <a:xfrm>
            <a:off x="1657350" y="4114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10" name="Oval 41"/>
          <p:cNvSpPr>
            <a:spLocks noChangeArrowheads="1"/>
          </p:cNvSpPr>
          <p:nvPr/>
        </p:nvSpPr>
        <p:spPr bwMode="auto">
          <a:xfrm>
            <a:off x="2397125" y="2209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11" name="Oval 42"/>
          <p:cNvSpPr>
            <a:spLocks noChangeArrowheads="1"/>
          </p:cNvSpPr>
          <p:nvPr/>
        </p:nvSpPr>
        <p:spPr bwMode="auto">
          <a:xfrm>
            <a:off x="2397125" y="2590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12" name="Oval 43"/>
          <p:cNvSpPr>
            <a:spLocks noChangeArrowheads="1"/>
          </p:cNvSpPr>
          <p:nvPr/>
        </p:nvSpPr>
        <p:spPr bwMode="auto">
          <a:xfrm>
            <a:off x="2397125" y="2971800"/>
            <a:ext cx="228600" cy="228600"/>
          </a:xfrm>
          <a:prstGeom prst="ellipse">
            <a:avLst/>
          </a:prstGeom>
          <a:solidFill>
            <a:srgbClr val="FFFF99">
              <a:alpha val="39999"/>
            </a:srgbClr>
          </a:solidFill>
          <a:ln w="9525" algn="ctr">
            <a:solidFill>
              <a:schemeClr val="folHlink"/>
            </a:solidFill>
            <a:round/>
            <a:headEnd/>
            <a:tailEnd/>
          </a:ln>
        </p:spPr>
        <p:txBody>
          <a:bodyPr wrap="none" anchor="ctr"/>
          <a:lstStyle/>
          <a:p>
            <a:endParaRPr lang="en-US" dirty="0">
              <a:latin typeface="Courier New" pitchFamily="49" charset="0"/>
            </a:endParaRPr>
          </a:p>
        </p:txBody>
      </p:sp>
      <p:sp>
        <p:nvSpPr>
          <p:cNvPr id="165913" name="Oval 44"/>
          <p:cNvSpPr>
            <a:spLocks noChangeArrowheads="1"/>
          </p:cNvSpPr>
          <p:nvPr/>
        </p:nvSpPr>
        <p:spPr bwMode="auto">
          <a:xfrm>
            <a:off x="2397125" y="3352800"/>
            <a:ext cx="228600" cy="228600"/>
          </a:xfrm>
          <a:prstGeom prst="ellipse">
            <a:avLst/>
          </a:prstGeom>
          <a:solidFill>
            <a:srgbClr val="FF7C80"/>
          </a:solidFill>
          <a:ln w="9525" algn="ctr">
            <a:solidFill>
              <a:schemeClr val="tx1"/>
            </a:solidFill>
            <a:round/>
            <a:headEnd/>
            <a:tailEnd/>
          </a:ln>
        </p:spPr>
        <p:txBody>
          <a:bodyPr wrap="none" anchor="ctr"/>
          <a:lstStyle/>
          <a:p>
            <a:endParaRPr lang="en-US" dirty="0">
              <a:latin typeface="Courier New" pitchFamily="49" charset="0"/>
            </a:endParaRPr>
          </a:p>
        </p:txBody>
      </p:sp>
      <p:sp>
        <p:nvSpPr>
          <p:cNvPr id="165914" name="Freeform 45"/>
          <p:cNvSpPr>
            <a:spLocks/>
          </p:cNvSpPr>
          <p:nvPr/>
        </p:nvSpPr>
        <p:spPr bwMode="auto">
          <a:xfrm>
            <a:off x="1482725" y="1989138"/>
            <a:ext cx="1231900" cy="3294062"/>
          </a:xfrm>
          <a:custGeom>
            <a:avLst/>
            <a:gdLst>
              <a:gd name="T0" fmla="*/ 0 w 776"/>
              <a:gd name="T1" fmla="*/ 0 h 2075"/>
              <a:gd name="T2" fmla="*/ 0 w 776"/>
              <a:gd name="T3" fmla="*/ 2147483647 h 2075"/>
              <a:gd name="T4" fmla="*/ 2147483647 w 776"/>
              <a:gd name="T5" fmla="*/ 2147483647 h 2075"/>
              <a:gd name="T6" fmla="*/ 2147483647 w 776"/>
              <a:gd name="T7" fmla="*/ 2147483647 h 2075"/>
              <a:gd name="T8" fmla="*/ 2147483647 w 776"/>
              <a:gd name="T9" fmla="*/ 2147483647 h 2075"/>
              <a:gd name="T10" fmla="*/ 2147483647 w 776"/>
              <a:gd name="T11" fmla="*/ 2147483647 h 2075"/>
              <a:gd name="T12" fmla="*/ 0 w 776"/>
              <a:gd name="T13" fmla="*/ 0 h 2075"/>
              <a:gd name="T14" fmla="*/ 0 60000 65536"/>
              <a:gd name="T15" fmla="*/ 0 60000 65536"/>
              <a:gd name="T16" fmla="*/ 0 60000 65536"/>
              <a:gd name="T17" fmla="*/ 0 60000 65536"/>
              <a:gd name="T18" fmla="*/ 0 60000 65536"/>
              <a:gd name="T19" fmla="*/ 0 60000 65536"/>
              <a:gd name="T20" fmla="*/ 0 60000 65536"/>
              <a:gd name="T21" fmla="*/ 0 w 776"/>
              <a:gd name="T22" fmla="*/ 0 h 2075"/>
              <a:gd name="T23" fmla="*/ 776 w 776"/>
              <a:gd name="T24" fmla="*/ 2075 h 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6" h="2075">
                <a:moveTo>
                  <a:pt x="0" y="0"/>
                </a:moveTo>
                <a:lnTo>
                  <a:pt x="0" y="2071"/>
                </a:lnTo>
                <a:lnTo>
                  <a:pt x="593" y="2075"/>
                </a:lnTo>
                <a:lnTo>
                  <a:pt x="584" y="1142"/>
                </a:lnTo>
                <a:lnTo>
                  <a:pt x="776" y="1133"/>
                </a:lnTo>
                <a:lnTo>
                  <a:pt x="767" y="18"/>
                </a:lnTo>
                <a:lnTo>
                  <a:pt x="0" y="0"/>
                </a:lnTo>
                <a:close/>
              </a:path>
            </a:pathLst>
          </a:custGeom>
          <a:noFill/>
          <a:ln w="38100">
            <a:solidFill>
              <a:srgbClr val="FF0000"/>
            </a:solidFill>
            <a:round/>
            <a:headEnd/>
            <a:tailEnd/>
          </a:ln>
        </p:spPr>
        <p:txBody>
          <a:bodyPr wrap="none" anchor="ctr"/>
          <a:lstStyle/>
          <a:p>
            <a:endParaRPr lang="en-US" dirty="0">
              <a:latin typeface="Courier New" pitchFamily="49"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AutoShape 22"/>
          <p:cNvSpPr>
            <a:spLocks noChangeArrowheads="1"/>
          </p:cNvSpPr>
          <p:nvPr/>
        </p:nvSpPr>
        <p:spPr bwMode="auto">
          <a:xfrm>
            <a:off x="5160963" y="4016375"/>
            <a:ext cx="1298575" cy="1733550"/>
          </a:xfrm>
          <a:prstGeom prst="wedgeRoundRectCallout">
            <a:avLst>
              <a:gd name="adj1" fmla="val 130866"/>
              <a:gd name="adj2" fmla="val -54162"/>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solidFill>
                <a:srgbClr val="FFFF00"/>
              </a:solidFill>
              <a:latin typeface="Arial" pitchFamily="34" charset="0"/>
              <a:cs typeface="Arial" pitchFamily="34" charset="0"/>
            </a:endParaRPr>
          </a:p>
        </p:txBody>
      </p:sp>
      <p:sp>
        <p:nvSpPr>
          <p:cNvPr id="59" name="AutoShape 22"/>
          <p:cNvSpPr>
            <a:spLocks noChangeArrowheads="1"/>
          </p:cNvSpPr>
          <p:nvPr/>
        </p:nvSpPr>
        <p:spPr bwMode="auto">
          <a:xfrm>
            <a:off x="5160963" y="1951038"/>
            <a:ext cx="1282700" cy="1801812"/>
          </a:xfrm>
          <a:prstGeom prst="wedgeRoundRectCallout">
            <a:avLst>
              <a:gd name="adj1" fmla="val 132296"/>
              <a:gd name="adj2" fmla="val 35616"/>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solidFill>
                <a:srgbClr val="FFFF00"/>
              </a:solidFill>
              <a:latin typeface="Arial" pitchFamily="34" charset="0"/>
              <a:cs typeface="Arial" pitchFamily="34" charset="0"/>
            </a:endParaRPr>
          </a:p>
        </p:txBody>
      </p:sp>
      <p:sp>
        <p:nvSpPr>
          <p:cNvPr id="46" name="Footer Placeholder 3"/>
          <p:cNvSpPr>
            <a:spLocks noGrp="1"/>
          </p:cNvSpPr>
          <p:nvPr>
            <p:ph type="ftr" sz="quarter" idx="10"/>
          </p:nvPr>
        </p:nvSpPr>
        <p:spPr/>
        <p:txBody>
          <a:bodyPr/>
          <a:lstStyle/>
          <a:p>
            <a:pPr>
              <a:defRPr/>
            </a:pPr>
            <a:r>
              <a:rPr lang="en-US"/>
              <a:t>Art of Multiprocessor Programming</a:t>
            </a:r>
          </a:p>
        </p:txBody>
      </p:sp>
      <p:sp>
        <p:nvSpPr>
          <p:cNvPr id="47" name="Slide Number Placeholder 4"/>
          <p:cNvSpPr>
            <a:spLocks noGrp="1"/>
          </p:cNvSpPr>
          <p:nvPr>
            <p:ph type="sldNum" sz="quarter" idx="11"/>
          </p:nvPr>
        </p:nvSpPr>
        <p:spPr/>
        <p:txBody>
          <a:bodyPr/>
          <a:lstStyle/>
          <a:p>
            <a:pPr>
              <a:defRPr/>
            </a:pPr>
            <a:fld id="{7D4B8E12-B502-49BA-89A8-863F4FBC2A4C}" type="slidenum">
              <a:rPr lang="en-US">
                <a:solidFill>
                  <a:srgbClr val="FFFF00"/>
                </a:solidFill>
              </a:rPr>
              <a:pPr>
                <a:defRPr/>
              </a:pPr>
              <a:t>58</a:t>
            </a:fld>
            <a:endParaRPr lang="en-US">
              <a:solidFill>
                <a:srgbClr val="FFFF00"/>
              </a:solidFill>
            </a:endParaRPr>
          </a:p>
        </p:txBody>
      </p:sp>
      <p:sp>
        <p:nvSpPr>
          <p:cNvPr id="166918" name="Rectangle 2"/>
          <p:cNvSpPr>
            <a:spLocks noGrp="1" noChangeArrowheads="1"/>
          </p:cNvSpPr>
          <p:nvPr>
            <p:ph type="title"/>
          </p:nvPr>
        </p:nvSpPr>
        <p:spPr>
          <a:xfrm>
            <a:off x="862013" y="411163"/>
            <a:ext cx="7772400" cy="1143000"/>
          </a:xfrm>
        </p:spPr>
        <p:txBody>
          <a:bodyPr/>
          <a:lstStyle/>
          <a:p>
            <a:r>
              <a:rPr lang="en-US"/>
              <a:t>Lemma 2</a:t>
            </a:r>
          </a:p>
        </p:txBody>
      </p:sp>
      <p:grpSp>
        <p:nvGrpSpPr>
          <p:cNvPr id="166919" name="Group 58"/>
          <p:cNvGrpSpPr>
            <a:grpSpLocks/>
          </p:cNvGrpSpPr>
          <p:nvPr/>
        </p:nvGrpSpPr>
        <p:grpSpPr bwMode="auto">
          <a:xfrm>
            <a:off x="708025" y="4287838"/>
            <a:ext cx="1066800" cy="1692275"/>
            <a:chOff x="2133600" y="3794760"/>
            <a:chExt cx="1066800" cy="1691640"/>
          </a:xfrm>
        </p:grpSpPr>
        <p:sp>
          <p:nvSpPr>
            <p:cNvPr id="166960" name="Oval 9"/>
            <p:cNvSpPr>
              <a:spLocks noChangeArrowheads="1"/>
            </p:cNvSpPr>
            <p:nvPr/>
          </p:nvSpPr>
          <p:spPr bwMode="auto">
            <a:xfrm flipH="1">
              <a:off x="22098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1" name="Oval 10"/>
            <p:cNvSpPr>
              <a:spLocks noChangeArrowheads="1"/>
            </p:cNvSpPr>
            <p:nvPr/>
          </p:nvSpPr>
          <p:spPr bwMode="auto">
            <a:xfrm flipH="1">
              <a:off x="22098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2" name="Oval 11"/>
            <p:cNvSpPr>
              <a:spLocks noChangeArrowheads="1"/>
            </p:cNvSpPr>
            <p:nvPr/>
          </p:nvSpPr>
          <p:spPr bwMode="auto">
            <a:xfrm flipH="1">
              <a:off x="22098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3" name="Oval 12"/>
            <p:cNvSpPr>
              <a:spLocks noChangeArrowheads="1"/>
            </p:cNvSpPr>
            <p:nvPr/>
          </p:nvSpPr>
          <p:spPr bwMode="auto">
            <a:xfrm flipH="1">
              <a:off x="22098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4" name="Oval 13"/>
            <p:cNvSpPr>
              <a:spLocks noChangeArrowheads="1"/>
            </p:cNvSpPr>
            <p:nvPr/>
          </p:nvSpPr>
          <p:spPr bwMode="auto">
            <a:xfrm flipH="1">
              <a:off x="25146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5" name="Oval 14"/>
            <p:cNvSpPr>
              <a:spLocks noChangeArrowheads="1"/>
            </p:cNvSpPr>
            <p:nvPr/>
          </p:nvSpPr>
          <p:spPr bwMode="auto">
            <a:xfrm flipH="1">
              <a:off x="25146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6" name="Oval 15"/>
            <p:cNvSpPr>
              <a:spLocks noChangeArrowheads="1"/>
            </p:cNvSpPr>
            <p:nvPr/>
          </p:nvSpPr>
          <p:spPr bwMode="auto">
            <a:xfrm flipH="1">
              <a:off x="25146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7" name="Oval 16"/>
            <p:cNvSpPr>
              <a:spLocks noChangeArrowheads="1"/>
            </p:cNvSpPr>
            <p:nvPr/>
          </p:nvSpPr>
          <p:spPr bwMode="auto">
            <a:xfrm flipH="1">
              <a:off x="25146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8" name="Oval 17"/>
            <p:cNvSpPr>
              <a:spLocks noChangeArrowheads="1"/>
            </p:cNvSpPr>
            <p:nvPr/>
          </p:nvSpPr>
          <p:spPr bwMode="auto">
            <a:xfrm flipH="1">
              <a:off x="28194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69" name="Oval 18"/>
            <p:cNvSpPr>
              <a:spLocks noChangeArrowheads="1"/>
            </p:cNvSpPr>
            <p:nvPr/>
          </p:nvSpPr>
          <p:spPr bwMode="auto">
            <a:xfrm flipH="1">
              <a:off x="28194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70" name="Oval 19"/>
            <p:cNvSpPr>
              <a:spLocks noChangeArrowheads="1"/>
            </p:cNvSpPr>
            <p:nvPr/>
          </p:nvSpPr>
          <p:spPr bwMode="auto">
            <a:xfrm flipH="1">
              <a:off x="28194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71" name="Freeform 20"/>
            <p:cNvSpPr>
              <a:spLocks/>
            </p:cNvSpPr>
            <p:nvPr/>
          </p:nvSpPr>
          <p:spPr bwMode="auto">
            <a:xfrm flipH="1">
              <a:off x="2133600" y="3794760"/>
              <a:ext cx="1066800" cy="1691640"/>
            </a:xfrm>
            <a:custGeom>
              <a:avLst/>
              <a:gdLst>
                <a:gd name="T0" fmla="*/ 0 w 672"/>
                <a:gd name="T1" fmla="*/ 2147483647 h 1536"/>
                <a:gd name="T2" fmla="*/ 0 w 672"/>
                <a:gd name="T3" fmla="*/ 2147483647 h 1536"/>
                <a:gd name="T4" fmla="*/ 2147483647 w 672"/>
                <a:gd name="T5" fmla="*/ 2147483647 h 1536"/>
                <a:gd name="T6" fmla="*/ 2147483647 w 672"/>
                <a:gd name="T7" fmla="*/ 2147483647 h 1536"/>
                <a:gd name="T8" fmla="*/ 2147483647 w 672"/>
                <a:gd name="T9" fmla="*/ 2147483647 h 1536"/>
                <a:gd name="T10" fmla="*/ 2147483647 w 672"/>
                <a:gd name="T11" fmla="*/ 0 h 1536"/>
                <a:gd name="T12" fmla="*/ 0 w 672"/>
                <a:gd name="T13" fmla="*/ 0 h 1536"/>
                <a:gd name="T14" fmla="*/ 0 60000 65536"/>
                <a:gd name="T15" fmla="*/ 0 60000 65536"/>
                <a:gd name="T16" fmla="*/ 0 60000 65536"/>
                <a:gd name="T17" fmla="*/ 0 60000 65536"/>
                <a:gd name="T18" fmla="*/ 0 60000 65536"/>
                <a:gd name="T19" fmla="*/ 0 60000 65536"/>
                <a:gd name="T20" fmla="*/ 0 60000 65536"/>
                <a:gd name="T21" fmla="*/ 0 w 672"/>
                <a:gd name="T22" fmla="*/ 0 h 1536"/>
                <a:gd name="T23" fmla="*/ 672 w 672"/>
                <a:gd name="T24" fmla="*/ 1536 h 15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6">
                  <a:moveTo>
                    <a:pt x="0" y="48"/>
                  </a:moveTo>
                  <a:lnTo>
                    <a:pt x="0" y="1104"/>
                  </a:lnTo>
                  <a:lnTo>
                    <a:pt x="240" y="1104"/>
                  </a:lnTo>
                  <a:lnTo>
                    <a:pt x="240" y="1536"/>
                  </a:lnTo>
                  <a:lnTo>
                    <a:pt x="672" y="1536"/>
                  </a:lnTo>
                  <a:lnTo>
                    <a:pt x="672" y="0"/>
                  </a:lnTo>
                  <a:lnTo>
                    <a:pt x="0" y="0"/>
                  </a:lnTo>
                </a:path>
              </a:pathLst>
            </a:custGeom>
            <a:noFill/>
            <a:ln w="38100">
              <a:solidFill>
                <a:srgbClr val="FFFF00"/>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66920" name="Group 59"/>
          <p:cNvGrpSpPr>
            <a:grpSpLocks/>
          </p:cNvGrpSpPr>
          <p:nvPr/>
        </p:nvGrpSpPr>
        <p:grpSpPr bwMode="auto">
          <a:xfrm>
            <a:off x="747713" y="2057400"/>
            <a:ext cx="774700" cy="1812925"/>
            <a:chOff x="1130300" y="2057400"/>
            <a:chExt cx="774700" cy="1813560"/>
          </a:xfrm>
        </p:grpSpPr>
        <p:sp>
          <p:nvSpPr>
            <p:cNvPr id="166953" name="Oval 3"/>
            <p:cNvSpPr>
              <a:spLocks noChangeArrowheads="1"/>
            </p:cNvSpPr>
            <p:nvPr/>
          </p:nvSpPr>
          <p:spPr bwMode="auto">
            <a:xfrm flipH="1">
              <a:off x="12827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4" name="Oval 4"/>
            <p:cNvSpPr>
              <a:spLocks noChangeArrowheads="1"/>
            </p:cNvSpPr>
            <p:nvPr/>
          </p:nvSpPr>
          <p:spPr bwMode="auto">
            <a:xfrm flipH="1">
              <a:off x="12827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5" name="Oval 5"/>
            <p:cNvSpPr>
              <a:spLocks noChangeArrowheads="1"/>
            </p:cNvSpPr>
            <p:nvPr/>
          </p:nvSpPr>
          <p:spPr bwMode="auto">
            <a:xfrm flipH="1">
              <a:off x="1282700" y="2996184"/>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6" name="Oval 6"/>
            <p:cNvSpPr>
              <a:spLocks noChangeArrowheads="1"/>
            </p:cNvSpPr>
            <p:nvPr/>
          </p:nvSpPr>
          <p:spPr bwMode="auto">
            <a:xfrm flipH="1">
              <a:off x="1282700" y="3389376"/>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7" name="Oval 7"/>
            <p:cNvSpPr>
              <a:spLocks noChangeArrowheads="1"/>
            </p:cNvSpPr>
            <p:nvPr/>
          </p:nvSpPr>
          <p:spPr bwMode="auto">
            <a:xfrm flipH="1">
              <a:off x="15875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8" name="Oval 8"/>
            <p:cNvSpPr>
              <a:spLocks noChangeArrowheads="1"/>
            </p:cNvSpPr>
            <p:nvPr/>
          </p:nvSpPr>
          <p:spPr bwMode="auto">
            <a:xfrm flipH="1">
              <a:off x="15875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9" name="Freeform 21"/>
            <p:cNvSpPr>
              <a:spLocks/>
            </p:cNvSpPr>
            <p:nvPr/>
          </p:nvSpPr>
          <p:spPr bwMode="auto">
            <a:xfrm flipH="1">
              <a:off x="1130300" y="2057400"/>
              <a:ext cx="774700" cy="1813560"/>
            </a:xfrm>
            <a:custGeom>
              <a:avLst/>
              <a:gdLst>
                <a:gd name="T0" fmla="*/ 2147483647 w 488"/>
                <a:gd name="T1" fmla="*/ 0 h 1632"/>
                <a:gd name="T2" fmla="*/ 0 w 488"/>
                <a:gd name="T3" fmla="*/ 2147483647 h 1632"/>
                <a:gd name="T4" fmla="*/ 2147483647 w 488"/>
                <a:gd name="T5" fmla="*/ 2147483647 h 1632"/>
                <a:gd name="T6" fmla="*/ 2147483647 w 488"/>
                <a:gd name="T7" fmla="*/ 2147483647 h 1632"/>
                <a:gd name="T8" fmla="*/ 2147483647 w 488"/>
                <a:gd name="T9" fmla="*/ 2147483647 h 1632"/>
                <a:gd name="T10" fmla="*/ 2147483647 w 488"/>
                <a:gd name="T11" fmla="*/ 0 h 1632"/>
                <a:gd name="T12" fmla="*/ 2147483647 w 488"/>
                <a:gd name="T13" fmla="*/ 0 h 1632"/>
                <a:gd name="T14" fmla="*/ 0 60000 65536"/>
                <a:gd name="T15" fmla="*/ 0 60000 65536"/>
                <a:gd name="T16" fmla="*/ 0 60000 65536"/>
                <a:gd name="T17" fmla="*/ 0 60000 65536"/>
                <a:gd name="T18" fmla="*/ 0 60000 65536"/>
                <a:gd name="T19" fmla="*/ 0 60000 65536"/>
                <a:gd name="T20" fmla="*/ 0 60000 65536"/>
                <a:gd name="T21" fmla="*/ 0 w 488"/>
                <a:gd name="T22" fmla="*/ 0 h 1632"/>
                <a:gd name="T23" fmla="*/ 488 w 488"/>
                <a:gd name="T24" fmla="*/ 1632 h 16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1632">
                  <a:moveTo>
                    <a:pt x="8" y="0"/>
                  </a:moveTo>
                  <a:lnTo>
                    <a:pt x="0" y="768"/>
                  </a:lnTo>
                  <a:lnTo>
                    <a:pt x="200" y="768"/>
                  </a:lnTo>
                  <a:lnTo>
                    <a:pt x="200" y="1632"/>
                  </a:lnTo>
                  <a:lnTo>
                    <a:pt x="488" y="1632"/>
                  </a:lnTo>
                  <a:lnTo>
                    <a:pt x="488" y="0"/>
                  </a:lnTo>
                  <a:lnTo>
                    <a:pt x="8" y="0"/>
                  </a:lnTo>
                  <a:close/>
                </a:path>
              </a:pathLst>
            </a:custGeom>
            <a:noFill/>
            <a:ln w="38100">
              <a:solidFill>
                <a:srgbClr val="FF9999"/>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66921" name="Text Box 40"/>
          <p:cNvSpPr txBox="1">
            <a:spLocks noChangeArrowheads="1"/>
          </p:cNvSpPr>
          <p:nvPr/>
        </p:nvSpPr>
        <p:spPr bwMode="auto">
          <a:xfrm>
            <a:off x="6700838" y="2351148"/>
            <a:ext cx="1776447" cy="461665"/>
          </a:xfrm>
          <a:prstGeom prst="rect">
            <a:avLst/>
          </a:prstGeom>
          <a:noFill/>
          <a:ln w="9525" algn="ctr">
            <a:noFill/>
            <a:miter lim="800000"/>
            <a:headEnd/>
            <a:tailEnd/>
          </a:ln>
        </p:spPr>
        <p:txBody>
          <a:bodyPr wrap="none">
            <a:spAutoFit/>
          </a:bodyPr>
          <a:lstStyle/>
          <a:p>
            <a:pPr algn="ctr">
              <a:spcBef>
                <a:spcPct val="0"/>
              </a:spcBef>
            </a:pPr>
            <a:r>
              <a:rPr lang="en-US" b="0" dirty="0">
                <a:solidFill>
                  <a:srgbClr val="FFFF00"/>
                </a:solidFill>
                <a:latin typeface="Arial" pitchFamily="34" charset="0"/>
                <a:cs typeface="Arial" pitchFamily="34" charset="0"/>
              </a:rPr>
              <a:t>Even &amp; odd</a:t>
            </a:r>
          </a:p>
        </p:txBody>
      </p:sp>
      <p:grpSp>
        <p:nvGrpSpPr>
          <p:cNvPr id="166924" name="Group 49"/>
          <p:cNvGrpSpPr>
            <a:grpSpLocks/>
          </p:cNvGrpSpPr>
          <p:nvPr/>
        </p:nvGrpSpPr>
        <p:grpSpPr bwMode="auto">
          <a:xfrm flipH="1">
            <a:off x="5365750" y="2170113"/>
            <a:ext cx="850900" cy="3352800"/>
            <a:chOff x="5181600" y="2133600"/>
            <a:chExt cx="850900" cy="3352800"/>
          </a:xfrm>
        </p:grpSpPr>
        <p:sp>
          <p:nvSpPr>
            <p:cNvPr id="166936" name="Oval 23"/>
            <p:cNvSpPr>
              <a:spLocks noChangeArrowheads="1"/>
            </p:cNvSpPr>
            <p:nvPr/>
          </p:nvSpPr>
          <p:spPr bwMode="auto">
            <a:xfrm>
              <a:off x="5797550" y="21336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37" name="Oval 24"/>
            <p:cNvSpPr>
              <a:spLocks noChangeArrowheads="1"/>
            </p:cNvSpPr>
            <p:nvPr/>
          </p:nvSpPr>
          <p:spPr bwMode="auto">
            <a:xfrm>
              <a:off x="5797550" y="25146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38" name="Oval 25"/>
            <p:cNvSpPr>
              <a:spLocks noChangeArrowheads="1"/>
            </p:cNvSpPr>
            <p:nvPr/>
          </p:nvSpPr>
          <p:spPr bwMode="auto">
            <a:xfrm>
              <a:off x="5492750" y="21336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39" name="Oval 26"/>
            <p:cNvSpPr>
              <a:spLocks noChangeArrowheads="1"/>
            </p:cNvSpPr>
            <p:nvPr/>
          </p:nvSpPr>
          <p:spPr bwMode="auto">
            <a:xfrm>
              <a:off x="5797550" y="29718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0" name="Oval 27"/>
            <p:cNvSpPr>
              <a:spLocks noChangeArrowheads="1"/>
            </p:cNvSpPr>
            <p:nvPr/>
          </p:nvSpPr>
          <p:spPr bwMode="auto">
            <a:xfrm>
              <a:off x="5797550" y="32766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1" name="Oval 28"/>
            <p:cNvSpPr>
              <a:spLocks noChangeArrowheads="1"/>
            </p:cNvSpPr>
            <p:nvPr/>
          </p:nvSpPr>
          <p:spPr bwMode="auto">
            <a:xfrm>
              <a:off x="5492750" y="29718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2" name="Oval 29"/>
            <p:cNvSpPr>
              <a:spLocks noChangeArrowheads="1"/>
            </p:cNvSpPr>
            <p:nvPr/>
          </p:nvSpPr>
          <p:spPr bwMode="auto">
            <a:xfrm>
              <a:off x="5492750" y="32766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3" name="Oval 30"/>
            <p:cNvSpPr>
              <a:spLocks noChangeArrowheads="1"/>
            </p:cNvSpPr>
            <p:nvPr/>
          </p:nvSpPr>
          <p:spPr bwMode="auto">
            <a:xfrm>
              <a:off x="5181600" y="29718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4" name="Oval 32"/>
            <p:cNvSpPr>
              <a:spLocks noChangeArrowheads="1"/>
            </p:cNvSpPr>
            <p:nvPr/>
          </p:nvSpPr>
          <p:spPr bwMode="auto">
            <a:xfrm>
              <a:off x="5803900" y="41148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5" name="Oval 33"/>
            <p:cNvSpPr>
              <a:spLocks noChangeArrowheads="1"/>
            </p:cNvSpPr>
            <p:nvPr/>
          </p:nvSpPr>
          <p:spPr bwMode="auto">
            <a:xfrm>
              <a:off x="5803900" y="44958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6" name="Oval 34"/>
            <p:cNvSpPr>
              <a:spLocks noChangeArrowheads="1"/>
            </p:cNvSpPr>
            <p:nvPr/>
          </p:nvSpPr>
          <p:spPr bwMode="auto">
            <a:xfrm>
              <a:off x="5499100" y="4114800"/>
              <a:ext cx="228600" cy="228600"/>
            </a:xfrm>
            <a:prstGeom prst="ellipse">
              <a:avLst/>
            </a:prstGeom>
            <a:solidFill>
              <a:srgbClr val="FF99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7" name="Oval 35"/>
            <p:cNvSpPr>
              <a:spLocks noChangeArrowheads="1"/>
            </p:cNvSpPr>
            <p:nvPr/>
          </p:nvSpPr>
          <p:spPr bwMode="auto">
            <a:xfrm>
              <a:off x="5791200" y="49530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8" name="Oval 36"/>
            <p:cNvSpPr>
              <a:spLocks noChangeArrowheads="1"/>
            </p:cNvSpPr>
            <p:nvPr/>
          </p:nvSpPr>
          <p:spPr bwMode="auto">
            <a:xfrm>
              <a:off x="5791200"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49" name="Oval 37"/>
            <p:cNvSpPr>
              <a:spLocks noChangeArrowheads="1"/>
            </p:cNvSpPr>
            <p:nvPr/>
          </p:nvSpPr>
          <p:spPr bwMode="auto">
            <a:xfrm>
              <a:off x="5486400" y="49530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0" name="Oval 38"/>
            <p:cNvSpPr>
              <a:spLocks noChangeArrowheads="1"/>
            </p:cNvSpPr>
            <p:nvPr/>
          </p:nvSpPr>
          <p:spPr bwMode="auto">
            <a:xfrm>
              <a:off x="5486400"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1" name="Oval 39"/>
            <p:cNvSpPr>
              <a:spLocks noChangeArrowheads="1"/>
            </p:cNvSpPr>
            <p:nvPr/>
          </p:nvSpPr>
          <p:spPr bwMode="auto">
            <a:xfrm>
              <a:off x="5181600" y="49530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66952" name="Oval 44"/>
            <p:cNvSpPr>
              <a:spLocks noChangeArrowheads="1"/>
            </p:cNvSpPr>
            <p:nvPr/>
          </p:nvSpPr>
          <p:spPr bwMode="auto">
            <a:xfrm>
              <a:off x="5181600"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66925" name="Group 60"/>
          <p:cNvGrpSpPr>
            <a:grpSpLocks/>
          </p:cNvGrpSpPr>
          <p:nvPr/>
        </p:nvGrpSpPr>
        <p:grpSpPr bwMode="auto">
          <a:xfrm>
            <a:off x="2732088" y="1951038"/>
            <a:ext cx="1739900" cy="3571875"/>
            <a:chOff x="4157980" y="2072767"/>
            <a:chExt cx="1739900" cy="3197225"/>
          </a:xfrm>
        </p:grpSpPr>
        <p:sp>
          <p:nvSpPr>
            <p:cNvPr id="166928" name="AutoShape 20"/>
            <p:cNvSpPr>
              <a:spLocks noChangeArrowheads="1"/>
            </p:cNvSpPr>
            <p:nvPr/>
          </p:nvSpPr>
          <p:spPr bwMode="auto">
            <a:xfrm>
              <a:off x="4337368" y="2310892"/>
              <a:ext cx="1295400" cy="381000"/>
            </a:xfrm>
            <a:prstGeom prst="rightArrow">
              <a:avLst>
                <a:gd name="adj1" fmla="val 50000"/>
                <a:gd name="adj2" fmla="val 85000"/>
              </a:avLst>
            </a:prstGeom>
            <a:solidFill>
              <a:srgbClr val="FF9999"/>
            </a:solidFill>
            <a:ln w="38100">
              <a:solidFill>
                <a:schemeClr val="tx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66929" name="AutoShape 21"/>
            <p:cNvSpPr>
              <a:spLocks noChangeArrowheads="1"/>
            </p:cNvSpPr>
            <p:nvPr/>
          </p:nvSpPr>
          <p:spPr bwMode="auto">
            <a:xfrm>
              <a:off x="4388168" y="4888992"/>
              <a:ext cx="1295400" cy="381000"/>
            </a:xfrm>
            <a:prstGeom prst="rightArrow">
              <a:avLst>
                <a:gd name="adj1" fmla="val 50000"/>
                <a:gd name="adj2" fmla="val 85000"/>
              </a:avLst>
            </a:prstGeom>
            <a:solidFill>
              <a:srgbClr val="FFFF99"/>
            </a:solidFill>
            <a:ln w="38100">
              <a:solidFill>
                <a:schemeClr val="tx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66930" name="AutoShape 22"/>
            <p:cNvSpPr>
              <a:spLocks noChangeArrowheads="1"/>
            </p:cNvSpPr>
            <p:nvPr/>
          </p:nvSpPr>
          <p:spPr bwMode="auto">
            <a:xfrm rot="-2800490">
              <a:off x="4152424" y="3708686"/>
              <a:ext cx="1814512" cy="381000"/>
            </a:xfrm>
            <a:prstGeom prst="rightArrow">
              <a:avLst>
                <a:gd name="adj1" fmla="val 50000"/>
                <a:gd name="adj2" fmla="val 119062"/>
              </a:avLst>
            </a:prstGeom>
            <a:solidFill>
              <a:srgbClr val="FFFF99"/>
            </a:solidFill>
            <a:ln w="38100">
              <a:solidFill>
                <a:schemeClr val="tx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66931" name="AutoShape 23"/>
            <p:cNvSpPr>
              <a:spLocks noChangeArrowheads="1"/>
            </p:cNvSpPr>
            <p:nvPr/>
          </p:nvSpPr>
          <p:spPr bwMode="auto">
            <a:xfrm rot="2427766">
              <a:off x="4157980" y="3433255"/>
              <a:ext cx="1739900" cy="381000"/>
            </a:xfrm>
            <a:prstGeom prst="rightArrow">
              <a:avLst>
                <a:gd name="adj1" fmla="val 50000"/>
                <a:gd name="adj2" fmla="val 114167"/>
              </a:avLst>
            </a:prstGeom>
            <a:solidFill>
              <a:srgbClr val="FF9999"/>
            </a:solidFill>
            <a:ln w="38100">
              <a:solidFill>
                <a:schemeClr val="tx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66932" name="Text Box 24"/>
            <p:cNvSpPr txBox="1">
              <a:spLocks noChangeArrowheads="1"/>
            </p:cNvSpPr>
            <p:nvPr/>
          </p:nvSpPr>
          <p:spPr bwMode="auto">
            <a:xfrm>
              <a:off x="4540568" y="2072767"/>
              <a:ext cx="769763" cy="358143"/>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even</a:t>
              </a:r>
            </a:p>
          </p:txBody>
        </p:sp>
        <p:sp>
          <p:nvSpPr>
            <p:cNvPr id="166933" name="Text Box 25"/>
            <p:cNvSpPr txBox="1">
              <a:spLocks noChangeArrowheads="1"/>
            </p:cNvSpPr>
            <p:nvPr/>
          </p:nvSpPr>
          <p:spPr bwMode="auto">
            <a:xfrm rot="18630171">
              <a:off x="4227945" y="3834862"/>
              <a:ext cx="587147" cy="400110"/>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66934" name="Text Box 26"/>
            <p:cNvSpPr txBox="1">
              <a:spLocks noChangeArrowheads="1"/>
            </p:cNvSpPr>
            <p:nvPr/>
          </p:nvSpPr>
          <p:spPr bwMode="auto">
            <a:xfrm rot="2580647">
              <a:off x="4526919" y="2984308"/>
              <a:ext cx="655949" cy="358143"/>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66935" name="Text Box 27"/>
            <p:cNvSpPr txBox="1">
              <a:spLocks noChangeArrowheads="1"/>
            </p:cNvSpPr>
            <p:nvPr/>
          </p:nvSpPr>
          <p:spPr bwMode="auto">
            <a:xfrm>
              <a:off x="4616768" y="4587367"/>
              <a:ext cx="769763" cy="358143"/>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even</a:t>
              </a:r>
            </a:p>
          </p:txBody>
        </p:sp>
      </p:grpSp>
      <p:sp>
        <p:nvSpPr>
          <p:cNvPr id="60" name="Text Box 24"/>
          <p:cNvSpPr txBox="1">
            <a:spLocks noChangeArrowheads="1"/>
          </p:cNvSpPr>
          <p:nvPr/>
        </p:nvSpPr>
        <p:spPr bwMode="auto">
          <a:xfrm>
            <a:off x="7466013" y="3233738"/>
            <a:ext cx="1492250" cy="954087"/>
          </a:xfrm>
          <a:prstGeom prst="rect">
            <a:avLst/>
          </a:prstGeom>
          <a:noFill/>
          <a:ln w="9525" algn="ctr">
            <a:noFill/>
            <a:miter lim="800000"/>
            <a:headEnd/>
            <a:tailEnd/>
          </a:ln>
        </p:spPr>
        <p:txBody>
          <a:bodyPr>
            <a:spAutoFit/>
          </a:bodyPr>
          <a:lstStyle/>
          <a:p>
            <a:pPr algn="ctr">
              <a:spcBef>
                <a:spcPct val="0"/>
              </a:spcBef>
            </a:pPr>
            <a:r>
              <a:rPr lang="en-US" sz="2800" b="0">
                <a:solidFill>
                  <a:srgbClr val="FFFF00"/>
                </a:solidFill>
                <a:latin typeface="Arial" pitchFamily="34" charset="0"/>
                <a:cs typeface="Arial" pitchFamily="34" charset="0"/>
              </a:rPr>
              <a:t>Diff at most 1 </a:t>
            </a:r>
          </a:p>
        </p:txBody>
      </p:sp>
      <p:sp>
        <p:nvSpPr>
          <p:cNvPr id="166927" name="Text Box 42"/>
          <p:cNvSpPr txBox="1">
            <a:spLocks noChangeArrowheads="1"/>
          </p:cNvSpPr>
          <p:nvPr/>
        </p:nvSpPr>
        <p:spPr bwMode="auto">
          <a:xfrm>
            <a:off x="6700838" y="4832648"/>
            <a:ext cx="1810112" cy="461665"/>
          </a:xfrm>
          <a:prstGeom prst="rect">
            <a:avLst/>
          </a:prstGeom>
          <a:noFill/>
          <a:ln w="9525" algn="ctr">
            <a:noFill/>
            <a:miter lim="800000"/>
            <a:headEnd/>
            <a:tailEnd/>
          </a:ln>
        </p:spPr>
        <p:txBody>
          <a:bodyPr wrap="none">
            <a:spAutoFit/>
          </a:bodyPr>
          <a:lstStyle/>
          <a:p>
            <a:pPr algn="ctr">
              <a:spcBef>
                <a:spcPct val="0"/>
              </a:spcBef>
            </a:pPr>
            <a:r>
              <a:rPr lang="en-US" b="0" dirty="0">
                <a:solidFill>
                  <a:srgbClr val="FFFF00"/>
                </a:solidFill>
                <a:latin typeface="Arial" pitchFamily="34" charset="0"/>
                <a:cs typeface="Arial" pitchFamily="34" charset="0"/>
              </a:rPr>
              <a:t>Odd &amp; even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59" grpId="0" animBg="1"/>
      <p:bldP spid="6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2"/>
          <p:cNvSpPr>
            <a:spLocks noGrp="1"/>
          </p:cNvSpPr>
          <p:nvPr>
            <p:ph type="ftr" sz="quarter" idx="10"/>
          </p:nvPr>
        </p:nvSpPr>
        <p:spPr/>
        <p:txBody>
          <a:bodyPr/>
          <a:lstStyle/>
          <a:p>
            <a:pPr>
              <a:defRPr/>
            </a:pPr>
            <a:r>
              <a:rPr lang="en-US"/>
              <a:t>Art of Multiprocessor Programming</a:t>
            </a:r>
          </a:p>
        </p:txBody>
      </p:sp>
      <p:sp>
        <p:nvSpPr>
          <p:cNvPr id="29" name="Slide Number Placeholder 3"/>
          <p:cNvSpPr>
            <a:spLocks noGrp="1"/>
          </p:cNvSpPr>
          <p:nvPr>
            <p:ph type="sldNum" sz="quarter" idx="11"/>
          </p:nvPr>
        </p:nvSpPr>
        <p:spPr/>
        <p:txBody>
          <a:bodyPr/>
          <a:lstStyle/>
          <a:p>
            <a:pPr>
              <a:defRPr/>
            </a:pPr>
            <a:fld id="{38F64624-87C3-491F-858F-5B443AEABD3C}" type="slidenum">
              <a:rPr lang="en-US"/>
              <a:pPr>
                <a:defRPr/>
              </a:pPr>
              <a:t>59</a:t>
            </a:fld>
            <a:endParaRPr lang="en-US"/>
          </a:p>
        </p:txBody>
      </p:sp>
      <p:sp>
        <p:nvSpPr>
          <p:cNvPr id="167940" name="Rectangle 2"/>
          <p:cNvSpPr>
            <a:spLocks noGrp="1" noChangeArrowheads="1"/>
          </p:cNvSpPr>
          <p:nvPr>
            <p:ph type="title"/>
          </p:nvPr>
        </p:nvSpPr>
        <p:spPr>
          <a:xfrm>
            <a:off x="685800" y="379413"/>
            <a:ext cx="7772400" cy="1143000"/>
          </a:xfrm>
        </p:spPr>
        <p:txBody>
          <a:bodyPr/>
          <a:lstStyle/>
          <a:p>
            <a:r>
              <a:rPr lang="en-US"/>
              <a:t>Bitonic[2k] Layout Details</a:t>
            </a:r>
          </a:p>
        </p:txBody>
      </p:sp>
      <p:sp>
        <p:nvSpPr>
          <p:cNvPr id="167941" name="Rectangle 3"/>
          <p:cNvSpPr>
            <a:spLocks noChangeArrowheads="1"/>
          </p:cNvSpPr>
          <p:nvPr/>
        </p:nvSpPr>
        <p:spPr bwMode="auto">
          <a:xfrm>
            <a:off x="4419600" y="2438400"/>
            <a:ext cx="2743200" cy="1447800"/>
          </a:xfrm>
          <a:prstGeom prst="rect">
            <a:avLst/>
          </a:prstGeom>
          <a:solidFill>
            <a:schemeClr val="accent1"/>
          </a:solidFill>
          <a:ln w="38100" algn="ctr">
            <a:solidFill>
              <a:schemeClr val="tx1"/>
            </a:solidFill>
            <a:miter lim="800000"/>
            <a:headEnd/>
            <a:tailEnd/>
          </a:ln>
        </p:spPr>
        <p:txBody>
          <a:bodyPr wrap="none" anchor="ctr"/>
          <a:lstStyle/>
          <a:p>
            <a:pPr algn="ctr">
              <a:spcBef>
                <a:spcPct val="0"/>
              </a:spcBef>
            </a:pPr>
            <a:r>
              <a:rPr lang="en-US" sz="4000" b="0">
                <a:latin typeface="Arial" pitchFamily="34" charset="0"/>
                <a:cs typeface="Arial" pitchFamily="34" charset="0"/>
              </a:rPr>
              <a:t>Merger[k]</a:t>
            </a:r>
          </a:p>
        </p:txBody>
      </p:sp>
      <p:sp>
        <p:nvSpPr>
          <p:cNvPr id="167942" name="Rectangle 4"/>
          <p:cNvSpPr>
            <a:spLocks noChangeArrowheads="1"/>
          </p:cNvSpPr>
          <p:nvPr/>
        </p:nvSpPr>
        <p:spPr bwMode="auto">
          <a:xfrm>
            <a:off x="4419600" y="4191000"/>
            <a:ext cx="2743200" cy="1447800"/>
          </a:xfrm>
          <a:prstGeom prst="rect">
            <a:avLst/>
          </a:prstGeom>
          <a:solidFill>
            <a:srgbClr val="FF9900"/>
          </a:solidFill>
          <a:ln w="38100" algn="ctr">
            <a:solidFill>
              <a:schemeClr val="tx1"/>
            </a:solidFill>
            <a:miter lim="800000"/>
            <a:headEnd/>
            <a:tailEnd/>
          </a:ln>
        </p:spPr>
        <p:txBody>
          <a:bodyPr wrap="none" anchor="ctr"/>
          <a:lstStyle/>
          <a:p>
            <a:pPr algn="ctr">
              <a:spcBef>
                <a:spcPct val="0"/>
              </a:spcBef>
            </a:pPr>
            <a:r>
              <a:rPr lang="en-US" sz="4000" b="0">
                <a:latin typeface="Arial" pitchFamily="34" charset="0"/>
                <a:cs typeface="Arial" pitchFamily="34" charset="0"/>
              </a:rPr>
              <a:t>Merger[k]</a:t>
            </a:r>
          </a:p>
        </p:txBody>
      </p:sp>
      <p:sp>
        <p:nvSpPr>
          <p:cNvPr id="167943" name="AutoShape 5"/>
          <p:cNvSpPr>
            <a:spLocks noChangeArrowheads="1"/>
          </p:cNvSpPr>
          <p:nvPr/>
        </p:nvSpPr>
        <p:spPr bwMode="auto">
          <a:xfrm>
            <a:off x="7696200" y="2438400"/>
            <a:ext cx="304800" cy="60960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7944" name="AutoShape 6"/>
          <p:cNvSpPr>
            <a:spLocks noChangeArrowheads="1"/>
          </p:cNvSpPr>
          <p:nvPr/>
        </p:nvSpPr>
        <p:spPr bwMode="auto">
          <a:xfrm>
            <a:off x="7696200" y="3200400"/>
            <a:ext cx="304800" cy="60960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7945" name="AutoShape 7"/>
          <p:cNvSpPr>
            <a:spLocks noChangeArrowheads="1"/>
          </p:cNvSpPr>
          <p:nvPr/>
        </p:nvSpPr>
        <p:spPr bwMode="auto">
          <a:xfrm>
            <a:off x="7696200" y="4191000"/>
            <a:ext cx="304800" cy="60960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7946" name="AutoShape 8"/>
          <p:cNvSpPr>
            <a:spLocks noChangeArrowheads="1"/>
          </p:cNvSpPr>
          <p:nvPr/>
        </p:nvSpPr>
        <p:spPr bwMode="auto">
          <a:xfrm>
            <a:off x="7696200" y="4953000"/>
            <a:ext cx="304800" cy="60960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7947" name="Freeform 9"/>
          <p:cNvSpPr>
            <a:spLocks/>
          </p:cNvSpPr>
          <p:nvPr/>
        </p:nvSpPr>
        <p:spPr bwMode="auto">
          <a:xfrm>
            <a:off x="7162800" y="2590800"/>
            <a:ext cx="482600" cy="1588"/>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48" name="Freeform 10"/>
          <p:cNvSpPr>
            <a:spLocks/>
          </p:cNvSpPr>
          <p:nvPr/>
        </p:nvSpPr>
        <p:spPr bwMode="auto">
          <a:xfrm>
            <a:off x="7162800" y="2971800"/>
            <a:ext cx="457200" cy="457200"/>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49" name="Line 11"/>
          <p:cNvSpPr>
            <a:spLocks noChangeShapeType="1"/>
          </p:cNvSpPr>
          <p:nvPr/>
        </p:nvSpPr>
        <p:spPr bwMode="auto">
          <a:xfrm flipV="1">
            <a:off x="7162800" y="2895600"/>
            <a:ext cx="457200" cy="15240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50" name="Line 12"/>
          <p:cNvSpPr>
            <a:spLocks noChangeShapeType="1"/>
          </p:cNvSpPr>
          <p:nvPr/>
        </p:nvSpPr>
        <p:spPr bwMode="auto">
          <a:xfrm flipV="1">
            <a:off x="7162800" y="3657600"/>
            <a:ext cx="457200" cy="1066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51" name="Line 13"/>
          <p:cNvSpPr>
            <a:spLocks noChangeShapeType="1"/>
          </p:cNvSpPr>
          <p:nvPr/>
        </p:nvSpPr>
        <p:spPr bwMode="auto">
          <a:xfrm flipV="1">
            <a:off x="7162800" y="4648200"/>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52" name="Line 14"/>
          <p:cNvSpPr>
            <a:spLocks noChangeShapeType="1"/>
          </p:cNvSpPr>
          <p:nvPr/>
        </p:nvSpPr>
        <p:spPr bwMode="auto">
          <a:xfrm>
            <a:off x="7162800" y="5410200"/>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53" name="Line 15"/>
          <p:cNvSpPr>
            <a:spLocks noChangeShapeType="1"/>
          </p:cNvSpPr>
          <p:nvPr/>
        </p:nvSpPr>
        <p:spPr bwMode="auto">
          <a:xfrm>
            <a:off x="7162800" y="3352800"/>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54" name="Line 16"/>
          <p:cNvSpPr>
            <a:spLocks noChangeShapeType="1"/>
          </p:cNvSpPr>
          <p:nvPr/>
        </p:nvSpPr>
        <p:spPr bwMode="auto">
          <a:xfrm>
            <a:off x="7162800" y="3733800"/>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55" name="Rectangle 17"/>
          <p:cNvSpPr>
            <a:spLocks noChangeArrowheads="1"/>
          </p:cNvSpPr>
          <p:nvPr/>
        </p:nvSpPr>
        <p:spPr bwMode="auto">
          <a:xfrm>
            <a:off x="4191000" y="2133600"/>
            <a:ext cx="4038600" cy="3733800"/>
          </a:xfrm>
          <a:prstGeom prst="rect">
            <a:avLst/>
          </a:prstGeom>
          <a:noFill/>
          <a:ln w="38100" algn="ctr">
            <a:solidFill>
              <a:schemeClr val="bg1"/>
            </a:solidFill>
            <a:prstDash val="dash"/>
            <a:miter lim="800000"/>
            <a:headEnd/>
            <a:tailEnd/>
          </a:ln>
        </p:spPr>
        <p:txBody>
          <a:bodyPr wrap="none" anchor="ctr"/>
          <a:lstStyle/>
          <a:p>
            <a:endParaRPr lang="en-US">
              <a:latin typeface="Arial" pitchFamily="34" charset="0"/>
              <a:cs typeface="Arial" pitchFamily="34" charset="0"/>
            </a:endParaRPr>
          </a:p>
        </p:txBody>
      </p:sp>
      <p:sp>
        <p:nvSpPr>
          <p:cNvPr id="167956" name="Rectangle 18"/>
          <p:cNvSpPr>
            <a:spLocks noChangeArrowheads="1"/>
          </p:cNvSpPr>
          <p:nvPr/>
        </p:nvSpPr>
        <p:spPr bwMode="auto">
          <a:xfrm>
            <a:off x="914400" y="4316413"/>
            <a:ext cx="1752600" cy="1447800"/>
          </a:xfrm>
          <a:prstGeom prst="rect">
            <a:avLst/>
          </a:prstGeom>
          <a:solidFill>
            <a:srgbClr val="FFFF99"/>
          </a:solidFill>
          <a:ln w="38100" algn="ctr">
            <a:solidFill>
              <a:schemeClr val="tx1"/>
            </a:solidFill>
            <a:miter lim="800000"/>
            <a:headEnd/>
            <a:tailEnd/>
          </a:ln>
        </p:spPr>
        <p:txBody>
          <a:bodyPr wrap="none" anchor="ctr"/>
          <a:lstStyle/>
          <a:p>
            <a:pPr algn="ctr">
              <a:spcBef>
                <a:spcPct val="0"/>
              </a:spcBef>
            </a:pPr>
            <a:r>
              <a:rPr lang="en-US" b="0">
                <a:latin typeface="Arial" pitchFamily="34" charset="0"/>
                <a:cs typeface="Arial" pitchFamily="34" charset="0"/>
              </a:rPr>
              <a:t>Bitonic[k]</a:t>
            </a:r>
          </a:p>
        </p:txBody>
      </p:sp>
      <p:sp>
        <p:nvSpPr>
          <p:cNvPr id="167957" name="Rectangle 19"/>
          <p:cNvSpPr>
            <a:spLocks noChangeArrowheads="1"/>
          </p:cNvSpPr>
          <p:nvPr/>
        </p:nvSpPr>
        <p:spPr bwMode="auto">
          <a:xfrm>
            <a:off x="914400" y="2222500"/>
            <a:ext cx="1752600" cy="1447800"/>
          </a:xfrm>
          <a:prstGeom prst="rect">
            <a:avLst/>
          </a:prstGeom>
          <a:solidFill>
            <a:srgbClr val="FF9999"/>
          </a:solidFill>
          <a:ln w="38100" algn="ctr">
            <a:solidFill>
              <a:schemeClr val="tx1"/>
            </a:solidFill>
            <a:miter lim="800000"/>
            <a:headEnd/>
            <a:tailEnd/>
          </a:ln>
        </p:spPr>
        <p:txBody>
          <a:bodyPr wrap="none" anchor="ctr"/>
          <a:lstStyle/>
          <a:p>
            <a:pPr algn="ctr">
              <a:spcBef>
                <a:spcPct val="0"/>
              </a:spcBef>
            </a:pPr>
            <a:r>
              <a:rPr lang="en-US" b="0">
                <a:latin typeface="Arial" pitchFamily="34" charset="0"/>
                <a:cs typeface="Arial" pitchFamily="34" charset="0"/>
              </a:rPr>
              <a:t>Bitonic[k]</a:t>
            </a:r>
          </a:p>
        </p:txBody>
      </p:sp>
      <p:sp>
        <p:nvSpPr>
          <p:cNvPr id="167958" name="AutoShape 20"/>
          <p:cNvSpPr>
            <a:spLocks noChangeArrowheads="1"/>
          </p:cNvSpPr>
          <p:nvPr/>
        </p:nvSpPr>
        <p:spPr bwMode="auto">
          <a:xfrm>
            <a:off x="2782888" y="2603500"/>
            <a:ext cx="1295400" cy="381000"/>
          </a:xfrm>
          <a:prstGeom prst="rightArrow">
            <a:avLst>
              <a:gd name="adj1" fmla="val 50000"/>
              <a:gd name="adj2" fmla="val 85000"/>
            </a:avLst>
          </a:prstGeom>
          <a:solidFill>
            <a:srgbClr val="FF99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67959" name="AutoShape 21"/>
          <p:cNvSpPr>
            <a:spLocks noChangeArrowheads="1"/>
          </p:cNvSpPr>
          <p:nvPr/>
        </p:nvSpPr>
        <p:spPr bwMode="auto">
          <a:xfrm>
            <a:off x="2833688" y="5181600"/>
            <a:ext cx="1295400" cy="381000"/>
          </a:xfrm>
          <a:prstGeom prst="rightArrow">
            <a:avLst>
              <a:gd name="adj1" fmla="val 50000"/>
              <a:gd name="adj2" fmla="val 85000"/>
            </a:avLst>
          </a:prstGeom>
          <a:solidFill>
            <a:srgbClr val="FFFF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67960" name="AutoShape 22"/>
          <p:cNvSpPr>
            <a:spLocks noChangeArrowheads="1"/>
          </p:cNvSpPr>
          <p:nvPr/>
        </p:nvSpPr>
        <p:spPr bwMode="auto">
          <a:xfrm rot="-2800490">
            <a:off x="2597944" y="4001294"/>
            <a:ext cx="1814512" cy="381000"/>
          </a:xfrm>
          <a:prstGeom prst="rightArrow">
            <a:avLst>
              <a:gd name="adj1" fmla="val 50000"/>
              <a:gd name="adj2" fmla="val 119062"/>
            </a:avLst>
          </a:prstGeom>
          <a:solidFill>
            <a:srgbClr val="FFFF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67961" name="AutoShape 23"/>
          <p:cNvSpPr>
            <a:spLocks noChangeArrowheads="1"/>
          </p:cNvSpPr>
          <p:nvPr/>
        </p:nvSpPr>
        <p:spPr bwMode="auto">
          <a:xfrm rot="2427766">
            <a:off x="2603500" y="3725863"/>
            <a:ext cx="1739900" cy="381000"/>
          </a:xfrm>
          <a:prstGeom prst="rightArrow">
            <a:avLst>
              <a:gd name="adj1" fmla="val 50000"/>
              <a:gd name="adj2" fmla="val 114167"/>
            </a:avLst>
          </a:prstGeom>
          <a:solidFill>
            <a:srgbClr val="FF99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67962" name="Text Box 24"/>
          <p:cNvSpPr txBox="1">
            <a:spLocks noChangeArrowheads="1"/>
          </p:cNvSpPr>
          <p:nvPr/>
        </p:nvSpPr>
        <p:spPr bwMode="auto">
          <a:xfrm>
            <a:off x="2986088" y="2365375"/>
            <a:ext cx="769763" cy="400110"/>
          </a:xfrm>
          <a:prstGeom prst="rect">
            <a:avLst/>
          </a:prstGeom>
          <a:noFill/>
          <a:ln w="9525">
            <a:noFill/>
            <a:miter lim="800000"/>
            <a:headEnd/>
            <a:tailEnd/>
          </a:ln>
        </p:spPr>
        <p:txBody>
          <a:bodyPr wrap="none">
            <a:spAutoFit/>
          </a:bodyPr>
          <a:lstStyle/>
          <a:p>
            <a:pPr eaLnBrk="1" hangingPunct="1">
              <a:spcBef>
                <a:spcPct val="0"/>
              </a:spcBef>
            </a:pPr>
            <a:r>
              <a:rPr lang="en-US" sz="2000" dirty="0">
                <a:solidFill>
                  <a:srgbClr val="FFFF00"/>
                </a:solidFill>
                <a:latin typeface="Arial" pitchFamily="34" charset="0"/>
                <a:cs typeface="Arial" pitchFamily="34" charset="0"/>
              </a:rPr>
              <a:t>even</a:t>
            </a:r>
          </a:p>
        </p:txBody>
      </p:sp>
      <p:sp>
        <p:nvSpPr>
          <p:cNvPr id="167963" name="Text Box 25"/>
          <p:cNvSpPr txBox="1">
            <a:spLocks noChangeArrowheads="1"/>
          </p:cNvSpPr>
          <p:nvPr/>
        </p:nvSpPr>
        <p:spPr bwMode="auto">
          <a:xfrm rot="-2969829">
            <a:off x="2639064" y="4127470"/>
            <a:ext cx="655949" cy="400110"/>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67964" name="Text Box 26"/>
          <p:cNvSpPr txBox="1">
            <a:spLocks noChangeArrowheads="1"/>
          </p:cNvSpPr>
          <p:nvPr/>
        </p:nvSpPr>
        <p:spPr bwMode="auto">
          <a:xfrm rot="2580647">
            <a:off x="2972439" y="3255933"/>
            <a:ext cx="655949" cy="400110"/>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67965" name="Text Box 27"/>
          <p:cNvSpPr txBox="1">
            <a:spLocks noChangeArrowheads="1"/>
          </p:cNvSpPr>
          <p:nvPr/>
        </p:nvSpPr>
        <p:spPr bwMode="auto">
          <a:xfrm>
            <a:off x="3062288" y="4879975"/>
            <a:ext cx="769763" cy="400110"/>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even</a:t>
            </a:r>
          </a:p>
        </p:txBody>
      </p:sp>
      <p:sp>
        <p:nvSpPr>
          <p:cNvPr id="167966" name="Rectangle 29"/>
          <p:cNvSpPr>
            <a:spLocks noChangeArrowheads="1"/>
          </p:cNvSpPr>
          <p:nvPr/>
        </p:nvSpPr>
        <p:spPr bwMode="auto">
          <a:xfrm>
            <a:off x="5169088" y="1487488"/>
            <a:ext cx="2390398" cy="646331"/>
          </a:xfrm>
          <a:prstGeom prst="rect">
            <a:avLst/>
          </a:prstGeom>
          <a:noFill/>
          <a:ln w="9525">
            <a:noFill/>
            <a:miter lim="800000"/>
            <a:headEnd/>
            <a:tailEnd/>
          </a:ln>
        </p:spPr>
        <p:txBody>
          <a:bodyPr wrap="none">
            <a:spAutoFit/>
          </a:bodyPr>
          <a:lstStyle/>
          <a:p>
            <a:pPr algn="ctr">
              <a:spcBef>
                <a:spcPct val="0"/>
              </a:spcBef>
            </a:pPr>
            <a:r>
              <a:rPr lang="en-US" sz="3600" b="0" dirty="0">
                <a:solidFill>
                  <a:srgbClr val="FFFF00"/>
                </a:solidFill>
                <a:latin typeface="Arial" pitchFamily="34" charset="0"/>
                <a:cs typeface="Arial" pitchFamily="34" charset="0"/>
              </a:rPr>
              <a:t>Merger[2k]</a:t>
            </a:r>
          </a:p>
        </p:txBody>
      </p:sp>
      <p:sp>
        <p:nvSpPr>
          <p:cNvPr id="167967" name="Line 6"/>
          <p:cNvSpPr>
            <a:spLocks noChangeShapeType="1"/>
          </p:cNvSpPr>
          <p:nvPr/>
        </p:nvSpPr>
        <p:spPr bwMode="auto">
          <a:xfrm>
            <a:off x="8010525" y="25749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68" name="Line 6"/>
          <p:cNvSpPr>
            <a:spLocks noChangeShapeType="1"/>
          </p:cNvSpPr>
          <p:nvPr/>
        </p:nvSpPr>
        <p:spPr bwMode="auto">
          <a:xfrm>
            <a:off x="8010525" y="29352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69" name="Line 6"/>
          <p:cNvSpPr>
            <a:spLocks noChangeShapeType="1"/>
          </p:cNvSpPr>
          <p:nvPr/>
        </p:nvSpPr>
        <p:spPr bwMode="auto">
          <a:xfrm>
            <a:off x="8010525" y="33321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70" name="Line 6"/>
          <p:cNvSpPr>
            <a:spLocks noChangeShapeType="1"/>
          </p:cNvSpPr>
          <p:nvPr/>
        </p:nvSpPr>
        <p:spPr bwMode="auto">
          <a:xfrm>
            <a:off x="8010525" y="36941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71" name="Line 6"/>
          <p:cNvSpPr>
            <a:spLocks noChangeShapeType="1"/>
          </p:cNvSpPr>
          <p:nvPr/>
        </p:nvSpPr>
        <p:spPr bwMode="auto">
          <a:xfrm>
            <a:off x="8010525" y="43275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72" name="Line 6"/>
          <p:cNvSpPr>
            <a:spLocks noChangeShapeType="1"/>
          </p:cNvSpPr>
          <p:nvPr/>
        </p:nvSpPr>
        <p:spPr bwMode="auto">
          <a:xfrm>
            <a:off x="8010525" y="47244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73" name="Line 6"/>
          <p:cNvSpPr>
            <a:spLocks noChangeShapeType="1"/>
          </p:cNvSpPr>
          <p:nvPr/>
        </p:nvSpPr>
        <p:spPr bwMode="auto">
          <a:xfrm>
            <a:off x="8010525" y="51212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7974" name="Line 6"/>
          <p:cNvSpPr>
            <a:spLocks noChangeShapeType="1"/>
          </p:cNvSpPr>
          <p:nvPr/>
        </p:nvSpPr>
        <p:spPr bwMode="auto">
          <a:xfrm>
            <a:off x="8010525" y="54832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9411F06B-0E65-405C-9347-73AFE8052D2B}" type="slidenum">
              <a:rPr lang="en-US"/>
              <a:pPr>
                <a:defRPr/>
              </a:pPr>
              <a:t>60</a:t>
            </a:fld>
            <a:endParaRPr lang="en-US"/>
          </a:p>
        </p:txBody>
      </p:sp>
      <p:sp>
        <p:nvSpPr>
          <p:cNvPr id="168964" name="Rectangle 2"/>
          <p:cNvSpPr>
            <a:spLocks noGrp="1" noChangeArrowheads="1"/>
          </p:cNvSpPr>
          <p:nvPr>
            <p:ph type="title"/>
          </p:nvPr>
        </p:nvSpPr>
        <p:spPr>
          <a:xfrm>
            <a:off x="685800" y="379413"/>
            <a:ext cx="7772400" cy="1143000"/>
          </a:xfrm>
        </p:spPr>
        <p:txBody>
          <a:bodyPr/>
          <a:lstStyle/>
          <a:p>
            <a:r>
              <a:rPr lang="en-US"/>
              <a:t>By induction hypothesis</a:t>
            </a:r>
          </a:p>
        </p:txBody>
      </p:sp>
      <p:sp>
        <p:nvSpPr>
          <p:cNvPr id="163845" name="Rectangle 3"/>
          <p:cNvSpPr>
            <a:spLocks noChangeArrowheads="1"/>
          </p:cNvSpPr>
          <p:nvPr/>
        </p:nvSpPr>
        <p:spPr bwMode="auto">
          <a:xfrm>
            <a:off x="4419600" y="24384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63846" name="Rectangle 4"/>
          <p:cNvSpPr>
            <a:spLocks noChangeArrowheads="1"/>
          </p:cNvSpPr>
          <p:nvPr/>
        </p:nvSpPr>
        <p:spPr bwMode="auto">
          <a:xfrm>
            <a:off x="4419600" y="41910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63847" name="AutoShape 5"/>
          <p:cNvSpPr>
            <a:spLocks noChangeArrowheads="1"/>
          </p:cNvSpPr>
          <p:nvPr/>
        </p:nvSpPr>
        <p:spPr bwMode="auto">
          <a:xfrm>
            <a:off x="7696200" y="24384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63848" name="AutoShape 6"/>
          <p:cNvSpPr>
            <a:spLocks noChangeArrowheads="1"/>
          </p:cNvSpPr>
          <p:nvPr/>
        </p:nvSpPr>
        <p:spPr bwMode="auto">
          <a:xfrm>
            <a:off x="7696200" y="32004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63849" name="AutoShape 7"/>
          <p:cNvSpPr>
            <a:spLocks noChangeArrowheads="1"/>
          </p:cNvSpPr>
          <p:nvPr/>
        </p:nvSpPr>
        <p:spPr bwMode="auto">
          <a:xfrm>
            <a:off x="7696200" y="41910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63850" name="AutoShape 8"/>
          <p:cNvSpPr>
            <a:spLocks noChangeArrowheads="1"/>
          </p:cNvSpPr>
          <p:nvPr/>
        </p:nvSpPr>
        <p:spPr bwMode="auto">
          <a:xfrm>
            <a:off x="7696200" y="49530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68971" name="Freeform 9"/>
          <p:cNvSpPr>
            <a:spLocks/>
          </p:cNvSpPr>
          <p:nvPr/>
        </p:nvSpPr>
        <p:spPr bwMode="auto">
          <a:xfrm>
            <a:off x="7162800" y="2590800"/>
            <a:ext cx="482600" cy="1588"/>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3852" name="Freeform 10"/>
          <p:cNvSpPr>
            <a:spLocks/>
          </p:cNvSpPr>
          <p:nvPr/>
        </p:nvSpPr>
        <p:spPr bwMode="auto">
          <a:xfrm>
            <a:off x="7162800" y="2971800"/>
            <a:ext cx="457200" cy="457200"/>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solidFill>
            <a:schemeClr val="bg1">
              <a:lumMod val="95000"/>
            </a:schemeClr>
          </a:solidFill>
          <a:ln w="38100">
            <a:solidFill>
              <a:schemeClr val="bg1"/>
            </a:solidFill>
            <a:round/>
            <a:headEnd/>
            <a:tailEnd type="triangle" w="med" len="med"/>
          </a:ln>
        </p:spPr>
        <p:txBody>
          <a:bodyPr wrap="none" anchor="ctr"/>
          <a:lstStyle/>
          <a:p>
            <a:pPr>
              <a:defRPr/>
            </a:pPr>
            <a:endParaRPr lang="en-US">
              <a:latin typeface="Arial" pitchFamily="34" charset="0"/>
              <a:cs typeface="Arial" pitchFamily="34" charset="0"/>
            </a:endParaRPr>
          </a:p>
        </p:txBody>
      </p:sp>
      <p:sp>
        <p:nvSpPr>
          <p:cNvPr id="168973" name="Line 11"/>
          <p:cNvSpPr>
            <a:spLocks noChangeShapeType="1"/>
          </p:cNvSpPr>
          <p:nvPr/>
        </p:nvSpPr>
        <p:spPr bwMode="auto">
          <a:xfrm flipV="1">
            <a:off x="7162800" y="2895600"/>
            <a:ext cx="457200" cy="15240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74" name="Line 12"/>
          <p:cNvSpPr>
            <a:spLocks noChangeShapeType="1"/>
          </p:cNvSpPr>
          <p:nvPr/>
        </p:nvSpPr>
        <p:spPr bwMode="auto">
          <a:xfrm flipV="1">
            <a:off x="7162800" y="3657600"/>
            <a:ext cx="457200" cy="1066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75" name="Line 13"/>
          <p:cNvSpPr>
            <a:spLocks noChangeShapeType="1"/>
          </p:cNvSpPr>
          <p:nvPr/>
        </p:nvSpPr>
        <p:spPr bwMode="auto">
          <a:xfrm flipV="1">
            <a:off x="7162800" y="4648200"/>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76" name="Line 14"/>
          <p:cNvSpPr>
            <a:spLocks noChangeShapeType="1"/>
          </p:cNvSpPr>
          <p:nvPr/>
        </p:nvSpPr>
        <p:spPr bwMode="auto">
          <a:xfrm>
            <a:off x="7162800" y="5410200"/>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77" name="Line 15"/>
          <p:cNvSpPr>
            <a:spLocks noChangeShapeType="1"/>
          </p:cNvSpPr>
          <p:nvPr/>
        </p:nvSpPr>
        <p:spPr bwMode="auto">
          <a:xfrm>
            <a:off x="7162800" y="3352800"/>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78" name="Line 16"/>
          <p:cNvSpPr>
            <a:spLocks noChangeShapeType="1"/>
          </p:cNvSpPr>
          <p:nvPr/>
        </p:nvSpPr>
        <p:spPr bwMode="auto">
          <a:xfrm>
            <a:off x="7162800" y="3733800"/>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3860" name="Rectangle 18"/>
          <p:cNvSpPr>
            <a:spLocks noChangeArrowheads="1"/>
          </p:cNvSpPr>
          <p:nvPr/>
        </p:nvSpPr>
        <p:spPr bwMode="auto">
          <a:xfrm>
            <a:off x="914400" y="4316413"/>
            <a:ext cx="17526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b="0">
                <a:solidFill>
                  <a:srgbClr val="FFFF00"/>
                </a:solidFill>
                <a:latin typeface="Arial" pitchFamily="34" charset="0"/>
                <a:cs typeface="Arial" pitchFamily="34" charset="0"/>
              </a:rPr>
              <a:t>Bitonic[k]</a:t>
            </a:r>
          </a:p>
        </p:txBody>
      </p:sp>
      <p:sp>
        <p:nvSpPr>
          <p:cNvPr id="163861" name="Rectangle 19"/>
          <p:cNvSpPr>
            <a:spLocks noChangeArrowheads="1"/>
          </p:cNvSpPr>
          <p:nvPr/>
        </p:nvSpPr>
        <p:spPr bwMode="auto">
          <a:xfrm>
            <a:off x="914400" y="2222500"/>
            <a:ext cx="17526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b="0">
                <a:solidFill>
                  <a:srgbClr val="FFFF00"/>
                </a:solidFill>
                <a:latin typeface="Arial" pitchFamily="34" charset="0"/>
                <a:cs typeface="Arial" pitchFamily="34" charset="0"/>
              </a:rPr>
              <a:t>Bitonic[k]</a:t>
            </a:r>
          </a:p>
        </p:txBody>
      </p:sp>
      <p:sp>
        <p:nvSpPr>
          <p:cNvPr id="168981" name="Line 6"/>
          <p:cNvSpPr>
            <a:spLocks noChangeShapeType="1"/>
          </p:cNvSpPr>
          <p:nvPr/>
        </p:nvSpPr>
        <p:spPr bwMode="auto">
          <a:xfrm>
            <a:off x="8010525" y="25749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2" name="Line 6"/>
          <p:cNvSpPr>
            <a:spLocks noChangeShapeType="1"/>
          </p:cNvSpPr>
          <p:nvPr/>
        </p:nvSpPr>
        <p:spPr bwMode="auto">
          <a:xfrm>
            <a:off x="8010525" y="29352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3" name="Line 6"/>
          <p:cNvSpPr>
            <a:spLocks noChangeShapeType="1"/>
          </p:cNvSpPr>
          <p:nvPr/>
        </p:nvSpPr>
        <p:spPr bwMode="auto">
          <a:xfrm>
            <a:off x="8010525" y="33321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4" name="Line 6"/>
          <p:cNvSpPr>
            <a:spLocks noChangeShapeType="1"/>
          </p:cNvSpPr>
          <p:nvPr/>
        </p:nvSpPr>
        <p:spPr bwMode="auto">
          <a:xfrm>
            <a:off x="8010525" y="36941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5" name="Line 6"/>
          <p:cNvSpPr>
            <a:spLocks noChangeShapeType="1"/>
          </p:cNvSpPr>
          <p:nvPr/>
        </p:nvSpPr>
        <p:spPr bwMode="auto">
          <a:xfrm>
            <a:off x="8010525" y="43275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6" name="Line 6"/>
          <p:cNvSpPr>
            <a:spLocks noChangeShapeType="1"/>
          </p:cNvSpPr>
          <p:nvPr/>
        </p:nvSpPr>
        <p:spPr bwMode="auto">
          <a:xfrm>
            <a:off x="8010525" y="47244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7" name="Line 6"/>
          <p:cNvSpPr>
            <a:spLocks noChangeShapeType="1"/>
          </p:cNvSpPr>
          <p:nvPr/>
        </p:nvSpPr>
        <p:spPr bwMode="auto">
          <a:xfrm>
            <a:off x="8010525" y="51212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8988" name="Line 6"/>
          <p:cNvSpPr>
            <a:spLocks noChangeShapeType="1"/>
          </p:cNvSpPr>
          <p:nvPr/>
        </p:nvSpPr>
        <p:spPr bwMode="auto">
          <a:xfrm>
            <a:off x="8010525" y="54832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0" name="AutoShape 22"/>
          <p:cNvSpPr>
            <a:spLocks noChangeArrowheads="1"/>
          </p:cNvSpPr>
          <p:nvPr/>
        </p:nvSpPr>
        <p:spPr bwMode="auto">
          <a:xfrm>
            <a:off x="2667000" y="1735138"/>
            <a:ext cx="1752600" cy="4513262"/>
          </a:xfrm>
          <a:prstGeom prst="wedgeRoundRectCallout">
            <a:avLst>
              <a:gd name="adj1" fmla="val 139269"/>
              <a:gd name="adj2" fmla="val -48699"/>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61" name="Text Box 24"/>
          <p:cNvSpPr txBox="1">
            <a:spLocks noChangeArrowheads="1"/>
          </p:cNvSpPr>
          <p:nvPr/>
        </p:nvSpPr>
        <p:spPr bwMode="auto">
          <a:xfrm>
            <a:off x="4483100" y="1212850"/>
            <a:ext cx="5359400" cy="954088"/>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Outputs have step </a:t>
            </a:r>
          </a:p>
          <a:p>
            <a:pPr algn="ctr">
              <a:spcBef>
                <a:spcPct val="0"/>
              </a:spcBef>
            </a:pPr>
            <a:r>
              <a:rPr lang="en-US" sz="2800" b="0">
                <a:solidFill>
                  <a:srgbClr val="FF0000"/>
                </a:solidFill>
                <a:latin typeface="Arial" pitchFamily="34" charset="0"/>
                <a:cs typeface="Arial" pitchFamily="34" charset="0"/>
              </a:rPr>
              <a:t>property</a:t>
            </a:r>
          </a:p>
        </p:txBody>
      </p:sp>
      <p:grpSp>
        <p:nvGrpSpPr>
          <p:cNvPr id="168991" name="Group 58"/>
          <p:cNvGrpSpPr>
            <a:grpSpLocks/>
          </p:cNvGrpSpPr>
          <p:nvPr/>
        </p:nvGrpSpPr>
        <p:grpSpPr bwMode="auto">
          <a:xfrm>
            <a:off x="2924175" y="4287838"/>
            <a:ext cx="1066800" cy="1692275"/>
            <a:chOff x="2133600" y="3794760"/>
            <a:chExt cx="1066800" cy="1691640"/>
          </a:xfrm>
        </p:grpSpPr>
        <p:sp>
          <p:nvSpPr>
            <p:cNvPr id="169000" name="Oval 9"/>
            <p:cNvSpPr>
              <a:spLocks noChangeArrowheads="1"/>
            </p:cNvSpPr>
            <p:nvPr/>
          </p:nvSpPr>
          <p:spPr bwMode="auto">
            <a:xfrm flipH="1">
              <a:off x="22098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1" name="Oval 10"/>
            <p:cNvSpPr>
              <a:spLocks noChangeArrowheads="1"/>
            </p:cNvSpPr>
            <p:nvPr/>
          </p:nvSpPr>
          <p:spPr bwMode="auto">
            <a:xfrm flipH="1">
              <a:off x="22098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2" name="Oval 11"/>
            <p:cNvSpPr>
              <a:spLocks noChangeArrowheads="1"/>
            </p:cNvSpPr>
            <p:nvPr/>
          </p:nvSpPr>
          <p:spPr bwMode="auto">
            <a:xfrm flipH="1">
              <a:off x="22098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3" name="Oval 12"/>
            <p:cNvSpPr>
              <a:spLocks noChangeArrowheads="1"/>
            </p:cNvSpPr>
            <p:nvPr/>
          </p:nvSpPr>
          <p:spPr bwMode="auto">
            <a:xfrm flipH="1">
              <a:off x="22098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4" name="Oval 13"/>
            <p:cNvSpPr>
              <a:spLocks noChangeArrowheads="1"/>
            </p:cNvSpPr>
            <p:nvPr/>
          </p:nvSpPr>
          <p:spPr bwMode="auto">
            <a:xfrm flipH="1">
              <a:off x="25146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5" name="Oval 14"/>
            <p:cNvSpPr>
              <a:spLocks noChangeArrowheads="1"/>
            </p:cNvSpPr>
            <p:nvPr/>
          </p:nvSpPr>
          <p:spPr bwMode="auto">
            <a:xfrm flipH="1">
              <a:off x="25146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6" name="Oval 15"/>
            <p:cNvSpPr>
              <a:spLocks noChangeArrowheads="1"/>
            </p:cNvSpPr>
            <p:nvPr/>
          </p:nvSpPr>
          <p:spPr bwMode="auto">
            <a:xfrm flipH="1">
              <a:off x="25146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7" name="Oval 16"/>
            <p:cNvSpPr>
              <a:spLocks noChangeArrowheads="1"/>
            </p:cNvSpPr>
            <p:nvPr/>
          </p:nvSpPr>
          <p:spPr bwMode="auto">
            <a:xfrm flipH="1">
              <a:off x="25146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8" name="Oval 17"/>
            <p:cNvSpPr>
              <a:spLocks noChangeArrowheads="1"/>
            </p:cNvSpPr>
            <p:nvPr/>
          </p:nvSpPr>
          <p:spPr bwMode="auto">
            <a:xfrm flipH="1">
              <a:off x="28194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09" name="Oval 18"/>
            <p:cNvSpPr>
              <a:spLocks noChangeArrowheads="1"/>
            </p:cNvSpPr>
            <p:nvPr/>
          </p:nvSpPr>
          <p:spPr bwMode="auto">
            <a:xfrm flipH="1">
              <a:off x="28194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10" name="Oval 19"/>
            <p:cNvSpPr>
              <a:spLocks noChangeArrowheads="1"/>
            </p:cNvSpPr>
            <p:nvPr/>
          </p:nvSpPr>
          <p:spPr bwMode="auto">
            <a:xfrm flipH="1">
              <a:off x="28194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011" name="Freeform 20"/>
            <p:cNvSpPr>
              <a:spLocks/>
            </p:cNvSpPr>
            <p:nvPr/>
          </p:nvSpPr>
          <p:spPr bwMode="auto">
            <a:xfrm flipH="1">
              <a:off x="2133600" y="3794760"/>
              <a:ext cx="1066800" cy="1691640"/>
            </a:xfrm>
            <a:custGeom>
              <a:avLst/>
              <a:gdLst>
                <a:gd name="T0" fmla="*/ 0 w 672"/>
                <a:gd name="T1" fmla="*/ 2147483647 h 1536"/>
                <a:gd name="T2" fmla="*/ 0 w 672"/>
                <a:gd name="T3" fmla="*/ 2147483647 h 1536"/>
                <a:gd name="T4" fmla="*/ 2147483647 w 672"/>
                <a:gd name="T5" fmla="*/ 2147483647 h 1536"/>
                <a:gd name="T6" fmla="*/ 2147483647 w 672"/>
                <a:gd name="T7" fmla="*/ 2147483647 h 1536"/>
                <a:gd name="T8" fmla="*/ 2147483647 w 672"/>
                <a:gd name="T9" fmla="*/ 2147483647 h 1536"/>
                <a:gd name="T10" fmla="*/ 2147483647 w 672"/>
                <a:gd name="T11" fmla="*/ 0 h 1536"/>
                <a:gd name="T12" fmla="*/ 0 w 672"/>
                <a:gd name="T13" fmla="*/ 0 h 1536"/>
                <a:gd name="T14" fmla="*/ 0 60000 65536"/>
                <a:gd name="T15" fmla="*/ 0 60000 65536"/>
                <a:gd name="T16" fmla="*/ 0 60000 65536"/>
                <a:gd name="T17" fmla="*/ 0 60000 65536"/>
                <a:gd name="T18" fmla="*/ 0 60000 65536"/>
                <a:gd name="T19" fmla="*/ 0 60000 65536"/>
                <a:gd name="T20" fmla="*/ 0 60000 65536"/>
                <a:gd name="T21" fmla="*/ 0 w 672"/>
                <a:gd name="T22" fmla="*/ 0 h 1536"/>
                <a:gd name="T23" fmla="*/ 672 w 672"/>
                <a:gd name="T24" fmla="*/ 1536 h 15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6">
                  <a:moveTo>
                    <a:pt x="0" y="48"/>
                  </a:moveTo>
                  <a:lnTo>
                    <a:pt x="0" y="1104"/>
                  </a:lnTo>
                  <a:lnTo>
                    <a:pt x="240" y="1104"/>
                  </a:lnTo>
                  <a:lnTo>
                    <a:pt x="240" y="1536"/>
                  </a:lnTo>
                  <a:lnTo>
                    <a:pt x="672" y="1536"/>
                  </a:lnTo>
                  <a:lnTo>
                    <a:pt x="672" y="0"/>
                  </a:lnTo>
                  <a:lnTo>
                    <a:pt x="0" y="0"/>
                  </a:lnTo>
                </a:path>
              </a:pathLst>
            </a:custGeom>
            <a:noFill/>
            <a:ln w="38100">
              <a:solidFill>
                <a:srgbClr val="FFFF00"/>
              </a:solidFill>
              <a:round/>
              <a:headEnd/>
              <a:tailEnd/>
            </a:ln>
          </p:spPr>
          <p:txBody>
            <a:bodyPr wrap="none" anchor="ctr"/>
            <a:lstStyle/>
            <a:p>
              <a:endParaRPr lang="en-US">
                <a:latin typeface="Arial" pitchFamily="34" charset="0"/>
                <a:cs typeface="Arial" pitchFamily="34" charset="0"/>
              </a:endParaRPr>
            </a:p>
          </p:txBody>
        </p:sp>
      </p:grpSp>
      <p:grpSp>
        <p:nvGrpSpPr>
          <p:cNvPr id="168992" name="Group 59"/>
          <p:cNvGrpSpPr>
            <a:grpSpLocks/>
          </p:cNvGrpSpPr>
          <p:nvPr/>
        </p:nvGrpSpPr>
        <p:grpSpPr bwMode="auto">
          <a:xfrm>
            <a:off x="2963863" y="2057400"/>
            <a:ext cx="774700" cy="1812925"/>
            <a:chOff x="1130300" y="2057400"/>
            <a:chExt cx="774700" cy="1813560"/>
          </a:xfrm>
        </p:grpSpPr>
        <p:sp>
          <p:nvSpPr>
            <p:cNvPr id="168993" name="Oval 3"/>
            <p:cNvSpPr>
              <a:spLocks noChangeArrowheads="1"/>
            </p:cNvSpPr>
            <p:nvPr/>
          </p:nvSpPr>
          <p:spPr bwMode="auto">
            <a:xfrm flipH="1">
              <a:off x="12827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994" name="Oval 4"/>
            <p:cNvSpPr>
              <a:spLocks noChangeArrowheads="1"/>
            </p:cNvSpPr>
            <p:nvPr/>
          </p:nvSpPr>
          <p:spPr bwMode="auto">
            <a:xfrm flipH="1">
              <a:off x="12827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995" name="Oval 5"/>
            <p:cNvSpPr>
              <a:spLocks noChangeArrowheads="1"/>
            </p:cNvSpPr>
            <p:nvPr/>
          </p:nvSpPr>
          <p:spPr bwMode="auto">
            <a:xfrm flipH="1">
              <a:off x="1282700" y="2996184"/>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996" name="Oval 6"/>
            <p:cNvSpPr>
              <a:spLocks noChangeArrowheads="1"/>
            </p:cNvSpPr>
            <p:nvPr/>
          </p:nvSpPr>
          <p:spPr bwMode="auto">
            <a:xfrm flipH="1">
              <a:off x="1282700" y="3389376"/>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997" name="Oval 7"/>
            <p:cNvSpPr>
              <a:spLocks noChangeArrowheads="1"/>
            </p:cNvSpPr>
            <p:nvPr/>
          </p:nvSpPr>
          <p:spPr bwMode="auto">
            <a:xfrm flipH="1">
              <a:off x="15875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998" name="Oval 8"/>
            <p:cNvSpPr>
              <a:spLocks noChangeArrowheads="1"/>
            </p:cNvSpPr>
            <p:nvPr/>
          </p:nvSpPr>
          <p:spPr bwMode="auto">
            <a:xfrm flipH="1">
              <a:off x="15875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999" name="Freeform 21"/>
            <p:cNvSpPr>
              <a:spLocks/>
            </p:cNvSpPr>
            <p:nvPr/>
          </p:nvSpPr>
          <p:spPr bwMode="auto">
            <a:xfrm flipH="1">
              <a:off x="1130300" y="2057400"/>
              <a:ext cx="774700" cy="1813560"/>
            </a:xfrm>
            <a:custGeom>
              <a:avLst/>
              <a:gdLst>
                <a:gd name="T0" fmla="*/ 2147483647 w 488"/>
                <a:gd name="T1" fmla="*/ 0 h 1632"/>
                <a:gd name="T2" fmla="*/ 0 w 488"/>
                <a:gd name="T3" fmla="*/ 2147483647 h 1632"/>
                <a:gd name="T4" fmla="*/ 2147483647 w 488"/>
                <a:gd name="T5" fmla="*/ 2147483647 h 1632"/>
                <a:gd name="T6" fmla="*/ 2147483647 w 488"/>
                <a:gd name="T7" fmla="*/ 2147483647 h 1632"/>
                <a:gd name="T8" fmla="*/ 2147483647 w 488"/>
                <a:gd name="T9" fmla="*/ 2147483647 h 1632"/>
                <a:gd name="T10" fmla="*/ 2147483647 w 488"/>
                <a:gd name="T11" fmla="*/ 0 h 1632"/>
                <a:gd name="T12" fmla="*/ 2147483647 w 488"/>
                <a:gd name="T13" fmla="*/ 0 h 1632"/>
                <a:gd name="T14" fmla="*/ 0 60000 65536"/>
                <a:gd name="T15" fmla="*/ 0 60000 65536"/>
                <a:gd name="T16" fmla="*/ 0 60000 65536"/>
                <a:gd name="T17" fmla="*/ 0 60000 65536"/>
                <a:gd name="T18" fmla="*/ 0 60000 65536"/>
                <a:gd name="T19" fmla="*/ 0 60000 65536"/>
                <a:gd name="T20" fmla="*/ 0 60000 65536"/>
                <a:gd name="T21" fmla="*/ 0 w 488"/>
                <a:gd name="T22" fmla="*/ 0 h 1632"/>
                <a:gd name="T23" fmla="*/ 488 w 488"/>
                <a:gd name="T24" fmla="*/ 1632 h 16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1632">
                  <a:moveTo>
                    <a:pt x="8" y="0"/>
                  </a:moveTo>
                  <a:lnTo>
                    <a:pt x="0" y="768"/>
                  </a:lnTo>
                  <a:lnTo>
                    <a:pt x="200" y="768"/>
                  </a:lnTo>
                  <a:lnTo>
                    <a:pt x="200" y="1632"/>
                  </a:lnTo>
                  <a:lnTo>
                    <a:pt x="488" y="1632"/>
                  </a:lnTo>
                  <a:lnTo>
                    <a:pt x="488" y="0"/>
                  </a:lnTo>
                  <a:lnTo>
                    <a:pt x="8" y="0"/>
                  </a:lnTo>
                  <a:close/>
                </a:path>
              </a:pathLst>
            </a:custGeom>
            <a:noFill/>
            <a:ln w="38100">
              <a:solidFill>
                <a:srgbClr val="FF9999"/>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86" name="Group 60"/>
          <p:cNvGrpSpPr>
            <a:grpSpLocks/>
          </p:cNvGrpSpPr>
          <p:nvPr/>
        </p:nvGrpSpPr>
        <p:grpSpPr bwMode="auto">
          <a:xfrm>
            <a:off x="1739900" y="2044700"/>
            <a:ext cx="1739900" cy="3494088"/>
            <a:chOff x="4157980" y="2072767"/>
            <a:chExt cx="1739900" cy="3127865"/>
          </a:xfrm>
        </p:grpSpPr>
        <p:sp>
          <p:nvSpPr>
            <p:cNvPr id="170052" name="AutoShape 20"/>
            <p:cNvSpPr>
              <a:spLocks noChangeArrowheads="1"/>
            </p:cNvSpPr>
            <p:nvPr/>
          </p:nvSpPr>
          <p:spPr bwMode="auto">
            <a:xfrm>
              <a:off x="4337368" y="2310892"/>
              <a:ext cx="1295400" cy="381000"/>
            </a:xfrm>
            <a:prstGeom prst="rightArrow">
              <a:avLst>
                <a:gd name="adj1" fmla="val 50000"/>
                <a:gd name="adj2" fmla="val 85000"/>
              </a:avLst>
            </a:prstGeom>
            <a:solidFill>
              <a:srgbClr val="FF99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0053" name="AutoShape 21"/>
            <p:cNvSpPr>
              <a:spLocks noChangeArrowheads="1"/>
            </p:cNvSpPr>
            <p:nvPr/>
          </p:nvSpPr>
          <p:spPr bwMode="auto">
            <a:xfrm>
              <a:off x="4388168" y="4819632"/>
              <a:ext cx="1295400" cy="381000"/>
            </a:xfrm>
            <a:prstGeom prst="rightArrow">
              <a:avLst>
                <a:gd name="adj1" fmla="val 50000"/>
                <a:gd name="adj2" fmla="val 85000"/>
              </a:avLst>
            </a:prstGeom>
            <a:solidFill>
              <a:srgbClr val="FFFF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0054" name="AutoShape 22"/>
            <p:cNvSpPr>
              <a:spLocks noChangeArrowheads="1"/>
            </p:cNvSpPr>
            <p:nvPr/>
          </p:nvSpPr>
          <p:spPr bwMode="auto">
            <a:xfrm rot="-2800490">
              <a:off x="4152424" y="3708686"/>
              <a:ext cx="1814512" cy="381000"/>
            </a:xfrm>
            <a:prstGeom prst="rightArrow">
              <a:avLst>
                <a:gd name="adj1" fmla="val 50000"/>
                <a:gd name="adj2" fmla="val 119062"/>
              </a:avLst>
            </a:prstGeom>
            <a:solidFill>
              <a:srgbClr val="FFFF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0055" name="AutoShape 23"/>
            <p:cNvSpPr>
              <a:spLocks noChangeArrowheads="1"/>
            </p:cNvSpPr>
            <p:nvPr/>
          </p:nvSpPr>
          <p:spPr bwMode="auto">
            <a:xfrm rot="2427766">
              <a:off x="4157980" y="3433255"/>
              <a:ext cx="1739900" cy="381000"/>
            </a:xfrm>
            <a:prstGeom prst="rightArrow">
              <a:avLst>
                <a:gd name="adj1" fmla="val 50000"/>
                <a:gd name="adj2" fmla="val 114167"/>
              </a:avLst>
            </a:prstGeom>
            <a:solidFill>
              <a:srgbClr val="FF99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0056" name="Text Box 24"/>
            <p:cNvSpPr txBox="1">
              <a:spLocks noChangeArrowheads="1"/>
            </p:cNvSpPr>
            <p:nvPr/>
          </p:nvSpPr>
          <p:spPr bwMode="auto">
            <a:xfrm>
              <a:off x="4540568" y="2072767"/>
              <a:ext cx="769763" cy="358174"/>
            </a:xfrm>
            <a:prstGeom prst="rect">
              <a:avLst/>
            </a:prstGeom>
            <a:noFill/>
            <a:ln w="9525">
              <a:noFill/>
              <a:miter lim="800000"/>
              <a:headEnd/>
              <a:tailEnd/>
            </a:ln>
          </p:spPr>
          <p:txBody>
            <a:bodyPr wrap="none">
              <a:spAutoFit/>
            </a:bodyPr>
            <a:lstStyle/>
            <a:p>
              <a:pPr eaLnBrk="1" hangingPunct="1">
                <a:spcBef>
                  <a:spcPct val="0"/>
                </a:spcBef>
              </a:pPr>
              <a:r>
                <a:rPr lang="en-US" sz="2000" dirty="0">
                  <a:solidFill>
                    <a:srgbClr val="FFFF00"/>
                  </a:solidFill>
                  <a:latin typeface="Arial" pitchFamily="34" charset="0"/>
                  <a:cs typeface="Arial" pitchFamily="34" charset="0"/>
                </a:rPr>
                <a:t>even</a:t>
              </a:r>
            </a:p>
          </p:txBody>
        </p:sp>
        <p:sp>
          <p:nvSpPr>
            <p:cNvPr id="170057" name="Text Box 25"/>
            <p:cNvSpPr txBox="1">
              <a:spLocks noChangeArrowheads="1"/>
            </p:cNvSpPr>
            <p:nvPr/>
          </p:nvSpPr>
          <p:spPr bwMode="auto">
            <a:xfrm rot="18630171">
              <a:off x="4227919" y="3834862"/>
              <a:ext cx="587198" cy="400110"/>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70058" name="Text Box 26"/>
            <p:cNvSpPr txBox="1">
              <a:spLocks noChangeArrowheads="1"/>
            </p:cNvSpPr>
            <p:nvPr/>
          </p:nvSpPr>
          <p:spPr bwMode="auto">
            <a:xfrm rot="2580647">
              <a:off x="4526919" y="2984292"/>
              <a:ext cx="655949" cy="358174"/>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70059" name="Text Box 27"/>
            <p:cNvSpPr txBox="1">
              <a:spLocks noChangeArrowheads="1"/>
            </p:cNvSpPr>
            <p:nvPr/>
          </p:nvSpPr>
          <p:spPr bwMode="auto">
            <a:xfrm>
              <a:off x="4616768" y="4518006"/>
              <a:ext cx="769763" cy="358174"/>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even</a:t>
              </a:r>
            </a:p>
          </p:txBody>
        </p:sp>
      </p:grpSp>
      <p:sp>
        <p:nvSpPr>
          <p:cNvPr id="145" name="Rectangle 3"/>
          <p:cNvSpPr>
            <a:spLocks noChangeArrowheads="1"/>
          </p:cNvSpPr>
          <p:nvPr/>
        </p:nvSpPr>
        <p:spPr bwMode="auto">
          <a:xfrm>
            <a:off x="4419600" y="24384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68" name="AutoShape 22"/>
          <p:cNvSpPr>
            <a:spLocks noChangeArrowheads="1"/>
          </p:cNvSpPr>
          <p:nvPr/>
        </p:nvSpPr>
        <p:spPr bwMode="auto">
          <a:xfrm>
            <a:off x="3214688" y="2044700"/>
            <a:ext cx="1204912" cy="3811588"/>
          </a:xfrm>
          <a:prstGeom prst="wedgeRoundRectCallout">
            <a:avLst>
              <a:gd name="adj1" fmla="val 139269"/>
              <a:gd name="adj2" fmla="val -48699"/>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DBEE265A-B2D4-440A-9F0B-D87195507EE0}" type="slidenum">
              <a:rPr lang="en-US"/>
              <a:pPr>
                <a:defRPr/>
              </a:pPr>
              <a:t>61</a:t>
            </a:fld>
            <a:endParaRPr lang="en-US"/>
          </a:p>
        </p:txBody>
      </p:sp>
      <p:sp>
        <p:nvSpPr>
          <p:cNvPr id="169991" name="Rectangle 2"/>
          <p:cNvSpPr>
            <a:spLocks noGrp="1" noChangeArrowheads="1"/>
          </p:cNvSpPr>
          <p:nvPr>
            <p:ph type="title"/>
          </p:nvPr>
        </p:nvSpPr>
        <p:spPr>
          <a:xfrm>
            <a:off x="685800" y="379413"/>
            <a:ext cx="7772400" cy="1143000"/>
          </a:xfrm>
        </p:spPr>
        <p:txBody>
          <a:bodyPr/>
          <a:lstStyle/>
          <a:p>
            <a:r>
              <a:rPr lang="en-US"/>
              <a:t>By Lemma 1 </a:t>
            </a:r>
          </a:p>
        </p:txBody>
      </p:sp>
      <p:grpSp>
        <p:nvGrpSpPr>
          <p:cNvPr id="169992" name="Group 58"/>
          <p:cNvGrpSpPr>
            <a:grpSpLocks/>
          </p:cNvGrpSpPr>
          <p:nvPr/>
        </p:nvGrpSpPr>
        <p:grpSpPr bwMode="auto">
          <a:xfrm>
            <a:off x="661988" y="4117975"/>
            <a:ext cx="1066800" cy="1692275"/>
            <a:chOff x="2133600" y="3794760"/>
            <a:chExt cx="1066800" cy="1691640"/>
          </a:xfrm>
        </p:grpSpPr>
        <p:sp>
          <p:nvSpPr>
            <p:cNvPr id="170040" name="Oval 9"/>
            <p:cNvSpPr>
              <a:spLocks noChangeArrowheads="1"/>
            </p:cNvSpPr>
            <p:nvPr/>
          </p:nvSpPr>
          <p:spPr bwMode="auto">
            <a:xfrm flipH="1">
              <a:off x="22098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1" name="Oval 10"/>
            <p:cNvSpPr>
              <a:spLocks noChangeArrowheads="1"/>
            </p:cNvSpPr>
            <p:nvPr/>
          </p:nvSpPr>
          <p:spPr bwMode="auto">
            <a:xfrm flipH="1">
              <a:off x="22098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2" name="Oval 11"/>
            <p:cNvSpPr>
              <a:spLocks noChangeArrowheads="1"/>
            </p:cNvSpPr>
            <p:nvPr/>
          </p:nvSpPr>
          <p:spPr bwMode="auto">
            <a:xfrm flipH="1">
              <a:off x="22098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3" name="Oval 12"/>
            <p:cNvSpPr>
              <a:spLocks noChangeArrowheads="1"/>
            </p:cNvSpPr>
            <p:nvPr/>
          </p:nvSpPr>
          <p:spPr bwMode="auto">
            <a:xfrm flipH="1">
              <a:off x="22098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4" name="Oval 13"/>
            <p:cNvSpPr>
              <a:spLocks noChangeArrowheads="1"/>
            </p:cNvSpPr>
            <p:nvPr/>
          </p:nvSpPr>
          <p:spPr bwMode="auto">
            <a:xfrm flipH="1">
              <a:off x="25146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5" name="Oval 14"/>
            <p:cNvSpPr>
              <a:spLocks noChangeArrowheads="1"/>
            </p:cNvSpPr>
            <p:nvPr/>
          </p:nvSpPr>
          <p:spPr bwMode="auto">
            <a:xfrm flipH="1">
              <a:off x="25146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6" name="Oval 15"/>
            <p:cNvSpPr>
              <a:spLocks noChangeArrowheads="1"/>
            </p:cNvSpPr>
            <p:nvPr/>
          </p:nvSpPr>
          <p:spPr bwMode="auto">
            <a:xfrm flipH="1">
              <a:off x="25146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7" name="Oval 16"/>
            <p:cNvSpPr>
              <a:spLocks noChangeArrowheads="1"/>
            </p:cNvSpPr>
            <p:nvPr/>
          </p:nvSpPr>
          <p:spPr bwMode="auto">
            <a:xfrm flipH="1">
              <a:off x="25146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8" name="Oval 17"/>
            <p:cNvSpPr>
              <a:spLocks noChangeArrowheads="1"/>
            </p:cNvSpPr>
            <p:nvPr/>
          </p:nvSpPr>
          <p:spPr bwMode="auto">
            <a:xfrm flipH="1">
              <a:off x="28194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49" name="Oval 18"/>
            <p:cNvSpPr>
              <a:spLocks noChangeArrowheads="1"/>
            </p:cNvSpPr>
            <p:nvPr/>
          </p:nvSpPr>
          <p:spPr bwMode="auto">
            <a:xfrm flipH="1">
              <a:off x="28194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50" name="Oval 19"/>
            <p:cNvSpPr>
              <a:spLocks noChangeArrowheads="1"/>
            </p:cNvSpPr>
            <p:nvPr/>
          </p:nvSpPr>
          <p:spPr bwMode="auto">
            <a:xfrm flipH="1">
              <a:off x="28194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51" name="Freeform 20"/>
            <p:cNvSpPr>
              <a:spLocks/>
            </p:cNvSpPr>
            <p:nvPr/>
          </p:nvSpPr>
          <p:spPr bwMode="auto">
            <a:xfrm flipH="1">
              <a:off x="2133600" y="3794760"/>
              <a:ext cx="1066800" cy="1691640"/>
            </a:xfrm>
            <a:custGeom>
              <a:avLst/>
              <a:gdLst>
                <a:gd name="T0" fmla="*/ 0 w 672"/>
                <a:gd name="T1" fmla="*/ 2147483647 h 1536"/>
                <a:gd name="T2" fmla="*/ 0 w 672"/>
                <a:gd name="T3" fmla="*/ 2147483647 h 1536"/>
                <a:gd name="T4" fmla="*/ 2147483647 w 672"/>
                <a:gd name="T5" fmla="*/ 2147483647 h 1536"/>
                <a:gd name="T6" fmla="*/ 2147483647 w 672"/>
                <a:gd name="T7" fmla="*/ 2147483647 h 1536"/>
                <a:gd name="T8" fmla="*/ 2147483647 w 672"/>
                <a:gd name="T9" fmla="*/ 2147483647 h 1536"/>
                <a:gd name="T10" fmla="*/ 2147483647 w 672"/>
                <a:gd name="T11" fmla="*/ 0 h 1536"/>
                <a:gd name="T12" fmla="*/ 0 w 672"/>
                <a:gd name="T13" fmla="*/ 0 h 1536"/>
                <a:gd name="T14" fmla="*/ 0 60000 65536"/>
                <a:gd name="T15" fmla="*/ 0 60000 65536"/>
                <a:gd name="T16" fmla="*/ 0 60000 65536"/>
                <a:gd name="T17" fmla="*/ 0 60000 65536"/>
                <a:gd name="T18" fmla="*/ 0 60000 65536"/>
                <a:gd name="T19" fmla="*/ 0 60000 65536"/>
                <a:gd name="T20" fmla="*/ 0 60000 65536"/>
                <a:gd name="T21" fmla="*/ 0 w 672"/>
                <a:gd name="T22" fmla="*/ 0 h 1536"/>
                <a:gd name="T23" fmla="*/ 672 w 672"/>
                <a:gd name="T24" fmla="*/ 1536 h 15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6">
                  <a:moveTo>
                    <a:pt x="0" y="48"/>
                  </a:moveTo>
                  <a:lnTo>
                    <a:pt x="0" y="1104"/>
                  </a:lnTo>
                  <a:lnTo>
                    <a:pt x="240" y="1104"/>
                  </a:lnTo>
                  <a:lnTo>
                    <a:pt x="240" y="1536"/>
                  </a:lnTo>
                  <a:lnTo>
                    <a:pt x="672" y="1536"/>
                  </a:lnTo>
                  <a:lnTo>
                    <a:pt x="672" y="0"/>
                  </a:lnTo>
                  <a:lnTo>
                    <a:pt x="0" y="0"/>
                  </a:lnTo>
                </a:path>
              </a:pathLst>
            </a:custGeom>
            <a:noFill/>
            <a:ln w="38100">
              <a:solidFill>
                <a:srgbClr val="FFFF00"/>
              </a:solidFill>
              <a:round/>
              <a:headEnd/>
              <a:tailEnd/>
            </a:ln>
          </p:spPr>
          <p:txBody>
            <a:bodyPr wrap="none" anchor="ctr"/>
            <a:lstStyle/>
            <a:p>
              <a:endParaRPr lang="en-US">
                <a:latin typeface="Arial" pitchFamily="34" charset="0"/>
                <a:cs typeface="Arial" pitchFamily="34" charset="0"/>
              </a:endParaRPr>
            </a:p>
          </p:txBody>
        </p:sp>
      </p:grpSp>
      <p:grpSp>
        <p:nvGrpSpPr>
          <p:cNvPr id="169993" name="Group 59"/>
          <p:cNvGrpSpPr>
            <a:grpSpLocks/>
          </p:cNvGrpSpPr>
          <p:nvPr/>
        </p:nvGrpSpPr>
        <p:grpSpPr bwMode="auto">
          <a:xfrm>
            <a:off x="933450" y="2197100"/>
            <a:ext cx="774700" cy="1812925"/>
            <a:chOff x="1130300" y="2057400"/>
            <a:chExt cx="774700" cy="1813560"/>
          </a:xfrm>
        </p:grpSpPr>
        <p:sp>
          <p:nvSpPr>
            <p:cNvPr id="170033" name="Oval 3"/>
            <p:cNvSpPr>
              <a:spLocks noChangeArrowheads="1"/>
            </p:cNvSpPr>
            <p:nvPr/>
          </p:nvSpPr>
          <p:spPr bwMode="auto">
            <a:xfrm flipH="1">
              <a:off x="12827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34" name="Oval 4"/>
            <p:cNvSpPr>
              <a:spLocks noChangeArrowheads="1"/>
            </p:cNvSpPr>
            <p:nvPr/>
          </p:nvSpPr>
          <p:spPr bwMode="auto">
            <a:xfrm flipH="1">
              <a:off x="12827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35" name="Oval 5"/>
            <p:cNvSpPr>
              <a:spLocks noChangeArrowheads="1"/>
            </p:cNvSpPr>
            <p:nvPr/>
          </p:nvSpPr>
          <p:spPr bwMode="auto">
            <a:xfrm flipH="1">
              <a:off x="1282700" y="2996184"/>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36" name="Oval 6"/>
            <p:cNvSpPr>
              <a:spLocks noChangeArrowheads="1"/>
            </p:cNvSpPr>
            <p:nvPr/>
          </p:nvSpPr>
          <p:spPr bwMode="auto">
            <a:xfrm flipH="1">
              <a:off x="1282700" y="3389376"/>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37" name="Oval 7"/>
            <p:cNvSpPr>
              <a:spLocks noChangeArrowheads="1"/>
            </p:cNvSpPr>
            <p:nvPr/>
          </p:nvSpPr>
          <p:spPr bwMode="auto">
            <a:xfrm flipH="1">
              <a:off x="15875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38" name="Oval 8"/>
            <p:cNvSpPr>
              <a:spLocks noChangeArrowheads="1"/>
            </p:cNvSpPr>
            <p:nvPr/>
          </p:nvSpPr>
          <p:spPr bwMode="auto">
            <a:xfrm flipH="1">
              <a:off x="15875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39" name="Freeform 21"/>
            <p:cNvSpPr>
              <a:spLocks/>
            </p:cNvSpPr>
            <p:nvPr/>
          </p:nvSpPr>
          <p:spPr bwMode="auto">
            <a:xfrm flipH="1">
              <a:off x="1130300" y="2057400"/>
              <a:ext cx="774700" cy="1813560"/>
            </a:xfrm>
            <a:custGeom>
              <a:avLst/>
              <a:gdLst>
                <a:gd name="T0" fmla="*/ 2147483647 w 488"/>
                <a:gd name="T1" fmla="*/ 0 h 1632"/>
                <a:gd name="T2" fmla="*/ 0 w 488"/>
                <a:gd name="T3" fmla="*/ 2147483647 h 1632"/>
                <a:gd name="T4" fmla="*/ 2147483647 w 488"/>
                <a:gd name="T5" fmla="*/ 2147483647 h 1632"/>
                <a:gd name="T6" fmla="*/ 2147483647 w 488"/>
                <a:gd name="T7" fmla="*/ 2147483647 h 1632"/>
                <a:gd name="T8" fmla="*/ 2147483647 w 488"/>
                <a:gd name="T9" fmla="*/ 2147483647 h 1632"/>
                <a:gd name="T10" fmla="*/ 2147483647 w 488"/>
                <a:gd name="T11" fmla="*/ 0 h 1632"/>
                <a:gd name="T12" fmla="*/ 2147483647 w 488"/>
                <a:gd name="T13" fmla="*/ 0 h 1632"/>
                <a:gd name="T14" fmla="*/ 0 60000 65536"/>
                <a:gd name="T15" fmla="*/ 0 60000 65536"/>
                <a:gd name="T16" fmla="*/ 0 60000 65536"/>
                <a:gd name="T17" fmla="*/ 0 60000 65536"/>
                <a:gd name="T18" fmla="*/ 0 60000 65536"/>
                <a:gd name="T19" fmla="*/ 0 60000 65536"/>
                <a:gd name="T20" fmla="*/ 0 60000 65536"/>
                <a:gd name="T21" fmla="*/ 0 w 488"/>
                <a:gd name="T22" fmla="*/ 0 h 1632"/>
                <a:gd name="T23" fmla="*/ 488 w 488"/>
                <a:gd name="T24" fmla="*/ 1632 h 16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1632">
                  <a:moveTo>
                    <a:pt x="8" y="0"/>
                  </a:moveTo>
                  <a:lnTo>
                    <a:pt x="0" y="768"/>
                  </a:lnTo>
                  <a:lnTo>
                    <a:pt x="200" y="768"/>
                  </a:lnTo>
                  <a:lnTo>
                    <a:pt x="200" y="1632"/>
                  </a:lnTo>
                  <a:lnTo>
                    <a:pt x="488" y="1632"/>
                  </a:lnTo>
                  <a:lnTo>
                    <a:pt x="488" y="0"/>
                  </a:lnTo>
                  <a:lnTo>
                    <a:pt x="8" y="0"/>
                  </a:lnTo>
                  <a:close/>
                </a:path>
              </a:pathLst>
            </a:custGeom>
            <a:noFill/>
            <a:ln w="38100">
              <a:solidFill>
                <a:srgbClr val="FF9999"/>
              </a:solidFill>
              <a:round/>
              <a:headEnd/>
              <a:tailEnd/>
            </a:ln>
          </p:spPr>
          <p:txBody>
            <a:bodyPr wrap="none" anchor="ctr"/>
            <a:lstStyle/>
            <a:p>
              <a:endParaRPr lang="en-US">
                <a:latin typeface="Arial" pitchFamily="34" charset="0"/>
                <a:cs typeface="Arial" pitchFamily="34" charset="0"/>
              </a:endParaRPr>
            </a:p>
          </p:txBody>
        </p:sp>
      </p:grpSp>
      <p:sp>
        <p:nvSpPr>
          <p:cNvPr id="169994" name="Oval 23"/>
          <p:cNvSpPr>
            <a:spLocks noChangeArrowheads="1"/>
          </p:cNvSpPr>
          <p:nvPr/>
        </p:nvSpPr>
        <p:spPr bwMode="auto">
          <a:xfrm flipH="1">
            <a:off x="3419475" y="22637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995" name="Oval 24"/>
          <p:cNvSpPr>
            <a:spLocks noChangeArrowheads="1"/>
          </p:cNvSpPr>
          <p:nvPr/>
        </p:nvSpPr>
        <p:spPr bwMode="auto">
          <a:xfrm flipH="1">
            <a:off x="3419475" y="26447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996" name="Oval 25"/>
          <p:cNvSpPr>
            <a:spLocks noChangeArrowheads="1"/>
          </p:cNvSpPr>
          <p:nvPr/>
        </p:nvSpPr>
        <p:spPr bwMode="auto">
          <a:xfrm flipH="1">
            <a:off x="3724275" y="22637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997" name="Oval 26"/>
          <p:cNvSpPr>
            <a:spLocks noChangeArrowheads="1"/>
          </p:cNvSpPr>
          <p:nvPr/>
        </p:nvSpPr>
        <p:spPr bwMode="auto">
          <a:xfrm flipH="1">
            <a:off x="3419475" y="31019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998" name="Oval 27"/>
          <p:cNvSpPr>
            <a:spLocks noChangeArrowheads="1"/>
          </p:cNvSpPr>
          <p:nvPr/>
        </p:nvSpPr>
        <p:spPr bwMode="auto">
          <a:xfrm flipH="1">
            <a:off x="3419475" y="34067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999" name="Oval 28"/>
          <p:cNvSpPr>
            <a:spLocks noChangeArrowheads="1"/>
          </p:cNvSpPr>
          <p:nvPr/>
        </p:nvSpPr>
        <p:spPr bwMode="auto">
          <a:xfrm flipH="1">
            <a:off x="3724275" y="31019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0" name="Oval 29"/>
          <p:cNvSpPr>
            <a:spLocks noChangeArrowheads="1"/>
          </p:cNvSpPr>
          <p:nvPr/>
        </p:nvSpPr>
        <p:spPr bwMode="auto">
          <a:xfrm flipH="1">
            <a:off x="3724275" y="34067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1" name="Oval 30"/>
          <p:cNvSpPr>
            <a:spLocks noChangeArrowheads="1"/>
          </p:cNvSpPr>
          <p:nvPr/>
        </p:nvSpPr>
        <p:spPr bwMode="auto">
          <a:xfrm flipH="1">
            <a:off x="4035425" y="31019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2" name="Oval 32"/>
          <p:cNvSpPr>
            <a:spLocks noChangeArrowheads="1"/>
          </p:cNvSpPr>
          <p:nvPr/>
        </p:nvSpPr>
        <p:spPr bwMode="auto">
          <a:xfrm flipH="1">
            <a:off x="3413125" y="40894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3" name="Oval 33"/>
          <p:cNvSpPr>
            <a:spLocks noChangeArrowheads="1"/>
          </p:cNvSpPr>
          <p:nvPr/>
        </p:nvSpPr>
        <p:spPr bwMode="auto">
          <a:xfrm flipH="1">
            <a:off x="3413125" y="44704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4" name="Oval 34"/>
          <p:cNvSpPr>
            <a:spLocks noChangeArrowheads="1"/>
          </p:cNvSpPr>
          <p:nvPr/>
        </p:nvSpPr>
        <p:spPr bwMode="auto">
          <a:xfrm flipH="1">
            <a:off x="3717925" y="40894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5" name="Oval 35"/>
          <p:cNvSpPr>
            <a:spLocks noChangeArrowheads="1"/>
          </p:cNvSpPr>
          <p:nvPr/>
        </p:nvSpPr>
        <p:spPr bwMode="auto">
          <a:xfrm flipH="1">
            <a:off x="3425825" y="4927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6" name="Oval 36"/>
          <p:cNvSpPr>
            <a:spLocks noChangeArrowheads="1"/>
          </p:cNvSpPr>
          <p:nvPr/>
        </p:nvSpPr>
        <p:spPr bwMode="auto">
          <a:xfrm flipH="1">
            <a:off x="3425825" y="5232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7" name="Oval 37"/>
          <p:cNvSpPr>
            <a:spLocks noChangeArrowheads="1"/>
          </p:cNvSpPr>
          <p:nvPr/>
        </p:nvSpPr>
        <p:spPr bwMode="auto">
          <a:xfrm flipH="1">
            <a:off x="3730625" y="4927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8" name="Oval 38"/>
          <p:cNvSpPr>
            <a:spLocks noChangeArrowheads="1"/>
          </p:cNvSpPr>
          <p:nvPr/>
        </p:nvSpPr>
        <p:spPr bwMode="auto">
          <a:xfrm flipH="1">
            <a:off x="3730625" y="5232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09" name="Oval 39"/>
          <p:cNvSpPr>
            <a:spLocks noChangeArrowheads="1"/>
          </p:cNvSpPr>
          <p:nvPr/>
        </p:nvSpPr>
        <p:spPr bwMode="auto">
          <a:xfrm flipH="1">
            <a:off x="4035425" y="4927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010" name="Oval 44"/>
          <p:cNvSpPr>
            <a:spLocks noChangeArrowheads="1"/>
          </p:cNvSpPr>
          <p:nvPr/>
        </p:nvSpPr>
        <p:spPr bwMode="auto">
          <a:xfrm flipH="1">
            <a:off x="4035425" y="5232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6" name="Rectangle 4"/>
          <p:cNvSpPr>
            <a:spLocks noChangeArrowheads="1"/>
          </p:cNvSpPr>
          <p:nvPr/>
        </p:nvSpPr>
        <p:spPr bwMode="auto">
          <a:xfrm>
            <a:off x="4419600" y="41910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47" name="AutoShape 5"/>
          <p:cNvSpPr>
            <a:spLocks noChangeArrowheads="1"/>
          </p:cNvSpPr>
          <p:nvPr/>
        </p:nvSpPr>
        <p:spPr bwMode="auto">
          <a:xfrm>
            <a:off x="7696200" y="24384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48" name="AutoShape 6"/>
          <p:cNvSpPr>
            <a:spLocks noChangeArrowheads="1"/>
          </p:cNvSpPr>
          <p:nvPr/>
        </p:nvSpPr>
        <p:spPr bwMode="auto">
          <a:xfrm>
            <a:off x="7696200" y="32004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49" name="AutoShape 7"/>
          <p:cNvSpPr>
            <a:spLocks noChangeArrowheads="1"/>
          </p:cNvSpPr>
          <p:nvPr/>
        </p:nvSpPr>
        <p:spPr bwMode="auto">
          <a:xfrm>
            <a:off x="7696200" y="41910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50" name="AutoShape 8"/>
          <p:cNvSpPr>
            <a:spLocks noChangeArrowheads="1"/>
          </p:cNvSpPr>
          <p:nvPr/>
        </p:nvSpPr>
        <p:spPr bwMode="auto">
          <a:xfrm>
            <a:off x="7696200" y="49530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0016" name="Freeform 9"/>
          <p:cNvSpPr>
            <a:spLocks/>
          </p:cNvSpPr>
          <p:nvPr/>
        </p:nvSpPr>
        <p:spPr bwMode="auto">
          <a:xfrm>
            <a:off x="7162800" y="2590800"/>
            <a:ext cx="482600" cy="1588"/>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2" name="Freeform 10"/>
          <p:cNvSpPr>
            <a:spLocks/>
          </p:cNvSpPr>
          <p:nvPr/>
        </p:nvSpPr>
        <p:spPr bwMode="auto">
          <a:xfrm>
            <a:off x="7162800" y="2971800"/>
            <a:ext cx="457200" cy="457200"/>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solidFill>
            <a:schemeClr val="bg1">
              <a:lumMod val="95000"/>
            </a:schemeClr>
          </a:solidFill>
          <a:ln w="38100">
            <a:solidFill>
              <a:schemeClr val="bg1"/>
            </a:solidFill>
            <a:round/>
            <a:headEnd/>
            <a:tailEnd type="triangle" w="med" len="med"/>
          </a:ln>
        </p:spPr>
        <p:txBody>
          <a:bodyPr wrap="none" anchor="ctr"/>
          <a:lstStyle/>
          <a:p>
            <a:pPr>
              <a:defRPr/>
            </a:pPr>
            <a:endParaRPr lang="en-US">
              <a:latin typeface="Arial" pitchFamily="34" charset="0"/>
              <a:cs typeface="Arial" pitchFamily="34" charset="0"/>
            </a:endParaRPr>
          </a:p>
        </p:txBody>
      </p:sp>
      <p:sp>
        <p:nvSpPr>
          <p:cNvPr id="170018" name="Line 11"/>
          <p:cNvSpPr>
            <a:spLocks noChangeShapeType="1"/>
          </p:cNvSpPr>
          <p:nvPr/>
        </p:nvSpPr>
        <p:spPr bwMode="auto">
          <a:xfrm flipV="1">
            <a:off x="7162800" y="2895600"/>
            <a:ext cx="457200" cy="15240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19" name="Line 12"/>
          <p:cNvSpPr>
            <a:spLocks noChangeShapeType="1"/>
          </p:cNvSpPr>
          <p:nvPr/>
        </p:nvSpPr>
        <p:spPr bwMode="auto">
          <a:xfrm flipV="1">
            <a:off x="7162800" y="3657600"/>
            <a:ext cx="457200" cy="1066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0" name="Line 13"/>
          <p:cNvSpPr>
            <a:spLocks noChangeShapeType="1"/>
          </p:cNvSpPr>
          <p:nvPr/>
        </p:nvSpPr>
        <p:spPr bwMode="auto">
          <a:xfrm flipV="1">
            <a:off x="7162800" y="4648200"/>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1" name="Line 14"/>
          <p:cNvSpPr>
            <a:spLocks noChangeShapeType="1"/>
          </p:cNvSpPr>
          <p:nvPr/>
        </p:nvSpPr>
        <p:spPr bwMode="auto">
          <a:xfrm>
            <a:off x="7162800" y="5410200"/>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2" name="Line 15"/>
          <p:cNvSpPr>
            <a:spLocks noChangeShapeType="1"/>
          </p:cNvSpPr>
          <p:nvPr/>
        </p:nvSpPr>
        <p:spPr bwMode="auto">
          <a:xfrm>
            <a:off x="7162800" y="3352800"/>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3" name="Line 16"/>
          <p:cNvSpPr>
            <a:spLocks noChangeShapeType="1"/>
          </p:cNvSpPr>
          <p:nvPr/>
        </p:nvSpPr>
        <p:spPr bwMode="auto">
          <a:xfrm>
            <a:off x="7162800" y="3733800"/>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4" name="Line 6"/>
          <p:cNvSpPr>
            <a:spLocks noChangeShapeType="1"/>
          </p:cNvSpPr>
          <p:nvPr/>
        </p:nvSpPr>
        <p:spPr bwMode="auto">
          <a:xfrm>
            <a:off x="8010525" y="25749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5" name="Line 6"/>
          <p:cNvSpPr>
            <a:spLocks noChangeShapeType="1"/>
          </p:cNvSpPr>
          <p:nvPr/>
        </p:nvSpPr>
        <p:spPr bwMode="auto">
          <a:xfrm>
            <a:off x="8010525" y="29352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6" name="Line 6"/>
          <p:cNvSpPr>
            <a:spLocks noChangeShapeType="1"/>
          </p:cNvSpPr>
          <p:nvPr/>
        </p:nvSpPr>
        <p:spPr bwMode="auto">
          <a:xfrm>
            <a:off x="8010525" y="33321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7" name="Line 6"/>
          <p:cNvSpPr>
            <a:spLocks noChangeShapeType="1"/>
          </p:cNvSpPr>
          <p:nvPr/>
        </p:nvSpPr>
        <p:spPr bwMode="auto">
          <a:xfrm>
            <a:off x="8010525" y="36941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8" name="Line 6"/>
          <p:cNvSpPr>
            <a:spLocks noChangeShapeType="1"/>
          </p:cNvSpPr>
          <p:nvPr/>
        </p:nvSpPr>
        <p:spPr bwMode="auto">
          <a:xfrm>
            <a:off x="8010525" y="43275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29" name="Line 6"/>
          <p:cNvSpPr>
            <a:spLocks noChangeShapeType="1"/>
          </p:cNvSpPr>
          <p:nvPr/>
        </p:nvSpPr>
        <p:spPr bwMode="auto">
          <a:xfrm>
            <a:off x="8010525" y="47244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30" name="Line 6"/>
          <p:cNvSpPr>
            <a:spLocks noChangeShapeType="1"/>
          </p:cNvSpPr>
          <p:nvPr/>
        </p:nvSpPr>
        <p:spPr bwMode="auto">
          <a:xfrm>
            <a:off x="8010525" y="51212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0031" name="Line 6"/>
          <p:cNvSpPr>
            <a:spLocks noChangeShapeType="1"/>
          </p:cNvSpPr>
          <p:nvPr/>
        </p:nvSpPr>
        <p:spPr bwMode="auto">
          <a:xfrm>
            <a:off x="8010525" y="54832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69" name="Text Box 24"/>
          <p:cNvSpPr txBox="1">
            <a:spLocks noChangeArrowheads="1"/>
          </p:cNvSpPr>
          <p:nvPr/>
        </p:nvSpPr>
        <p:spPr bwMode="auto">
          <a:xfrm>
            <a:off x="5273675" y="1395413"/>
            <a:ext cx="3684588" cy="954087"/>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All subsequences have step property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6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1010" name="Group 60"/>
          <p:cNvGrpSpPr>
            <a:grpSpLocks/>
          </p:cNvGrpSpPr>
          <p:nvPr/>
        </p:nvGrpSpPr>
        <p:grpSpPr bwMode="auto">
          <a:xfrm>
            <a:off x="1739900" y="2044700"/>
            <a:ext cx="1739900" cy="3494088"/>
            <a:chOff x="4157980" y="2072767"/>
            <a:chExt cx="1739900" cy="3127865"/>
          </a:xfrm>
        </p:grpSpPr>
        <p:sp>
          <p:nvSpPr>
            <p:cNvPr id="171077" name="AutoShape 20"/>
            <p:cNvSpPr>
              <a:spLocks noChangeArrowheads="1"/>
            </p:cNvSpPr>
            <p:nvPr/>
          </p:nvSpPr>
          <p:spPr bwMode="auto">
            <a:xfrm>
              <a:off x="4337368" y="2310892"/>
              <a:ext cx="1295400" cy="381000"/>
            </a:xfrm>
            <a:prstGeom prst="rightArrow">
              <a:avLst>
                <a:gd name="adj1" fmla="val 50000"/>
                <a:gd name="adj2" fmla="val 85000"/>
              </a:avLst>
            </a:prstGeom>
            <a:solidFill>
              <a:srgbClr val="FF99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1078" name="AutoShape 21"/>
            <p:cNvSpPr>
              <a:spLocks noChangeArrowheads="1"/>
            </p:cNvSpPr>
            <p:nvPr/>
          </p:nvSpPr>
          <p:spPr bwMode="auto">
            <a:xfrm>
              <a:off x="4388168" y="4819632"/>
              <a:ext cx="1295400" cy="381000"/>
            </a:xfrm>
            <a:prstGeom prst="rightArrow">
              <a:avLst>
                <a:gd name="adj1" fmla="val 50000"/>
                <a:gd name="adj2" fmla="val 85000"/>
              </a:avLst>
            </a:prstGeom>
            <a:solidFill>
              <a:srgbClr val="FFFF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1079" name="AutoShape 22"/>
            <p:cNvSpPr>
              <a:spLocks noChangeArrowheads="1"/>
            </p:cNvSpPr>
            <p:nvPr/>
          </p:nvSpPr>
          <p:spPr bwMode="auto">
            <a:xfrm rot="-2800490">
              <a:off x="4152424" y="3708686"/>
              <a:ext cx="1814512" cy="381000"/>
            </a:xfrm>
            <a:prstGeom prst="rightArrow">
              <a:avLst>
                <a:gd name="adj1" fmla="val 50000"/>
                <a:gd name="adj2" fmla="val 119062"/>
              </a:avLst>
            </a:prstGeom>
            <a:solidFill>
              <a:srgbClr val="FFFF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1080" name="AutoShape 23"/>
            <p:cNvSpPr>
              <a:spLocks noChangeArrowheads="1"/>
            </p:cNvSpPr>
            <p:nvPr/>
          </p:nvSpPr>
          <p:spPr bwMode="auto">
            <a:xfrm rot="2427766">
              <a:off x="4157980" y="3433255"/>
              <a:ext cx="1739900" cy="381000"/>
            </a:xfrm>
            <a:prstGeom prst="rightArrow">
              <a:avLst>
                <a:gd name="adj1" fmla="val 50000"/>
                <a:gd name="adj2" fmla="val 114167"/>
              </a:avLst>
            </a:prstGeom>
            <a:solidFill>
              <a:srgbClr val="FF9999"/>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171081" name="Text Box 24"/>
            <p:cNvSpPr txBox="1">
              <a:spLocks noChangeArrowheads="1"/>
            </p:cNvSpPr>
            <p:nvPr/>
          </p:nvSpPr>
          <p:spPr bwMode="auto">
            <a:xfrm>
              <a:off x="4540568" y="2072767"/>
              <a:ext cx="769763" cy="358174"/>
            </a:xfrm>
            <a:prstGeom prst="rect">
              <a:avLst/>
            </a:prstGeom>
            <a:noFill/>
            <a:ln w="9525">
              <a:noFill/>
              <a:miter lim="800000"/>
              <a:headEnd/>
              <a:tailEnd/>
            </a:ln>
          </p:spPr>
          <p:txBody>
            <a:bodyPr wrap="none">
              <a:spAutoFit/>
            </a:bodyPr>
            <a:lstStyle/>
            <a:p>
              <a:pPr eaLnBrk="1" hangingPunct="1">
                <a:spcBef>
                  <a:spcPct val="0"/>
                </a:spcBef>
              </a:pPr>
              <a:r>
                <a:rPr lang="en-US" sz="2000" dirty="0">
                  <a:solidFill>
                    <a:srgbClr val="FFFF00"/>
                  </a:solidFill>
                  <a:latin typeface="Arial" pitchFamily="34" charset="0"/>
                  <a:cs typeface="Arial" pitchFamily="34" charset="0"/>
                </a:rPr>
                <a:t>even</a:t>
              </a:r>
            </a:p>
          </p:txBody>
        </p:sp>
        <p:sp>
          <p:nvSpPr>
            <p:cNvPr id="171082" name="Text Box 25"/>
            <p:cNvSpPr txBox="1">
              <a:spLocks noChangeArrowheads="1"/>
            </p:cNvSpPr>
            <p:nvPr/>
          </p:nvSpPr>
          <p:spPr bwMode="auto">
            <a:xfrm rot="18630171">
              <a:off x="4227919" y="3834862"/>
              <a:ext cx="587198" cy="400110"/>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71083" name="Text Box 26"/>
            <p:cNvSpPr txBox="1">
              <a:spLocks noChangeArrowheads="1"/>
            </p:cNvSpPr>
            <p:nvPr/>
          </p:nvSpPr>
          <p:spPr bwMode="auto">
            <a:xfrm rot="2580647">
              <a:off x="4526919" y="2984292"/>
              <a:ext cx="655949" cy="358174"/>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odd</a:t>
              </a:r>
            </a:p>
          </p:txBody>
        </p:sp>
        <p:sp>
          <p:nvSpPr>
            <p:cNvPr id="171084" name="Text Box 27"/>
            <p:cNvSpPr txBox="1">
              <a:spLocks noChangeArrowheads="1"/>
            </p:cNvSpPr>
            <p:nvPr/>
          </p:nvSpPr>
          <p:spPr bwMode="auto">
            <a:xfrm>
              <a:off x="4616768" y="4518006"/>
              <a:ext cx="769763" cy="358174"/>
            </a:xfrm>
            <a:prstGeom prst="rect">
              <a:avLst/>
            </a:prstGeom>
            <a:noFill/>
            <a:ln w="9525">
              <a:noFill/>
              <a:miter lim="800000"/>
              <a:headEnd/>
              <a:tailEnd/>
            </a:ln>
          </p:spPr>
          <p:txBody>
            <a:bodyPr wrap="none">
              <a:spAutoFit/>
            </a:bodyPr>
            <a:lstStyle/>
            <a:p>
              <a:pPr eaLnBrk="1" hangingPunct="1">
                <a:spcBef>
                  <a:spcPct val="0"/>
                </a:spcBef>
              </a:pPr>
              <a:r>
                <a:rPr lang="en-US" sz="2000">
                  <a:solidFill>
                    <a:srgbClr val="FFFF00"/>
                  </a:solidFill>
                  <a:latin typeface="Arial" pitchFamily="34" charset="0"/>
                  <a:cs typeface="Arial" pitchFamily="34" charset="0"/>
                </a:rPr>
                <a:t>even</a:t>
              </a:r>
            </a:p>
          </p:txBody>
        </p:sp>
      </p:grpSp>
      <p:sp>
        <p:nvSpPr>
          <p:cNvPr id="145" name="Rectangle 3"/>
          <p:cNvSpPr>
            <a:spLocks noChangeArrowheads="1"/>
          </p:cNvSpPr>
          <p:nvPr/>
        </p:nvSpPr>
        <p:spPr bwMode="auto">
          <a:xfrm>
            <a:off x="4419600" y="24384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71012" name="AutoShape 22"/>
          <p:cNvSpPr>
            <a:spLocks noChangeArrowheads="1"/>
          </p:cNvSpPr>
          <p:nvPr/>
        </p:nvSpPr>
        <p:spPr bwMode="auto">
          <a:xfrm>
            <a:off x="3214688" y="2044700"/>
            <a:ext cx="1204912" cy="1765300"/>
          </a:xfrm>
          <a:prstGeom prst="wedgeRoundRectCallout">
            <a:avLst>
              <a:gd name="adj1" fmla="val 193296"/>
              <a:gd name="adj2" fmla="val -52764"/>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1491FFCD-4ED6-4BD8-B706-2F4CBF26E44E}" type="slidenum">
              <a:rPr lang="en-US"/>
              <a:pPr>
                <a:defRPr/>
              </a:pPr>
              <a:t>62</a:t>
            </a:fld>
            <a:endParaRPr lang="en-US"/>
          </a:p>
        </p:txBody>
      </p:sp>
      <p:sp>
        <p:nvSpPr>
          <p:cNvPr id="171015" name="Rectangle 2"/>
          <p:cNvSpPr>
            <a:spLocks noGrp="1" noChangeArrowheads="1"/>
          </p:cNvSpPr>
          <p:nvPr>
            <p:ph type="title"/>
          </p:nvPr>
        </p:nvSpPr>
        <p:spPr>
          <a:xfrm>
            <a:off x="685800" y="379413"/>
            <a:ext cx="7772400" cy="1143000"/>
          </a:xfrm>
        </p:spPr>
        <p:txBody>
          <a:bodyPr/>
          <a:lstStyle/>
          <a:p>
            <a:r>
              <a:rPr lang="en-US"/>
              <a:t>By Lemma 2</a:t>
            </a:r>
          </a:p>
        </p:txBody>
      </p:sp>
      <p:grpSp>
        <p:nvGrpSpPr>
          <p:cNvPr id="171016" name="Group 58"/>
          <p:cNvGrpSpPr>
            <a:grpSpLocks/>
          </p:cNvGrpSpPr>
          <p:nvPr/>
        </p:nvGrpSpPr>
        <p:grpSpPr bwMode="auto">
          <a:xfrm>
            <a:off x="661988" y="4117975"/>
            <a:ext cx="1066800" cy="1692275"/>
            <a:chOff x="2133600" y="3794760"/>
            <a:chExt cx="1066800" cy="1691640"/>
          </a:xfrm>
        </p:grpSpPr>
        <p:sp>
          <p:nvSpPr>
            <p:cNvPr id="171065" name="Oval 9"/>
            <p:cNvSpPr>
              <a:spLocks noChangeArrowheads="1"/>
            </p:cNvSpPr>
            <p:nvPr/>
          </p:nvSpPr>
          <p:spPr bwMode="auto">
            <a:xfrm flipH="1">
              <a:off x="22098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6" name="Oval 10"/>
            <p:cNvSpPr>
              <a:spLocks noChangeArrowheads="1"/>
            </p:cNvSpPr>
            <p:nvPr/>
          </p:nvSpPr>
          <p:spPr bwMode="auto">
            <a:xfrm flipH="1">
              <a:off x="22098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7" name="Oval 11"/>
            <p:cNvSpPr>
              <a:spLocks noChangeArrowheads="1"/>
            </p:cNvSpPr>
            <p:nvPr/>
          </p:nvSpPr>
          <p:spPr bwMode="auto">
            <a:xfrm flipH="1">
              <a:off x="22098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8" name="Oval 12"/>
            <p:cNvSpPr>
              <a:spLocks noChangeArrowheads="1"/>
            </p:cNvSpPr>
            <p:nvPr/>
          </p:nvSpPr>
          <p:spPr bwMode="auto">
            <a:xfrm flipH="1">
              <a:off x="22098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9" name="Oval 13"/>
            <p:cNvSpPr>
              <a:spLocks noChangeArrowheads="1"/>
            </p:cNvSpPr>
            <p:nvPr/>
          </p:nvSpPr>
          <p:spPr bwMode="auto">
            <a:xfrm flipH="1">
              <a:off x="25146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0" name="Oval 14"/>
            <p:cNvSpPr>
              <a:spLocks noChangeArrowheads="1"/>
            </p:cNvSpPr>
            <p:nvPr/>
          </p:nvSpPr>
          <p:spPr bwMode="auto">
            <a:xfrm flipH="1">
              <a:off x="25146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1" name="Oval 15"/>
            <p:cNvSpPr>
              <a:spLocks noChangeArrowheads="1"/>
            </p:cNvSpPr>
            <p:nvPr/>
          </p:nvSpPr>
          <p:spPr bwMode="auto">
            <a:xfrm flipH="1">
              <a:off x="25146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2" name="Oval 16"/>
            <p:cNvSpPr>
              <a:spLocks noChangeArrowheads="1"/>
            </p:cNvSpPr>
            <p:nvPr/>
          </p:nvSpPr>
          <p:spPr bwMode="auto">
            <a:xfrm flipH="1">
              <a:off x="2514600" y="5105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3" name="Oval 17"/>
            <p:cNvSpPr>
              <a:spLocks noChangeArrowheads="1"/>
            </p:cNvSpPr>
            <p:nvPr/>
          </p:nvSpPr>
          <p:spPr bwMode="auto">
            <a:xfrm flipH="1">
              <a:off x="2819400" y="426262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4" name="Oval 18"/>
            <p:cNvSpPr>
              <a:spLocks noChangeArrowheads="1"/>
            </p:cNvSpPr>
            <p:nvPr/>
          </p:nvSpPr>
          <p:spPr bwMode="auto">
            <a:xfrm flipH="1">
              <a:off x="2819400" y="387096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5" name="Oval 19"/>
            <p:cNvSpPr>
              <a:spLocks noChangeArrowheads="1"/>
            </p:cNvSpPr>
            <p:nvPr/>
          </p:nvSpPr>
          <p:spPr bwMode="auto">
            <a:xfrm flipH="1">
              <a:off x="2819400" y="465582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76" name="Freeform 20"/>
            <p:cNvSpPr>
              <a:spLocks/>
            </p:cNvSpPr>
            <p:nvPr/>
          </p:nvSpPr>
          <p:spPr bwMode="auto">
            <a:xfrm flipH="1">
              <a:off x="2133600" y="3794760"/>
              <a:ext cx="1066800" cy="1691640"/>
            </a:xfrm>
            <a:custGeom>
              <a:avLst/>
              <a:gdLst>
                <a:gd name="T0" fmla="*/ 0 w 672"/>
                <a:gd name="T1" fmla="*/ 2147483647 h 1536"/>
                <a:gd name="T2" fmla="*/ 0 w 672"/>
                <a:gd name="T3" fmla="*/ 2147483647 h 1536"/>
                <a:gd name="T4" fmla="*/ 2147483647 w 672"/>
                <a:gd name="T5" fmla="*/ 2147483647 h 1536"/>
                <a:gd name="T6" fmla="*/ 2147483647 w 672"/>
                <a:gd name="T7" fmla="*/ 2147483647 h 1536"/>
                <a:gd name="T8" fmla="*/ 2147483647 w 672"/>
                <a:gd name="T9" fmla="*/ 2147483647 h 1536"/>
                <a:gd name="T10" fmla="*/ 2147483647 w 672"/>
                <a:gd name="T11" fmla="*/ 0 h 1536"/>
                <a:gd name="T12" fmla="*/ 0 w 672"/>
                <a:gd name="T13" fmla="*/ 0 h 1536"/>
                <a:gd name="T14" fmla="*/ 0 60000 65536"/>
                <a:gd name="T15" fmla="*/ 0 60000 65536"/>
                <a:gd name="T16" fmla="*/ 0 60000 65536"/>
                <a:gd name="T17" fmla="*/ 0 60000 65536"/>
                <a:gd name="T18" fmla="*/ 0 60000 65536"/>
                <a:gd name="T19" fmla="*/ 0 60000 65536"/>
                <a:gd name="T20" fmla="*/ 0 60000 65536"/>
                <a:gd name="T21" fmla="*/ 0 w 672"/>
                <a:gd name="T22" fmla="*/ 0 h 1536"/>
                <a:gd name="T23" fmla="*/ 672 w 672"/>
                <a:gd name="T24" fmla="*/ 1536 h 15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6">
                  <a:moveTo>
                    <a:pt x="0" y="48"/>
                  </a:moveTo>
                  <a:lnTo>
                    <a:pt x="0" y="1104"/>
                  </a:lnTo>
                  <a:lnTo>
                    <a:pt x="240" y="1104"/>
                  </a:lnTo>
                  <a:lnTo>
                    <a:pt x="240" y="1536"/>
                  </a:lnTo>
                  <a:lnTo>
                    <a:pt x="672" y="1536"/>
                  </a:lnTo>
                  <a:lnTo>
                    <a:pt x="672" y="0"/>
                  </a:lnTo>
                  <a:lnTo>
                    <a:pt x="0" y="0"/>
                  </a:lnTo>
                </a:path>
              </a:pathLst>
            </a:custGeom>
            <a:noFill/>
            <a:ln w="38100">
              <a:solidFill>
                <a:srgbClr val="FFFF00"/>
              </a:solidFill>
              <a:round/>
              <a:headEnd/>
              <a:tailEnd/>
            </a:ln>
          </p:spPr>
          <p:txBody>
            <a:bodyPr wrap="none" anchor="ctr"/>
            <a:lstStyle/>
            <a:p>
              <a:endParaRPr lang="en-US">
                <a:latin typeface="Arial" pitchFamily="34" charset="0"/>
                <a:cs typeface="Arial" pitchFamily="34" charset="0"/>
              </a:endParaRPr>
            </a:p>
          </p:txBody>
        </p:sp>
      </p:grpSp>
      <p:grpSp>
        <p:nvGrpSpPr>
          <p:cNvPr id="171017" name="Group 59"/>
          <p:cNvGrpSpPr>
            <a:grpSpLocks/>
          </p:cNvGrpSpPr>
          <p:nvPr/>
        </p:nvGrpSpPr>
        <p:grpSpPr bwMode="auto">
          <a:xfrm>
            <a:off x="933450" y="2197100"/>
            <a:ext cx="774700" cy="1812925"/>
            <a:chOff x="1130300" y="2057400"/>
            <a:chExt cx="774700" cy="1813560"/>
          </a:xfrm>
        </p:grpSpPr>
        <p:sp>
          <p:nvSpPr>
            <p:cNvPr id="171058" name="Oval 3"/>
            <p:cNvSpPr>
              <a:spLocks noChangeArrowheads="1"/>
            </p:cNvSpPr>
            <p:nvPr/>
          </p:nvSpPr>
          <p:spPr bwMode="auto">
            <a:xfrm flipH="1">
              <a:off x="12827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9" name="Oval 4"/>
            <p:cNvSpPr>
              <a:spLocks noChangeArrowheads="1"/>
            </p:cNvSpPr>
            <p:nvPr/>
          </p:nvSpPr>
          <p:spPr bwMode="auto">
            <a:xfrm flipH="1">
              <a:off x="12827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0" name="Oval 5"/>
            <p:cNvSpPr>
              <a:spLocks noChangeArrowheads="1"/>
            </p:cNvSpPr>
            <p:nvPr/>
          </p:nvSpPr>
          <p:spPr bwMode="auto">
            <a:xfrm flipH="1">
              <a:off x="1282700" y="2996184"/>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1" name="Oval 6"/>
            <p:cNvSpPr>
              <a:spLocks noChangeArrowheads="1"/>
            </p:cNvSpPr>
            <p:nvPr/>
          </p:nvSpPr>
          <p:spPr bwMode="auto">
            <a:xfrm flipH="1">
              <a:off x="1282700" y="3389376"/>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2" name="Oval 7"/>
            <p:cNvSpPr>
              <a:spLocks noChangeArrowheads="1"/>
            </p:cNvSpPr>
            <p:nvPr/>
          </p:nvSpPr>
          <p:spPr bwMode="auto">
            <a:xfrm flipH="1">
              <a:off x="1587500" y="2209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3" name="Oval 8"/>
            <p:cNvSpPr>
              <a:spLocks noChangeArrowheads="1"/>
            </p:cNvSpPr>
            <p:nvPr/>
          </p:nvSpPr>
          <p:spPr bwMode="auto">
            <a:xfrm flipH="1">
              <a:off x="1587500" y="2602992"/>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64" name="Freeform 21"/>
            <p:cNvSpPr>
              <a:spLocks/>
            </p:cNvSpPr>
            <p:nvPr/>
          </p:nvSpPr>
          <p:spPr bwMode="auto">
            <a:xfrm flipH="1">
              <a:off x="1130300" y="2057400"/>
              <a:ext cx="774700" cy="1813560"/>
            </a:xfrm>
            <a:custGeom>
              <a:avLst/>
              <a:gdLst>
                <a:gd name="T0" fmla="*/ 2147483647 w 488"/>
                <a:gd name="T1" fmla="*/ 0 h 1632"/>
                <a:gd name="T2" fmla="*/ 0 w 488"/>
                <a:gd name="T3" fmla="*/ 2147483647 h 1632"/>
                <a:gd name="T4" fmla="*/ 2147483647 w 488"/>
                <a:gd name="T5" fmla="*/ 2147483647 h 1632"/>
                <a:gd name="T6" fmla="*/ 2147483647 w 488"/>
                <a:gd name="T7" fmla="*/ 2147483647 h 1632"/>
                <a:gd name="T8" fmla="*/ 2147483647 w 488"/>
                <a:gd name="T9" fmla="*/ 2147483647 h 1632"/>
                <a:gd name="T10" fmla="*/ 2147483647 w 488"/>
                <a:gd name="T11" fmla="*/ 0 h 1632"/>
                <a:gd name="T12" fmla="*/ 2147483647 w 488"/>
                <a:gd name="T13" fmla="*/ 0 h 1632"/>
                <a:gd name="T14" fmla="*/ 0 60000 65536"/>
                <a:gd name="T15" fmla="*/ 0 60000 65536"/>
                <a:gd name="T16" fmla="*/ 0 60000 65536"/>
                <a:gd name="T17" fmla="*/ 0 60000 65536"/>
                <a:gd name="T18" fmla="*/ 0 60000 65536"/>
                <a:gd name="T19" fmla="*/ 0 60000 65536"/>
                <a:gd name="T20" fmla="*/ 0 60000 65536"/>
                <a:gd name="T21" fmla="*/ 0 w 488"/>
                <a:gd name="T22" fmla="*/ 0 h 1632"/>
                <a:gd name="T23" fmla="*/ 488 w 488"/>
                <a:gd name="T24" fmla="*/ 1632 h 16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1632">
                  <a:moveTo>
                    <a:pt x="8" y="0"/>
                  </a:moveTo>
                  <a:lnTo>
                    <a:pt x="0" y="768"/>
                  </a:lnTo>
                  <a:lnTo>
                    <a:pt x="200" y="768"/>
                  </a:lnTo>
                  <a:lnTo>
                    <a:pt x="200" y="1632"/>
                  </a:lnTo>
                  <a:lnTo>
                    <a:pt x="488" y="1632"/>
                  </a:lnTo>
                  <a:lnTo>
                    <a:pt x="488" y="0"/>
                  </a:lnTo>
                  <a:lnTo>
                    <a:pt x="8" y="0"/>
                  </a:lnTo>
                  <a:close/>
                </a:path>
              </a:pathLst>
            </a:custGeom>
            <a:noFill/>
            <a:ln w="38100">
              <a:solidFill>
                <a:srgbClr val="FF9999"/>
              </a:solidFill>
              <a:round/>
              <a:headEnd/>
              <a:tailEnd/>
            </a:ln>
          </p:spPr>
          <p:txBody>
            <a:bodyPr wrap="none" anchor="ctr"/>
            <a:lstStyle/>
            <a:p>
              <a:endParaRPr lang="en-US">
                <a:latin typeface="Arial" pitchFamily="34" charset="0"/>
                <a:cs typeface="Arial" pitchFamily="34" charset="0"/>
              </a:endParaRPr>
            </a:p>
          </p:txBody>
        </p:sp>
      </p:grpSp>
      <p:sp>
        <p:nvSpPr>
          <p:cNvPr id="171018" name="Oval 23"/>
          <p:cNvSpPr>
            <a:spLocks noChangeArrowheads="1"/>
          </p:cNvSpPr>
          <p:nvPr/>
        </p:nvSpPr>
        <p:spPr bwMode="auto">
          <a:xfrm flipH="1">
            <a:off x="3419475" y="22637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19" name="Oval 24"/>
          <p:cNvSpPr>
            <a:spLocks noChangeArrowheads="1"/>
          </p:cNvSpPr>
          <p:nvPr/>
        </p:nvSpPr>
        <p:spPr bwMode="auto">
          <a:xfrm flipH="1">
            <a:off x="3419475" y="26447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20" name="Oval 25"/>
          <p:cNvSpPr>
            <a:spLocks noChangeArrowheads="1"/>
          </p:cNvSpPr>
          <p:nvPr/>
        </p:nvSpPr>
        <p:spPr bwMode="auto">
          <a:xfrm flipH="1">
            <a:off x="3724275" y="22637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21" name="Oval 26"/>
          <p:cNvSpPr>
            <a:spLocks noChangeArrowheads="1"/>
          </p:cNvSpPr>
          <p:nvPr/>
        </p:nvSpPr>
        <p:spPr bwMode="auto">
          <a:xfrm flipH="1">
            <a:off x="3419475" y="31019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22" name="Oval 27"/>
          <p:cNvSpPr>
            <a:spLocks noChangeArrowheads="1"/>
          </p:cNvSpPr>
          <p:nvPr/>
        </p:nvSpPr>
        <p:spPr bwMode="auto">
          <a:xfrm flipH="1">
            <a:off x="3419475" y="34067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23" name="Oval 28"/>
          <p:cNvSpPr>
            <a:spLocks noChangeArrowheads="1"/>
          </p:cNvSpPr>
          <p:nvPr/>
        </p:nvSpPr>
        <p:spPr bwMode="auto">
          <a:xfrm flipH="1">
            <a:off x="3724275" y="31019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24" name="Oval 29"/>
          <p:cNvSpPr>
            <a:spLocks noChangeArrowheads="1"/>
          </p:cNvSpPr>
          <p:nvPr/>
        </p:nvSpPr>
        <p:spPr bwMode="auto">
          <a:xfrm flipH="1">
            <a:off x="3724275" y="34067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25" name="Oval 30"/>
          <p:cNvSpPr>
            <a:spLocks noChangeArrowheads="1"/>
          </p:cNvSpPr>
          <p:nvPr/>
        </p:nvSpPr>
        <p:spPr bwMode="auto">
          <a:xfrm flipH="1">
            <a:off x="4035425" y="31019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6" name="Rectangle 4"/>
          <p:cNvSpPr>
            <a:spLocks noChangeArrowheads="1"/>
          </p:cNvSpPr>
          <p:nvPr/>
        </p:nvSpPr>
        <p:spPr bwMode="auto">
          <a:xfrm>
            <a:off x="4419600" y="41910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47" name="AutoShape 5"/>
          <p:cNvSpPr>
            <a:spLocks noChangeArrowheads="1"/>
          </p:cNvSpPr>
          <p:nvPr/>
        </p:nvSpPr>
        <p:spPr bwMode="auto">
          <a:xfrm>
            <a:off x="7696200" y="24384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48" name="AutoShape 6"/>
          <p:cNvSpPr>
            <a:spLocks noChangeArrowheads="1"/>
          </p:cNvSpPr>
          <p:nvPr/>
        </p:nvSpPr>
        <p:spPr bwMode="auto">
          <a:xfrm>
            <a:off x="7696200" y="32004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49" name="AutoShape 7"/>
          <p:cNvSpPr>
            <a:spLocks noChangeArrowheads="1"/>
          </p:cNvSpPr>
          <p:nvPr/>
        </p:nvSpPr>
        <p:spPr bwMode="auto">
          <a:xfrm>
            <a:off x="7696200" y="41910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50" name="AutoShape 8"/>
          <p:cNvSpPr>
            <a:spLocks noChangeArrowheads="1"/>
          </p:cNvSpPr>
          <p:nvPr/>
        </p:nvSpPr>
        <p:spPr bwMode="auto">
          <a:xfrm>
            <a:off x="7696200" y="4953000"/>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1" name="Freeform 9"/>
          <p:cNvSpPr>
            <a:spLocks/>
          </p:cNvSpPr>
          <p:nvPr/>
        </p:nvSpPr>
        <p:spPr bwMode="auto">
          <a:xfrm>
            <a:off x="7162800" y="2590800"/>
            <a:ext cx="482600" cy="1588"/>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52" name="Freeform 10"/>
          <p:cNvSpPr>
            <a:spLocks/>
          </p:cNvSpPr>
          <p:nvPr/>
        </p:nvSpPr>
        <p:spPr bwMode="auto">
          <a:xfrm>
            <a:off x="7162800" y="2971800"/>
            <a:ext cx="457200" cy="457200"/>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solidFill>
            <a:schemeClr val="bg1">
              <a:lumMod val="95000"/>
            </a:schemeClr>
          </a:solidFill>
          <a:ln w="38100">
            <a:solidFill>
              <a:schemeClr val="bg1"/>
            </a:solidFill>
            <a:round/>
            <a:headEnd/>
            <a:tailEnd type="triangle" w="med" len="med"/>
          </a:ln>
        </p:spPr>
        <p:txBody>
          <a:bodyPr wrap="none" anchor="ctr"/>
          <a:lstStyle/>
          <a:p>
            <a:pPr>
              <a:defRPr/>
            </a:pPr>
            <a:endParaRPr lang="en-US">
              <a:latin typeface="Arial" pitchFamily="34" charset="0"/>
              <a:cs typeface="Arial" pitchFamily="34" charset="0"/>
            </a:endParaRPr>
          </a:p>
        </p:txBody>
      </p:sp>
      <p:sp>
        <p:nvSpPr>
          <p:cNvPr id="171033" name="Line 11"/>
          <p:cNvSpPr>
            <a:spLocks noChangeShapeType="1"/>
          </p:cNvSpPr>
          <p:nvPr/>
        </p:nvSpPr>
        <p:spPr bwMode="auto">
          <a:xfrm flipV="1">
            <a:off x="7162800" y="2895600"/>
            <a:ext cx="457200" cy="15240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34" name="Line 12"/>
          <p:cNvSpPr>
            <a:spLocks noChangeShapeType="1"/>
          </p:cNvSpPr>
          <p:nvPr/>
        </p:nvSpPr>
        <p:spPr bwMode="auto">
          <a:xfrm flipV="1">
            <a:off x="7162800" y="3657600"/>
            <a:ext cx="457200" cy="1066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35" name="Line 13"/>
          <p:cNvSpPr>
            <a:spLocks noChangeShapeType="1"/>
          </p:cNvSpPr>
          <p:nvPr/>
        </p:nvSpPr>
        <p:spPr bwMode="auto">
          <a:xfrm flipV="1">
            <a:off x="7162800" y="4648200"/>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36" name="Line 14"/>
          <p:cNvSpPr>
            <a:spLocks noChangeShapeType="1"/>
          </p:cNvSpPr>
          <p:nvPr/>
        </p:nvSpPr>
        <p:spPr bwMode="auto">
          <a:xfrm>
            <a:off x="7162800" y="5410200"/>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37" name="Line 15"/>
          <p:cNvSpPr>
            <a:spLocks noChangeShapeType="1"/>
          </p:cNvSpPr>
          <p:nvPr/>
        </p:nvSpPr>
        <p:spPr bwMode="auto">
          <a:xfrm>
            <a:off x="7162800" y="3352800"/>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38" name="Line 16"/>
          <p:cNvSpPr>
            <a:spLocks noChangeShapeType="1"/>
          </p:cNvSpPr>
          <p:nvPr/>
        </p:nvSpPr>
        <p:spPr bwMode="auto">
          <a:xfrm>
            <a:off x="7162800" y="3733800"/>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39" name="Line 6"/>
          <p:cNvSpPr>
            <a:spLocks noChangeShapeType="1"/>
          </p:cNvSpPr>
          <p:nvPr/>
        </p:nvSpPr>
        <p:spPr bwMode="auto">
          <a:xfrm>
            <a:off x="8010525" y="25749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0" name="Line 6"/>
          <p:cNvSpPr>
            <a:spLocks noChangeShapeType="1"/>
          </p:cNvSpPr>
          <p:nvPr/>
        </p:nvSpPr>
        <p:spPr bwMode="auto">
          <a:xfrm>
            <a:off x="8010525" y="29352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1" name="Line 6"/>
          <p:cNvSpPr>
            <a:spLocks noChangeShapeType="1"/>
          </p:cNvSpPr>
          <p:nvPr/>
        </p:nvSpPr>
        <p:spPr bwMode="auto">
          <a:xfrm>
            <a:off x="8010525" y="33321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2" name="Line 6"/>
          <p:cNvSpPr>
            <a:spLocks noChangeShapeType="1"/>
          </p:cNvSpPr>
          <p:nvPr/>
        </p:nvSpPr>
        <p:spPr bwMode="auto">
          <a:xfrm>
            <a:off x="8010525" y="36941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3" name="Line 6"/>
          <p:cNvSpPr>
            <a:spLocks noChangeShapeType="1"/>
          </p:cNvSpPr>
          <p:nvPr/>
        </p:nvSpPr>
        <p:spPr bwMode="auto">
          <a:xfrm>
            <a:off x="8010525" y="43275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4" name="Line 6"/>
          <p:cNvSpPr>
            <a:spLocks noChangeShapeType="1"/>
          </p:cNvSpPr>
          <p:nvPr/>
        </p:nvSpPr>
        <p:spPr bwMode="auto">
          <a:xfrm>
            <a:off x="8010525" y="47244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5" name="Line 6"/>
          <p:cNvSpPr>
            <a:spLocks noChangeShapeType="1"/>
          </p:cNvSpPr>
          <p:nvPr/>
        </p:nvSpPr>
        <p:spPr bwMode="auto">
          <a:xfrm>
            <a:off x="8010525" y="51212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6" name="Line 6"/>
          <p:cNvSpPr>
            <a:spLocks noChangeShapeType="1"/>
          </p:cNvSpPr>
          <p:nvPr/>
        </p:nvSpPr>
        <p:spPr bwMode="auto">
          <a:xfrm>
            <a:off x="8010525" y="548322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1047" name="Text Box 24"/>
          <p:cNvSpPr txBox="1">
            <a:spLocks noChangeArrowheads="1"/>
          </p:cNvSpPr>
          <p:nvPr/>
        </p:nvSpPr>
        <p:spPr bwMode="auto">
          <a:xfrm>
            <a:off x="5273675" y="1260475"/>
            <a:ext cx="3684588" cy="523875"/>
          </a:xfrm>
          <a:prstGeom prst="rect">
            <a:avLst/>
          </a:prstGeom>
          <a:noFill/>
          <a:ln w="9525" algn="ctr">
            <a:noFill/>
            <a:miter lim="800000"/>
            <a:headEnd/>
            <a:tailEnd/>
          </a:ln>
        </p:spPr>
        <p:txBody>
          <a:bodyPr>
            <a:spAutoFit/>
          </a:bodyPr>
          <a:lstStyle/>
          <a:p>
            <a:pPr algn="ctr">
              <a:spcBef>
                <a:spcPct val="0"/>
              </a:spcBef>
            </a:pPr>
            <a:r>
              <a:rPr lang="en-US" sz="2800" b="0">
                <a:solidFill>
                  <a:srgbClr val="FF0000"/>
                </a:solidFill>
                <a:latin typeface="Arial" pitchFamily="34" charset="0"/>
                <a:cs typeface="Arial" pitchFamily="34" charset="0"/>
              </a:rPr>
              <a:t>Diff at most 1</a:t>
            </a:r>
          </a:p>
        </p:txBody>
      </p:sp>
      <p:sp>
        <p:nvSpPr>
          <p:cNvPr id="171048" name="AutoShape 22"/>
          <p:cNvSpPr>
            <a:spLocks noChangeArrowheads="1"/>
          </p:cNvSpPr>
          <p:nvPr/>
        </p:nvSpPr>
        <p:spPr bwMode="auto">
          <a:xfrm>
            <a:off x="3265488" y="3890963"/>
            <a:ext cx="1204912" cy="1766887"/>
          </a:xfrm>
          <a:prstGeom prst="wedgeRoundRectCallout">
            <a:avLst>
              <a:gd name="adj1" fmla="val 198440"/>
              <a:gd name="adj2" fmla="val -15281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71049" name="Oval 32"/>
          <p:cNvSpPr>
            <a:spLocks noChangeArrowheads="1"/>
          </p:cNvSpPr>
          <p:nvPr/>
        </p:nvSpPr>
        <p:spPr bwMode="auto">
          <a:xfrm flipH="1">
            <a:off x="3413125" y="40894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0" name="Oval 33"/>
          <p:cNvSpPr>
            <a:spLocks noChangeArrowheads="1"/>
          </p:cNvSpPr>
          <p:nvPr/>
        </p:nvSpPr>
        <p:spPr bwMode="auto">
          <a:xfrm flipH="1">
            <a:off x="3413125" y="44704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1" name="Oval 34"/>
          <p:cNvSpPr>
            <a:spLocks noChangeArrowheads="1"/>
          </p:cNvSpPr>
          <p:nvPr/>
        </p:nvSpPr>
        <p:spPr bwMode="auto">
          <a:xfrm flipH="1">
            <a:off x="3717925" y="40894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2" name="Oval 35"/>
          <p:cNvSpPr>
            <a:spLocks noChangeArrowheads="1"/>
          </p:cNvSpPr>
          <p:nvPr/>
        </p:nvSpPr>
        <p:spPr bwMode="auto">
          <a:xfrm flipH="1">
            <a:off x="3425825" y="4927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3" name="Oval 36"/>
          <p:cNvSpPr>
            <a:spLocks noChangeArrowheads="1"/>
          </p:cNvSpPr>
          <p:nvPr/>
        </p:nvSpPr>
        <p:spPr bwMode="auto">
          <a:xfrm flipH="1">
            <a:off x="3425825" y="5232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4" name="Oval 37"/>
          <p:cNvSpPr>
            <a:spLocks noChangeArrowheads="1"/>
          </p:cNvSpPr>
          <p:nvPr/>
        </p:nvSpPr>
        <p:spPr bwMode="auto">
          <a:xfrm flipH="1">
            <a:off x="3730625" y="4927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5" name="Oval 38"/>
          <p:cNvSpPr>
            <a:spLocks noChangeArrowheads="1"/>
          </p:cNvSpPr>
          <p:nvPr/>
        </p:nvSpPr>
        <p:spPr bwMode="auto">
          <a:xfrm flipH="1">
            <a:off x="3730625" y="5232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6" name="Oval 39"/>
          <p:cNvSpPr>
            <a:spLocks noChangeArrowheads="1"/>
          </p:cNvSpPr>
          <p:nvPr/>
        </p:nvSpPr>
        <p:spPr bwMode="auto">
          <a:xfrm flipH="1">
            <a:off x="4035425" y="4927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57" name="Oval 44"/>
          <p:cNvSpPr>
            <a:spLocks noChangeArrowheads="1"/>
          </p:cNvSpPr>
          <p:nvPr/>
        </p:nvSpPr>
        <p:spPr bwMode="auto">
          <a:xfrm flipH="1">
            <a:off x="4035425" y="52324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ectangle 3"/>
          <p:cNvSpPr>
            <a:spLocks noChangeArrowheads="1"/>
          </p:cNvSpPr>
          <p:nvPr/>
        </p:nvSpPr>
        <p:spPr bwMode="auto">
          <a:xfrm>
            <a:off x="4419600" y="24384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dirty="0">
                <a:solidFill>
                  <a:srgbClr val="FFFF00"/>
                </a:solidFill>
                <a:latin typeface="Arial" pitchFamily="34" charset="0"/>
                <a:cs typeface="Arial" pitchFamily="34" charset="0"/>
              </a:rPr>
              <a:t>Merger[k]</a:t>
            </a:r>
          </a:p>
        </p:txBody>
      </p:sp>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0EDA4A97-A356-4436-8D51-6ACAFC7D6402}" type="slidenum">
              <a:rPr lang="en-US"/>
              <a:pPr>
                <a:defRPr/>
              </a:pPr>
              <a:t>63</a:t>
            </a:fld>
            <a:endParaRPr lang="en-US"/>
          </a:p>
        </p:txBody>
      </p:sp>
      <p:sp>
        <p:nvSpPr>
          <p:cNvPr id="172037" name="Rectangle 2"/>
          <p:cNvSpPr>
            <a:spLocks noGrp="1" noChangeArrowheads="1"/>
          </p:cNvSpPr>
          <p:nvPr>
            <p:ph type="title"/>
          </p:nvPr>
        </p:nvSpPr>
        <p:spPr>
          <a:xfrm>
            <a:off x="685800" y="379413"/>
            <a:ext cx="7772400" cy="1143000"/>
          </a:xfrm>
        </p:spPr>
        <p:txBody>
          <a:bodyPr/>
          <a:lstStyle/>
          <a:p>
            <a:r>
              <a:rPr lang="en-US"/>
              <a:t>By Induction Hypothesis</a:t>
            </a:r>
          </a:p>
        </p:txBody>
      </p:sp>
      <p:sp>
        <p:nvSpPr>
          <p:cNvPr id="146" name="Rectangle 4"/>
          <p:cNvSpPr>
            <a:spLocks noChangeArrowheads="1"/>
          </p:cNvSpPr>
          <p:nvPr/>
        </p:nvSpPr>
        <p:spPr bwMode="auto">
          <a:xfrm>
            <a:off x="4419600" y="41910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72039" name="AutoShape 22"/>
          <p:cNvSpPr>
            <a:spLocks noChangeArrowheads="1"/>
          </p:cNvSpPr>
          <p:nvPr/>
        </p:nvSpPr>
        <p:spPr bwMode="auto">
          <a:xfrm>
            <a:off x="7253288" y="2193925"/>
            <a:ext cx="1069975" cy="1765300"/>
          </a:xfrm>
          <a:prstGeom prst="wedgeRoundRectCallout">
            <a:avLst>
              <a:gd name="adj1" fmla="val -139866"/>
              <a:gd name="adj2" fmla="val -4925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72040" name="Oval 23"/>
          <p:cNvSpPr>
            <a:spLocks noChangeArrowheads="1"/>
          </p:cNvSpPr>
          <p:nvPr/>
        </p:nvSpPr>
        <p:spPr bwMode="auto">
          <a:xfrm flipH="1">
            <a:off x="3122613" y="24161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1" name="Oval 24"/>
          <p:cNvSpPr>
            <a:spLocks noChangeArrowheads="1"/>
          </p:cNvSpPr>
          <p:nvPr/>
        </p:nvSpPr>
        <p:spPr bwMode="auto">
          <a:xfrm flipH="1">
            <a:off x="3122613" y="27971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2" name="Oval 25"/>
          <p:cNvSpPr>
            <a:spLocks noChangeArrowheads="1"/>
          </p:cNvSpPr>
          <p:nvPr/>
        </p:nvSpPr>
        <p:spPr bwMode="auto">
          <a:xfrm flipH="1">
            <a:off x="3427413" y="24161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3" name="Oval 26"/>
          <p:cNvSpPr>
            <a:spLocks noChangeArrowheads="1"/>
          </p:cNvSpPr>
          <p:nvPr/>
        </p:nvSpPr>
        <p:spPr bwMode="auto">
          <a:xfrm flipH="1">
            <a:off x="3122613" y="32543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4" name="Oval 27"/>
          <p:cNvSpPr>
            <a:spLocks noChangeArrowheads="1"/>
          </p:cNvSpPr>
          <p:nvPr/>
        </p:nvSpPr>
        <p:spPr bwMode="auto">
          <a:xfrm flipH="1">
            <a:off x="3122613" y="35591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5" name="Oval 28"/>
          <p:cNvSpPr>
            <a:spLocks noChangeArrowheads="1"/>
          </p:cNvSpPr>
          <p:nvPr/>
        </p:nvSpPr>
        <p:spPr bwMode="auto">
          <a:xfrm flipH="1">
            <a:off x="3427413" y="32543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6" name="Oval 29"/>
          <p:cNvSpPr>
            <a:spLocks noChangeArrowheads="1"/>
          </p:cNvSpPr>
          <p:nvPr/>
        </p:nvSpPr>
        <p:spPr bwMode="auto">
          <a:xfrm flipH="1">
            <a:off x="3427413" y="35591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7" name="Oval 30"/>
          <p:cNvSpPr>
            <a:spLocks noChangeArrowheads="1"/>
          </p:cNvSpPr>
          <p:nvPr/>
        </p:nvSpPr>
        <p:spPr bwMode="auto">
          <a:xfrm flipH="1">
            <a:off x="3738563" y="32543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48" name="AutoShape 22"/>
          <p:cNvSpPr>
            <a:spLocks noChangeArrowheads="1"/>
          </p:cNvSpPr>
          <p:nvPr/>
        </p:nvSpPr>
        <p:spPr bwMode="auto">
          <a:xfrm>
            <a:off x="7304088" y="4041775"/>
            <a:ext cx="1154112" cy="1765300"/>
          </a:xfrm>
          <a:prstGeom prst="wedgeRoundRectCallout">
            <a:avLst>
              <a:gd name="adj1" fmla="val -160449"/>
              <a:gd name="adj2" fmla="val -149301"/>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72049" name="Oval 32"/>
          <p:cNvSpPr>
            <a:spLocks noChangeArrowheads="1"/>
          </p:cNvSpPr>
          <p:nvPr/>
        </p:nvSpPr>
        <p:spPr bwMode="auto">
          <a:xfrm flipH="1">
            <a:off x="3116263" y="4241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0" name="Oval 33"/>
          <p:cNvSpPr>
            <a:spLocks noChangeArrowheads="1"/>
          </p:cNvSpPr>
          <p:nvPr/>
        </p:nvSpPr>
        <p:spPr bwMode="auto">
          <a:xfrm flipH="1">
            <a:off x="3116263" y="4622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1" name="Oval 34"/>
          <p:cNvSpPr>
            <a:spLocks noChangeArrowheads="1"/>
          </p:cNvSpPr>
          <p:nvPr/>
        </p:nvSpPr>
        <p:spPr bwMode="auto">
          <a:xfrm flipH="1">
            <a:off x="3421063" y="4241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2" name="Oval 35"/>
          <p:cNvSpPr>
            <a:spLocks noChangeArrowheads="1"/>
          </p:cNvSpPr>
          <p:nvPr/>
        </p:nvSpPr>
        <p:spPr bwMode="auto">
          <a:xfrm flipH="1">
            <a:off x="3128963" y="50800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3" name="Oval 36"/>
          <p:cNvSpPr>
            <a:spLocks noChangeArrowheads="1"/>
          </p:cNvSpPr>
          <p:nvPr/>
        </p:nvSpPr>
        <p:spPr bwMode="auto">
          <a:xfrm flipH="1">
            <a:off x="3128963" y="538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4" name="Oval 37"/>
          <p:cNvSpPr>
            <a:spLocks noChangeArrowheads="1"/>
          </p:cNvSpPr>
          <p:nvPr/>
        </p:nvSpPr>
        <p:spPr bwMode="auto">
          <a:xfrm flipH="1">
            <a:off x="3433763" y="50800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5" name="Oval 38"/>
          <p:cNvSpPr>
            <a:spLocks noChangeArrowheads="1"/>
          </p:cNvSpPr>
          <p:nvPr/>
        </p:nvSpPr>
        <p:spPr bwMode="auto">
          <a:xfrm flipH="1">
            <a:off x="3433763" y="538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6" name="Oval 39"/>
          <p:cNvSpPr>
            <a:spLocks noChangeArrowheads="1"/>
          </p:cNvSpPr>
          <p:nvPr/>
        </p:nvSpPr>
        <p:spPr bwMode="auto">
          <a:xfrm flipH="1">
            <a:off x="3738563" y="50800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57" name="Oval 44"/>
          <p:cNvSpPr>
            <a:spLocks noChangeArrowheads="1"/>
          </p:cNvSpPr>
          <p:nvPr/>
        </p:nvSpPr>
        <p:spPr bwMode="auto">
          <a:xfrm flipH="1">
            <a:off x="3738563" y="538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172058" name="Group 54"/>
          <p:cNvGrpSpPr>
            <a:grpSpLocks/>
          </p:cNvGrpSpPr>
          <p:nvPr/>
        </p:nvGrpSpPr>
        <p:grpSpPr bwMode="auto">
          <a:xfrm flipH="1">
            <a:off x="7494588" y="2314575"/>
            <a:ext cx="828675" cy="3352800"/>
            <a:chOff x="5867400" y="2133600"/>
            <a:chExt cx="828675" cy="3352800"/>
          </a:xfrm>
        </p:grpSpPr>
        <p:sp>
          <p:nvSpPr>
            <p:cNvPr id="172060" name="Oval 29"/>
            <p:cNvSpPr>
              <a:spLocks noChangeArrowheads="1"/>
            </p:cNvSpPr>
            <p:nvPr/>
          </p:nvSpPr>
          <p:spPr bwMode="auto">
            <a:xfrm>
              <a:off x="6467475" y="21336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1" name="Oval 30"/>
            <p:cNvSpPr>
              <a:spLocks noChangeArrowheads="1"/>
            </p:cNvSpPr>
            <p:nvPr/>
          </p:nvSpPr>
          <p:spPr bwMode="auto">
            <a:xfrm>
              <a:off x="6467475" y="25146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2" name="Oval 31"/>
            <p:cNvSpPr>
              <a:spLocks noChangeArrowheads="1"/>
            </p:cNvSpPr>
            <p:nvPr/>
          </p:nvSpPr>
          <p:spPr bwMode="auto">
            <a:xfrm>
              <a:off x="6129338" y="21336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3" name="Oval 32"/>
            <p:cNvSpPr>
              <a:spLocks noChangeArrowheads="1"/>
            </p:cNvSpPr>
            <p:nvPr/>
          </p:nvSpPr>
          <p:spPr bwMode="auto">
            <a:xfrm>
              <a:off x="6467475" y="2895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4" name="Oval 33"/>
            <p:cNvSpPr>
              <a:spLocks noChangeArrowheads="1"/>
            </p:cNvSpPr>
            <p:nvPr/>
          </p:nvSpPr>
          <p:spPr bwMode="auto">
            <a:xfrm>
              <a:off x="6467475" y="3276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5" name="Oval 34"/>
            <p:cNvSpPr>
              <a:spLocks noChangeArrowheads="1"/>
            </p:cNvSpPr>
            <p:nvPr/>
          </p:nvSpPr>
          <p:spPr bwMode="auto">
            <a:xfrm>
              <a:off x="6129338" y="2895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6" name="Oval 35"/>
            <p:cNvSpPr>
              <a:spLocks noChangeArrowheads="1"/>
            </p:cNvSpPr>
            <p:nvPr/>
          </p:nvSpPr>
          <p:spPr bwMode="auto">
            <a:xfrm>
              <a:off x="6129338" y="3276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7" name="Oval 36"/>
            <p:cNvSpPr>
              <a:spLocks noChangeArrowheads="1"/>
            </p:cNvSpPr>
            <p:nvPr/>
          </p:nvSpPr>
          <p:spPr bwMode="auto">
            <a:xfrm>
              <a:off x="6129338" y="2514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8" name="Oval 38"/>
            <p:cNvSpPr>
              <a:spLocks noChangeArrowheads="1"/>
            </p:cNvSpPr>
            <p:nvPr/>
          </p:nvSpPr>
          <p:spPr bwMode="auto">
            <a:xfrm>
              <a:off x="6467475" y="4114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69" name="Oval 39"/>
            <p:cNvSpPr>
              <a:spLocks noChangeArrowheads="1"/>
            </p:cNvSpPr>
            <p:nvPr/>
          </p:nvSpPr>
          <p:spPr bwMode="auto">
            <a:xfrm>
              <a:off x="6467475" y="4495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0" name="Oval 40"/>
            <p:cNvSpPr>
              <a:spLocks noChangeArrowheads="1"/>
            </p:cNvSpPr>
            <p:nvPr/>
          </p:nvSpPr>
          <p:spPr bwMode="auto">
            <a:xfrm>
              <a:off x="6164263" y="4114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1" name="Oval 41"/>
            <p:cNvSpPr>
              <a:spLocks noChangeArrowheads="1"/>
            </p:cNvSpPr>
            <p:nvPr/>
          </p:nvSpPr>
          <p:spPr bwMode="auto">
            <a:xfrm>
              <a:off x="6467475" y="4876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2" name="Oval 42"/>
            <p:cNvSpPr>
              <a:spLocks noChangeArrowheads="1"/>
            </p:cNvSpPr>
            <p:nvPr/>
          </p:nvSpPr>
          <p:spPr bwMode="auto">
            <a:xfrm>
              <a:off x="6467475"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3" name="Oval 43"/>
            <p:cNvSpPr>
              <a:spLocks noChangeArrowheads="1"/>
            </p:cNvSpPr>
            <p:nvPr/>
          </p:nvSpPr>
          <p:spPr bwMode="auto">
            <a:xfrm>
              <a:off x="6164263" y="4876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4" name="Oval 44"/>
            <p:cNvSpPr>
              <a:spLocks noChangeArrowheads="1"/>
            </p:cNvSpPr>
            <p:nvPr/>
          </p:nvSpPr>
          <p:spPr bwMode="auto">
            <a:xfrm>
              <a:off x="6164263"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5" name="Oval 45"/>
            <p:cNvSpPr>
              <a:spLocks noChangeArrowheads="1"/>
            </p:cNvSpPr>
            <p:nvPr/>
          </p:nvSpPr>
          <p:spPr bwMode="auto">
            <a:xfrm>
              <a:off x="6164263" y="4495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2076" name="Oval 46"/>
            <p:cNvSpPr>
              <a:spLocks noChangeArrowheads="1"/>
            </p:cNvSpPr>
            <p:nvPr/>
          </p:nvSpPr>
          <p:spPr bwMode="auto">
            <a:xfrm>
              <a:off x="5867400" y="411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82" name="Text Box 24"/>
          <p:cNvSpPr txBox="1">
            <a:spLocks noChangeArrowheads="1"/>
          </p:cNvSpPr>
          <p:nvPr/>
        </p:nvSpPr>
        <p:spPr bwMode="auto">
          <a:xfrm>
            <a:off x="2578100" y="1360488"/>
            <a:ext cx="3683000" cy="954087"/>
          </a:xfrm>
          <a:prstGeom prst="rect">
            <a:avLst/>
          </a:prstGeom>
          <a:noFill/>
          <a:ln w="9525" algn="ctr">
            <a:noFill/>
            <a:miter lim="800000"/>
            <a:headEnd/>
            <a:tailEnd/>
          </a:ln>
        </p:spPr>
        <p:txBody>
          <a:bodyPr>
            <a:spAutoFit/>
          </a:bodyPr>
          <a:lstStyle/>
          <a:p>
            <a:pPr algn="ctr">
              <a:spcBef>
                <a:spcPct val="0"/>
              </a:spcBef>
            </a:pPr>
            <a:r>
              <a:rPr lang="en-US" sz="2800" b="0" dirty="0">
                <a:solidFill>
                  <a:srgbClr val="FF0000"/>
                </a:solidFill>
                <a:latin typeface="Arial" pitchFamily="34" charset="0"/>
                <a:cs typeface="Arial" pitchFamily="34" charset="0"/>
              </a:rPr>
              <a:t>Outputs have step property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ectangle 3"/>
          <p:cNvSpPr>
            <a:spLocks noChangeArrowheads="1"/>
          </p:cNvSpPr>
          <p:nvPr/>
        </p:nvSpPr>
        <p:spPr bwMode="auto">
          <a:xfrm>
            <a:off x="4419600" y="24384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dirty="0">
                <a:solidFill>
                  <a:srgbClr val="FFFF00"/>
                </a:solidFill>
                <a:latin typeface="Arial" pitchFamily="34" charset="0"/>
                <a:cs typeface="Arial" pitchFamily="34" charset="0"/>
              </a:rPr>
              <a:t>Merger[k]</a:t>
            </a:r>
          </a:p>
        </p:txBody>
      </p:sp>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6EDFEF69-E94A-451C-8671-BA267B923044}" type="slidenum">
              <a:rPr lang="en-US"/>
              <a:pPr>
                <a:defRPr/>
              </a:pPr>
              <a:t>64</a:t>
            </a:fld>
            <a:endParaRPr lang="en-US"/>
          </a:p>
        </p:txBody>
      </p:sp>
      <p:sp>
        <p:nvSpPr>
          <p:cNvPr id="173061" name="Rectangle 2"/>
          <p:cNvSpPr>
            <a:spLocks noGrp="1" noChangeArrowheads="1"/>
          </p:cNvSpPr>
          <p:nvPr>
            <p:ph type="title"/>
          </p:nvPr>
        </p:nvSpPr>
        <p:spPr>
          <a:xfrm>
            <a:off x="685800" y="379413"/>
            <a:ext cx="7772400" cy="1143000"/>
          </a:xfrm>
        </p:spPr>
        <p:txBody>
          <a:bodyPr/>
          <a:lstStyle/>
          <a:p>
            <a:r>
              <a:rPr lang="en-US"/>
              <a:t>By Lemma 2</a:t>
            </a:r>
          </a:p>
        </p:txBody>
      </p:sp>
      <p:sp>
        <p:nvSpPr>
          <p:cNvPr id="146" name="Rectangle 4"/>
          <p:cNvSpPr>
            <a:spLocks noChangeArrowheads="1"/>
          </p:cNvSpPr>
          <p:nvPr/>
        </p:nvSpPr>
        <p:spPr bwMode="auto">
          <a:xfrm>
            <a:off x="4419600" y="4191000"/>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73063" name="AutoShape 22"/>
          <p:cNvSpPr>
            <a:spLocks noChangeArrowheads="1"/>
          </p:cNvSpPr>
          <p:nvPr/>
        </p:nvSpPr>
        <p:spPr bwMode="auto">
          <a:xfrm>
            <a:off x="7253288" y="2193925"/>
            <a:ext cx="1069975" cy="1765300"/>
          </a:xfrm>
          <a:prstGeom prst="wedgeRoundRectCallout">
            <a:avLst>
              <a:gd name="adj1" fmla="val -139866"/>
              <a:gd name="adj2" fmla="val -49255"/>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73064" name="Oval 23"/>
          <p:cNvSpPr>
            <a:spLocks noChangeArrowheads="1"/>
          </p:cNvSpPr>
          <p:nvPr/>
        </p:nvSpPr>
        <p:spPr bwMode="auto">
          <a:xfrm flipH="1">
            <a:off x="3122613" y="24161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65" name="Oval 24"/>
          <p:cNvSpPr>
            <a:spLocks noChangeArrowheads="1"/>
          </p:cNvSpPr>
          <p:nvPr/>
        </p:nvSpPr>
        <p:spPr bwMode="auto">
          <a:xfrm flipH="1">
            <a:off x="3122613" y="27971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66" name="Oval 25"/>
          <p:cNvSpPr>
            <a:spLocks noChangeArrowheads="1"/>
          </p:cNvSpPr>
          <p:nvPr/>
        </p:nvSpPr>
        <p:spPr bwMode="auto">
          <a:xfrm flipH="1">
            <a:off x="3427413" y="241617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67" name="Oval 26"/>
          <p:cNvSpPr>
            <a:spLocks noChangeArrowheads="1"/>
          </p:cNvSpPr>
          <p:nvPr/>
        </p:nvSpPr>
        <p:spPr bwMode="auto">
          <a:xfrm flipH="1">
            <a:off x="3122613" y="32543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68" name="Oval 27"/>
          <p:cNvSpPr>
            <a:spLocks noChangeArrowheads="1"/>
          </p:cNvSpPr>
          <p:nvPr/>
        </p:nvSpPr>
        <p:spPr bwMode="auto">
          <a:xfrm flipH="1">
            <a:off x="3122613" y="35591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69" name="Oval 28"/>
          <p:cNvSpPr>
            <a:spLocks noChangeArrowheads="1"/>
          </p:cNvSpPr>
          <p:nvPr/>
        </p:nvSpPr>
        <p:spPr bwMode="auto">
          <a:xfrm flipH="1">
            <a:off x="3427413" y="32543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0" name="Oval 29"/>
          <p:cNvSpPr>
            <a:spLocks noChangeArrowheads="1"/>
          </p:cNvSpPr>
          <p:nvPr/>
        </p:nvSpPr>
        <p:spPr bwMode="auto">
          <a:xfrm flipH="1">
            <a:off x="3427413" y="35591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1" name="Oval 30"/>
          <p:cNvSpPr>
            <a:spLocks noChangeArrowheads="1"/>
          </p:cNvSpPr>
          <p:nvPr/>
        </p:nvSpPr>
        <p:spPr bwMode="auto">
          <a:xfrm flipH="1">
            <a:off x="3738563" y="325437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2" name="AutoShape 22"/>
          <p:cNvSpPr>
            <a:spLocks noChangeArrowheads="1"/>
          </p:cNvSpPr>
          <p:nvPr/>
        </p:nvSpPr>
        <p:spPr bwMode="auto">
          <a:xfrm>
            <a:off x="7304088" y="4041775"/>
            <a:ext cx="1154112" cy="1765300"/>
          </a:xfrm>
          <a:prstGeom prst="wedgeRoundRectCallout">
            <a:avLst>
              <a:gd name="adj1" fmla="val -160449"/>
              <a:gd name="adj2" fmla="val -149301"/>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73073" name="Oval 32"/>
          <p:cNvSpPr>
            <a:spLocks noChangeArrowheads="1"/>
          </p:cNvSpPr>
          <p:nvPr/>
        </p:nvSpPr>
        <p:spPr bwMode="auto">
          <a:xfrm flipH="1">
            <a:off x="3116263" y="4241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4" name="Oval 33"/>
          <p:cNvSpPr>
            <a:spLocks noChangeArrowheads="1"/>
          </p:cNvSpPr>
          <p:nvPr/>
        </p:nvSpPr>
        <p:spPr bwMode="auto">
          <a:xfrm flipH="1">
            <a:off x="3116263" y="4622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5" name="Oval 34"/>
          <p:cNvSpPr>
            <a:spLocks noChangeArrowheads="1"/>
          </p:cNvSpPr>
          <p:nvPr/>
        </p:nvSpPr>
        <p:spPr bwMode="auto">
          <a:xfrm flipH="1">
            <a:off x="3421063" y="4241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6" name="Oval 35"/>
          <p:cNvSpPr>
            <a:spLocks noChangeArrowheads="1"/>
          </p:cNvSpPr>
          <p:nvPr/>
        </p:nvSpPr>
        <p:spPr bwMode="auto">
          <a:xfrm flipH="1">
            <a:off x="3128963" y="50800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7" name="Oval 36"/>
          <p:cNvSpPr>
            <a:spLocks noChangeArrowheads="1"/>
          </p:cNvSpPr>
          <p:nvPr/>
        </p:nvSpPr>
        <p:spPr bwMode="auto">
          <a:xfrm flipH="1">
            <a:off x="3128963" y="538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8" name="Oval 37"/>
          <p:cNvSpPr>
            <a:spLocks noChangeArrowheads="1"/>
          </p:cNvSpPr>
          <p:nvPr/>
        </p:nvSpPr>
        <p:spPr bwMode="auto">
          <a:xfrm flipH="1">
            <a:off x="3433763" y="50800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79" name="Oval 38"/>
          <p:cNvSpPr>
            <a:spLocks noChangeArrowheads="1"/>
          </p:cNvSpPr>
          <p:nvPr/>
        </p:nvSpPr>
        <p:spPr bwMode="auto">
          <a:xfrm flipH="1">
            <a:off x="3433763" y="538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0" name="Oval 39"/>
          <p:cNvSpPr>
            <a:spLocks noChangeArrowheads="1"/>
          </p:cNvSpPr>
          <p:nvPr/>
        </p:nvSpPr>
        <p:spPr bwMode="auto">
          <a:xfrm flipH="1">
            <a:off x="3738563" y="50800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1" name="Oval 44"/>
          <p:cNvSpPr>
            <a:spLocks noChangeArrowheads="1"/>
          </p:cNvSpPr>
          <p:nvPr/>
        </p:nvSpPr>
        <p:spPr bwMode="auto">
          <a:xfrm flipH="1">
            <a:off x="3738563" y="538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173082" name="Group 54"/>
          <p:cNvGrpSpPr>
            <a:grpSpLocks/>
          </p:cNvGrpSpPr>
          <p:nvPr/>
        </p:nvGrpSpPr>
        <p:grpSpPr bwMode="auto">
          <a:xfrm flipH="1">
            <a:off x="7494588" y="2314575"/>
            <a:ext cx="828675" cy="3352800"/>
            <a:chOff x="5867400" y="2133600"/>
            <a:chExt cx="828675" cy="3352800"/>
          </a:xfrm>
        </p:grpSpPr>
        <p:sp>
          <p:nvSpPr>
            <p:cNvPr id="173084" name="Oval 29"/>
            <p:cNvSpPr>
              <a:spLocks noChangeArrowheads="1"/>
            </p:cNvSpPr>
            <p:nvPr/>
          </p:nvSpPr>
          <p:spPr bwMode="auto">
            <a:xfrm>
              <a:off x="6467475" y="21336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5" name="Oval 30"/>
            <p:cNvSpPr>
              <a:spLocks noChangeArrowheads="1"/>
            </p:cNvSpPr>
            <p:nvPr/>
          </p:nvSpPr>
          <p:spPr bwMode="auto">
            <a:xfrm>
              <a:off x="6467475" y="25146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6" name="Oval 31"/>
            <p:cNvSpPr>
              <a:spLocks noChangeArrowheads="1"/>
            </p:cNvSpPr>
            <p:nvPr/>
          </p:nvSpPr>
          <p:spPr bwMode="auto">
            <a:xfrm>
              <a:off x="6129338" y="21336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7" name="Oval 32"/>
            <p:cNvSpPr>
              <a:spLocks noChangeArrowheads="1"/>
            </p:cNvSpPr>
            <p:nvPr/>
          </p:nvSpPr>
          <p:spPr bwMode="auto">
            <a:xfrm>
              <a:off x="6467475" y="2895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8" name="Oval 33"/>
            <p:cNvSpPr>
              <a:spLocks noChangeArrowheads="1"/>
            </p:cNvSpPr>
            <p:nvPr/>
          </p:nvSpPr>
          <p:spPr bwMode="auto">
            <a:xfrm>
              <a:off x="6467475" y="3276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89" name="Oval 34"/>
            <p:cNvSpPr>
              <a:spLocks noChangeArrowheads="1"/>
            </p:cNvSpPr>
            <p:nvPr/>
          </p:nvSpPr>
          <p:spPr bwMode="auto">
            <a:xfrm>
              <a:off x="6129338" y="2895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0" name="Oval 35"/>
            <p:cNvSpPr>
              <a:spLocks noChangeArrowheads="1"/>
            </p:cNvSpPr>
            <p:nvPr/>
          </p:nvSpPr>
          <p:spPr bwMode="auto">
            <a:xfrm>
              <a:off x="6129338" y="3276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1" name="Oval 36"/>
            <p:cNvSpPr>
              <a:spLocks noChangeArrowheads="1"/>
            </p:cNvSpPr>
            <p:nvPr/>
          </p:nvSpPr>
          <p:spPr bwMode="auto">
            <a:xfrm>
              <a:off x="6129338" y="25146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2" name="Oval 38"/>
            <p:cNvSpPr>
              <a:spLocks noChangeArrowheads="1"/>
            </p:cNvSpPr>
            <p:nvPr/>
          </p:nvSpPr>
          <p:spPr bwMode="auto">
            <a:xfrm>
              <a:off x="6467475" y="4114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3" name="Oval 39"/>
            <p:cNvSpPr>
              <a:spLocks noChangeArrowheads="1"/>
            </p:cNvSpPr>
            <p:nvPr/>
          </p:nvSpPr>
          <p:spPr bwMode="auto">
            <a:xfrm>
              <a:off x="6467475" y="4495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4" name="Oval 40"/>
            <p:cNvSpPr>
              <a:spLocks noChangeArrowheads="1"/>
            </p:cNvSpPr>
            <p:nvPr/>
          </p:nvSpPr>
          <p:spPr bwMode="auto">
            <a:xfrm>
              <a:off x="6164263" y="41148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5" name="Oval 41"/>
            <p:cNvSpPr>
              <a:spLocks noChangeArrowheads="1"/>
            </p:cNvSpPr>
            <p:nvPr/>
          </p:nvSpPr>
          <p:spPr bwMode="auto">
            <a:xfrm>
              <a:off x="6467475" y="4876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6" name="Oval 42"/>
            <p:cNvSpPr>
              <a:spLocks noChangeArrowheads="1"/>
            </p:cNvSpPr>
            <p:nvPr/>
          </p:nvSpPr>
          <p:spPr bwMode="auto">
            <a:xfrm>
              <a:off x="6467475"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7" name="Oval 43"/>
            <p:cNvSpPr>
              <a:spLocks noChangeArrowheads="1"/>
            </p:cNvSpPr>
            <p:nvPr/>
          </p:nvSpPr>
          <p:spPr bwMode="auto">
            <a:xfrm>
              <a:off x="6164263" y="4876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8" name="Oval 44"/>
            <p:cNvSpPr>
              <a:spLocks noChangeArrowheads="1"/>
            </p:cNvSpPr>
            <p:nvPr/>
          </p:nvSpPr>
          <p:spPr bwMode="auto">
            <a:xfrm>
              <a:off x="6164263" y="5257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099" name="Oval 45"/>
            <p:cNvSpPr>
              <a:spLocks noChangeArrowheads="1"/>
            </p:cNvSpPr>
            <p:nvPr/>
          </p:nvSpPr>
          <p:spPr bwMode="auto">
            <a:xfrm>
              <a:off x="6164263" y="4495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3100" name="Oval 46"/>
            <p:cNvSpPr>
              <a:spLocks noChangeArrowheads="1"/>
            </p:cNvSpPr>
            <p:nvPr/>
          </p:nvSpPr>
          <p:spPr bwMode="auto">
            <a:xfrm>
              <a:off x="5867400" y="41148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82" name="Text Box 24"/>
          <p:cNvSpPr txBox="1">
            <a:spLocks noChangeArrowheads="1"/>
          </p:cNvSpPr>
          <p:nvPr/>
        </p:nvSpPr>
        <p:spPr bwMode="auto">
          <a:xfrm>
            <a:off x="2578100" y="1522413"/>
            <a:ext cx="3683000" cy="523875"/>
          </a:xfrm>
          <a:prstGeom prst="rect">
            <a:avLst/>
          </a:prstGeom>
          <a:noFill/>
          <a:ln w="9525" algn="ctr">
            <a:noFill/>
            <a:miter lim="800000"/>
            <a:headEnd/>
            <a:tailEnd/>
          </a:ln>
        </p:spPr>
        <p:txBody>
          <a:bodyPr>
            <a:spAutoFit/>
          </a:bodyPr>
          <a:lstStyle/>
          <a:p>
            <a:pPr algn="ctr">
              <a:spcBef>
                <a:spcPct val="0"/>
              </a:spcBef>
            </a:pPr>
            <a:r>
              <a:rPr lang="en-US" sz="2800" b="0" dirty="0">
                <a:solidFill>
                  <a:srgbClr val="FF0000"/>
                </a:solidFill>
                <a:latin typeface="Arial" pitchFamily="34" charset="0"/>
                <a:cs typeface="Arial" pitchFamily="34" charset="0"/>
              </a:rPr>
              <a:t>At most one diff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a:t>Art of Multiprocessor Programming</a:t>
            </a:r>
          </a:p>
        </p:txBody>
      </p:sp>
      <p:sp>
        <p:nvSpPr>
          <p:cNvPr id="41" name="Slide Number Placeholder 4"/>
          <p:cNvSpPr>
            <a:spLocks noGrp="1"/>
          </p:cNvSpPr>
          <p:nvPr>
            <p:ph type="sldNum" sz="quarter" idx="11"/>
          </p:nvPr>
        </p:nvSpPr>
        <p:spPr/>
        <p:txBody>
          <a:bodyPr/>
          <a:lstStyle/>
          <a:p>
            <a:pPr>
              <a:defRPr/>
            </a:pPr>
            <a:fld id="{19EB3018-0794-48A4-8182-5540A65AAFD4}" type="slidenum">
              <a:rPr lang="en-US"/>
              <a:pPr>
                <a:defRPr/>
              </a:pPr>
              <a:t>65</a:t>
            </a:fld>
            <a:endParaRPr lang="en-US"/>
          </a:p>
        </p:txBody>
      </p:sp>
      <p:sp>
        <p:nvSpPr>
          <p:cNvPr id="174084" name="Rectangle 2"/>
          <p:cNvSpPr>
            <a:spLocks noGrp="1" noChangeArrowheads="1"/>
          </p:cNvSpPr>
          <p:nvPr>
            <p:ph type="title"/>
          </p:nvPr>
        </p:nvSpPr>
        <p:spPr>
          <a:xfrm>
            <a:off x="685800" y="304800"/>
            <a:ext cx="7772400" cy="1143000"/>
          </a:xfrm>
        </p:spPr>
        <p:txBody>
          <a:bodyPr/>
          <a:lstStyle/>
          <a:p>
            <a:r>
              <a:rPr lang="en-US"/>
              <a:t>Last Row of Balancers</a:t>
            </a:r>
          </a:p>
        </p:txBody>
      </p:sp>
      <p:sp>
        <p:nvSpPr>
          <p:cNvPr id="174085" name="Text Box 11"/>
          <p:cNvSpPr txBox="1">
            <a:spLocks noChangeArrowheads="1"/>
          </p:cNvSpPr>
          <p:nvPr/>
        </p:nvSpPr>
        <p:spPr bwMode="auto">
          <a:xfrm>
            <a:off x="4016421" y="5332413"/>
            <a:ext cx="1435008" cy="707886"/>
          </a:xfrm>
          <a:prstGeom prst="rect">
            <a:avLst/>
          </a:prstGeom>
          <a:noFill/>
          <a:ln w="9525" algn="ctr">
            <a:noFill/>
            <a:miter lim="800000"/>
            <a:headEnd/>
            <a:tailEnd/>
          </a:ln>
        </p:spPr>
        <p:txBody>
          <a:bodyPr wrap="none">
            <a:spAutoFit/>
          </a:bodyPr>
          <a:lstStyle/>
          <a:p>
            <a:pPr algn="ctr">
              <a:spcBef>
                <a:spcPct val="0"/>
              </a:spcBef>
            </a:pPr>
            <a:r>
              <a:rPr lang="en-US" sz="2000" b="0">
                <a:solidFill>
                  <a:srgbClr val="FFFF00"/>
                </a:solidFill>
                <a:latin typeface="Arial" pitchFamily="34" charset="0"/>
                <a:cs typeface="Arial" pitchFamily="34" charset="0"/>
              </a:rPr>
              <a:t>Outputs of </a:t>
            </a:r>
          </a:p>
          <a:p>
            <a:pPr algn="ctr">
              <a:spcBef>
                <a:spcPct val="0"/>
              </a:spcBef>
            </a:pPr>
            <a:r>
              <a:rPr lang="en-US" sz="2000" b="0">
                <a:solidFill>
                  <a:srgbClr val="FFFF00"/>
                </a:solidFill>
                <a:latin typeface="Arial" pitchFamily="34" charset="0"/>
                <a:cs typeface="Arial" pitchFamily="34" charset="0"/>
              </a:rPr>
              <a:t>Merger[k]</a:t>
            </a:r>
          </a:p>
        </p:txBody>
      </p:sp>
      <p:sp>
        <p:nvSpPr>
          <p:cNvPr id="174086" name="Oval 3"/>
          <p:cNvSpPr>
            <a:spLocks noChangeArrowheads="1"/>
          </p:cNvSpPr>
          <p:nvPr/>
        </p:nvSpPr>
        <p:spPr bwMode="auto">
          <a:xfrm flipH="1">
            <a:off x="4430713"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87" name="Oval 4"/>
          <p:cNvSpPr>
            <a:spLocks noChangeArrowheads="1"/>
          </p:cNvSpPr>
          <p:nvPr/>
        </p:nvSpPr>
        <p:spPr bwMode="auto">
          <a:xfrm flipH="1">
            <a:off x="4430713" y="2236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88" name="Oval 5"/>
          <p:cNvSpPr>
            <a:spLocks noChangeArrowheads="1"/>
          </p:cNvSpPr>
          <p:nvPr/>
        </p:nvSpPr>
        <p:spPr bwMode="auto">
          <a:xfrm flipH="1">
            <a:off x="4768850"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89" name="Oval 6"/>
          <p:cNvSpPr>
            <a:spLocks noChangeArrowheads="1"/>
          </p:cNvSpPr>
          <p:nvPr/>
        </p:nvSpPr>
        <p:spPr bwMode="auto">
          <a:xfrm flipH="1">
            <a:off x="4430713"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0" name="Oval 7"/>
          <p:cNvSpPr>
            <a:spLocks noChangeArrowheads="1"/>
          </p:cNvSpPr>
          <p:nvPr/>
        </p:nvSpPr>
        <p:spPr bwMode="auto">
          <a:xfrm flipH="1">
            <a:off x="4430713"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1" name="Oval 8"/>
          <p:cNvSpPr>
            <a:spLocks noChangeArrowheads="1"/>
          </p:cNvSpPr>
          <p:nvPr/>
        </p:nvSpPr>
        <p:spPr bwMode="auto">
          <a:xfrm flipH="1">
            <a:off x="4768850"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2" name="Oval 9"/>
          <p:cNvSpPr>
            <a:spLocks noChangeArrowheads="1"/>
          </p:cNvSpPr>
          <p:nvPr/>
        </p:nvSpPr>
        <p:spPr bwMode="auto">
          <a:xfrm flipH="1">
            <a:off x="4768850"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3" name="Oval 10"/>
          <p:cNvSpPr>
            <a:spLocks noChangeArrowheads="1"/>
          </p:cNvSpPr>
          <p:nvPr/>
        </p:nvSpPr>
        <p:spPr bwMode="auto">
          <a:xfrm flipH="1">
            <a:off x="4768850" y="2236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4" name="Oval 12"/>
          <p:cNvSpPr>
            <a:spLocks noChangeArrowheads="1"/>
          </p:cNvSpPr>
          <p:nvPr/>
        </p:nvSpPr>
        <p:spPr bwMode="auto">
          <a:xfrm flipH="1">
            <a:off x="4430713"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5" name="Oval 13"/>
          <p:cNvSpPr>
            <a:spLocks noChangeArrowheads="1"/>
          </p:cNvSpPr>
          <p:nvPr/>
        </p:nvSpPr>
        <p:spPr bwMode="auto">
          <a:xfrm flipH="1">
            <a:off x="4430713" y="3797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6" name="Oval 14"/>
          <p:cNvSpPr>
            <a:spLocks noChangeArrowheads="1"/>
          </p:cNvSpPr>
          <p:nvPr/>
        </p:nvSpPr>
        <p:spPr bwMode="auto">
          <a:xfrm flipH="1">
            <a:off x="4733925"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7" name="Oval 15"/>
          <p:cNvSpPr>
            <a:spLocks noChangeArrowheads="1"/>
          </p:cNvSpPr>
          <p:nvPr/>
        </p:nvSpPr>
        <p:spPr bwMode="auto">
          <a:xfrm flipH="1">
            <a:off x="4430713"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8" name="Oval 16"/>
          <p:cNvSpPr>
            <a:spLocks noChangeArrowheads="1"/>
          </p:cNvSpPr>
          <p:nvPr/>
        </p:nvSpPr>
        <p:spPr bwMode="auto">
          <a:xfrm flipH="1">
            <a:off x="4430713"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9" name="Oval 17"/>
          <p:cNvSpPr>
            <a:spLocks noChangeArrowheads="1"/>
          </p:cNvSpPr>
          <p:nvPr/>
        </p:nvSpPr>
        <p:spPr bwMode="auto">
          <a:xfrm flipH="1">
            <a:off x="4733925"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0" name="Oval 18"/>
          <p:cNvSpPr>
            <a:spLocks noChangeArrowheads="1"/>
          </p:cNvSpPr>
          <p:nvPr/>
        </p:nvSpPr>
        <p:spPr bwMode="auto">
          <a:xfrm flipH="1">
            <a:off x="4733925"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1" name="Oval 19"/>
          <p:cNvSpPr>
            <a:spLocks noChangeArrowheads="1"/>
          </p:cNvSpPr>
          <p:nvPr/>
        </p:nvSpPr>
        <p:spPr bwMode="auto">
          <a:xfrm flipH="1">
            <a:off x="4733925" y="379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2" name="Oval 20"/>
          <p:cNvSpPr>
            <a:spLocks noChangeArrowheads="1"/>
          </p:cNvSpPr>
          <p:nvPr/>
        </p:nvSpPr>
        <p:spPr bwMode="auto">
          <a:xfrm flipH="1">
            <a:off x="5030788" y="3416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3" name="Text Box 29"/>
          <p:cNvSpPr txBox="1">
            <a:spLocks noChangeArrowheads="1"/>
          </p:cNvSpPr>
          <p:nvPr/>
        </p:nvSpPr>
        <p:spPr bwMode="auto">
          <a:xfrm>
            <a:off x="6951708" y="5332413"/>
            <a:ext cx="1435008" cy="707886"/>
          </a:xfrm>
          <a:prstGeom prst="rect">
            <a:avLst/>
          </a:prstGeom>
          <a:noFill/>
          <a:ln w="9525" algn="ctr">
            <a:noFill/>
            <a:miter lim="800000"/>
            <a:headEnd/>
            <a:tailEnd/>
          </a:ln>
        </p:spPr>
        <p:txBody>
          <a:bodyPr wrap="none">
            <a:spAutoFit/>
          </a:bodyPr>
          <a:lstStyle/>
          <a:p>
            <a:pPr algn="ctr">
              <a:spcBef>
                <a:spcPct val="0"/>
              </a:spcBef>
            </a:pPr>
            <a:r>
              <a:rPr lang="en-US" sz="2000" b="0" dirty="0">
                <a:solidFill>
                  <a:srgbClr val="FFFF00"/>
                </a:solidFill>
                <a:latin typeface="Arial" pitchFamily="34" charset="0"/>
                <a:cs typeface="Arial" pitchFamily="34" charset="0"/>
              </a:rPr>
              <a:t>Outputs of </a:t>
            </a:r>
          </a:p>
          <a:p>
            <a:pPr algn="ctr">
              <a:spcBef>
                <a:spcPct val="0"/>
              </a:spcBef>
            </a:pPr>
            <a:r>
              <a:rPr lang="en-US" sz="2000" b="0" dirty="0">
                <a:solidFill>
                  <a:srgbClr val="FFFF00"/>
                </a:solidFill>
                <a:latin typeface="Arial" pitchFamily="34" charset="0"/>
                <a:cs typeface="Arial" pitchFamily="34" charset="0"/>
              </a:rPr>
              <a:t>last layer</a:t>
            </a:r>
          </a:p>
        </p:txBody>
      </p:sp>
      <p:sp>
        <p:nvSpPr>
          <p:cNvPr id="171033" name="AutoShape 5"/>
          <p:cNvSpPr>
            <a:spLocks noChangeArrowheads="1"/>
          </p:cNvSpPr>
          <p:nvPr/>
        </p:nvSpPr>
        <p:spPr bwMode="auto">
          <a:xfrm>
            <a:off x="5964238" y="1766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4" name="AutoShape 6"/>
          <p:cNvSpPr>
            <a:spLocks noChangeArrowheads="1"/>
          </p:cNvSpPr>
          <p:nvPr/>
        </p:nvSpPr>
        <p:spPr bwMode="auto">
          <a:xfrm>
            <a:off x="5964238" y="2528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5" name="AutoShape 7"/>
          <p:cNvSpPr>
            <a:spLocks noChangeArrowheads="1"/>
          </p:cNvSpPr>
          <p:nvPr/>
        </p:nvSpPr>
        <p:spPr bwMode="auto">
          <a:xfrm>
            <a:off x="5964238" y="3519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6" name="AutoShape 8"/>
          <p:cNvSpPr>
            <a:spLocks noChangeArrowheads="1"/>
          </p:cNvSpPr>
          <p:nvPr/>
        </p:nvSpPr>
        <p:spPr bwMode="auto">
          <a:xfrm>
            <a:off x="5964238" y="4281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4108" name="Freeform 9"/>
          <p:cNvSpPr>
            <a:spLocks/>
          </p:cNvSpPr>
          <p:nvPr/>
        </p:nvSpPr>
        <p:spPr bwMode="auto">
          <a:xfrm>
            <a:off x="5430838" y="1919288"/>
            <a:ext cx="482600" cy="1587"/>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09" name="Freeform 10"/>
          <p:cNvSpPr>
            <a:spLocks/>
          </p:cNvSpPr>
          <p:nvPr/>
        </p:nvSpPr>
        <p:spPr bwMode="auto">
          <a:xfrm>
            <a:off x="5430838" y="2101850"/>
            <a:ext cx="457200" cy="655638"/>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0" name="Line 11"/>
          <p:cNvSpPr>
            <a:spLocks noChangeShapeType="1"/>
          </p:cNvSpPr>
          <p:nvPr/>
        </p:nvSpPr>
        <p:spPr bwMode="auto">
          <a:xfrm flipV="1">
            <a:off x="5430838" y="2224088"/>
            <a:ext cx="457200" cy="12954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1" name="Line 12"/>
          <p:cNvSpPr>
            <a:spLocks noChangeShapeType="1"/>
          </p:cNvSpPr>
          <p:nvPr/>
        </p:nvSpPr>
        <p:spPr bwMode="auto">
          <a:xfrm flipV="1">
            <a:off x="5430838" y="2986088"/>
            <a:ext cx="482600" cy="97155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2" name="Line 13"/>
          <p:cNvSpPr>
            <a:spLocks noChangeShapeType="1"/>
          </p:cNvSpPr>
          <p:nvPr/>
        </p:nvSpPr>
        <p:spPr bwMode="auto">
          <a:xfrm flipV="1">
            <a:off x="5430838" y="3976688"/>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3" name="Line 14"/>
          <p:cNvSpPr>
            <a:spLocks noChangeShapeType="1"/>
          </p:cNvSpPr>
          <p:nvPr/>
        </p:nvSpPr>
        <p:spPr bwMode="auto">
          <a:xfrm>
            <a:off x="5430838" y="4738688"/>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4" name="Line 15"/>
          <p:cNvSpPr>
            <a:spLocks noChangeShapeType="1"/>
          </p:cNvSpPr>
          <p:nvPr/>
        </p:nvSpPr>
        <p:spPr bwMode="auto">
          <a:xfrm>
            <a:off x="5430838" y="2681288"/>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5" name="Line 16"/>
          <p:cNvSpPr>
            <a:spLocks noChangeShapeType="1"/>
          </p:cNvSpPr>
          <p:nvPr/>
        </p:nvSpPr>
        <p:spPr bwMode="auto">
          <a:xfrm>
            <a:off x="5430838" y="3062288"/>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6" name="Line 6"/>
          <p:cNvSpPr>
            <a:spLocks noChangeShapeType="1"/>
          </p:cNvSpPr>
          <p:nvPr/>
        </p:nvSpPr>
        <p:spPr bwMode="auto">
          <a:xfrm>
            <a:off x="6278563" y="19034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7" name="Line 6"/>
          <p:cNvSpPr>
            <a:spLocks noChangeShapeType="1"/>
          </p:cNvSpPr>
          <p:nvPr/>
        </p:nvSpPr>
        <p:spPr bwMode="auto">
          <a:xfrm>
            <a:off x="6278563" y="22637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8" name="Line 6"/>
          <p:cNvSpPr>
            <a:spLocks noChangeShapeType="1"/>
          </p:cNvSpPr>
          <p:nvPr/>
        </p:nvSpPr>
        <p:spPr bwMode="auto">
          <a:xfrm>
            <a:off x="6278563" y="266065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19" name="Line 6"/>
          <p:cNvSpPr>
            <a:spLocks noChangeShapeType="1"/>
          </p:cNvSpPr>
          <p:nvPr/>
        </p:nvSpPr>
        <p:spPr bwMode="auto">
          <a:xfrm>
            <a:off x="6278563" y="30226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20" name="Line 6"/>
          <p:cNvSpPr>
            <a:spLocks noChangeShapeType="1"/>
          </p:cNvSpPr>
          <p:nvPr/>
        </p:nvSpPr>
        <p:spPr bwMode="auto">
          <a:xfrm>
            <a:off x="6278563" y="36560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21" name="Line 6"/>
          <p:cNvSpPr>
            <a:spLocks noChangeShapeType="1"/>
          </p:cNvSpPr>
          <p:nvPr/>
        </p:nvSpPr>
        <p:spPr bwMode="auto">
          <a:xfrm>
            <a:off x="6278563" y="40528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22" name="Line 6"/>
          <p:cNvSpPr>
            <a:spLocks noChangeShapeType="1"/>
          </p:cNvSpPr>
          <p:nvPr/>
        </p:nvSpPr>
        <p:spPr bwMode="auto">
          <a:xfrm>
            <a:off x="6278563" y="44497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4123" name="Line 6"/>
          <p:cNvSpPr>
            <a:spLocks noChangeShapeType="1"/>
          </p:cNvSpPr>
          <p:nvPr/>
        </p:nvSpPr>
        <p:spPr bwMode="auto">
          <a:xfrm>
            <a:off x="6278563" y="48117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5" name="Rectangle 3"/>
          <p:cNvSpPr>
            <a:spLocks noChangeArrowheads="1"/>
          </p:cNvSpPr>
          <p:nvPr/>
        </p:nvSpPr>
        <p:spPr bwMode="auto">
          <a:xfrm>
            <a:off x="1211263" y="17097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67" name="Rectangle 4"/>
          <p:cNvSpPr>
            <a:spLocks noChangeArrowheads="1"/>
          </p:cNvSpPr>
          <p:nvPr/>
        </p:nvSpPr>
        <p:spPr bwMode="auto">
          <a:xfrm>
            <a:off x="1211263" y="34623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a:t>Art of Multiprocessor Programming</a:t>
            </a:r>
          </a:p>
        </p:txBody>
      </p:sp>
      <p:sp>
        <p:nvSpPr>
          <p:cNvPr id="41" name="Slide Number Placeholder 4"/>
          <p:cNvSpPr>
            <a:spLocks noGrp="1"/>
          </p:cNvSpPr>
          <p:nvPr>
            <p:ph type="sldNum" sz="quarter" idx="11"/>
          </p:nvPr>
        </p:nvSpPr>
        <p:spPr/>
        <p:txBody>
          <a:bodyPr/>
          <a:lstStyle/>
          <a:p>
            <a:pPr>
              <a:defRPr/>
            </a:pPr>
            <a:fld id="{19EB3018-0794-48A4-8182-5540A65AAFD4}" type="slidenum">
              <a:rPr lang="en-US">
                <a:solidFill>
                  <a:srgbClr val="FFFF00"/>
                </a:solidFill>
              </a:rPr>
              <a:pPr>
                <a:defRPr/>
              </a:pPr>
              <a:t>66</a:t>
            </a:fld>
            <a:endParaRPr lang="en-US">
              <a:solidFill>
                <a:srgbClr val="FFFF00"/>
              </a:solidFill>
            </a:endParaRPr>
          </a:p>
        </p:txBody>
      </p:sp>
      <p:sp>
        <p:nvSpPr>
          <p:cNvPr id="174084" name="Rectangle 2"/>
          <p:cNvSpPr>
            <a:spLocks noGrp="1" noChangeArrowheads="1"/>
          </p:cNvSpPr>
          <p:nvPr>
            <p:ph type="title"/>
          </p:nvPr>
        </p:nvSpPr>
        <p:spPr>
          <a:xfrm>
            <a:off x="685800" y="304800"/>
            <a:ext cx="7772400" cy="1143000"/>
          </a:xfrm>
        </p:spPr>
        <p:txBody>
          <a:bodyPr/>
          <a:lstStyle/>
          <a:p>
            <a:r>
              <a:rPr lang="en-US"/>
              <a:t>Last Row of Balancers</a:t>
            </a:r>
          </a:p>
        </p:txBody>
      </p:sp>
      <p:sp>
        <p:nvSpPr>
          <p:cNvPr id="174086" name="Oval 3"/>
          <p:cNvSpPr>
            <a:spLocks noChangeArrowheads="1"/>
          </p:cNvSpPr>
          <p:nvPr/>
        </p:nvSpPr>
        <p:spPr bwMode="auto">
          <a:xfrm flipH="1">
            <a:off x="4430713"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87" name="Oval 4"/>
          <p:cNvSpPr>
            <a:spLocks noChangeArrowheads="1"/>
          </p:cNvSpPr>
          <p:nvPr/>
        </p:nvSpPr>
        <p:spPr bwMode="auto">
          <a:xfrm flipH="1">
            <a:off x="4430713" y="2236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88" name="Oval 5"/>
          <p:cNvSpPr>
            <a:spLocks noChangeArrowheads="1"/>
          </p:cNvSpPr>
          <p:nvPr/>
        </p:nvSpPr>
        <p:spPr bwMode="auto">
          <a:xfrm flipH="1">
            <a:off x="4768850"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89" name="Oval 6"/>
          <p:cNvSpPr>
            <a:spLocks noChangeArrowheads="1"/>
          </p:cNvSpPr>
          <p:nvPr/>
        </p:nvSpPr>
        <p:spPr bwMode="auto">
          <a:xfrm flipH="1">
            <a:off x="4430713"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0" name="Oval 7"/>
          <p:cNvSpPr>
            <a:spLocks noChangeArrowheads="1"/>
          </p:cNvSpPr>
          <p:nvPr/>
        </p:nvSpPr>
        <p:spPr bwMode="auto">
          <a:xfrm flipH="1">
            <a:off x="4430713"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1" name="Oval 8"/>
          <p:cNvSpPr>
            <a:spLocks noChangeArrowheads="1"/>
          </p:cNvSpPr>
          <p:nvPr/>
        </p:nvSpPr>
        <p:spPr bwMode="auto">
          <a:xfrm flipH="1">
            <a:off x="4768850"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2" name="Oval 9"/>
          <p:cNvSpPr>
            <a:spLocks noChangeArrowheads="1"/>
          </p:cNvSpPr>
          <p:nvPr/>
        </p:nvSpPr>
        <p:spPr bwMode="auto">
          <a:xfrm flipH="1">
            <a:off x="4768850"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3" name="Oval 10"/>
          <p:cNvSpPr>
            <a:spLocks noChangeArrowheads="1"/>
          </p:cNvSpPr>
          <p:nvPr/>
        </p:nvSpPr>
        <p:spPr bwMode="auto">
          <a:xfrm flipH="1">
            <a:off x="4768850" y="2236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4" name="Oval 12"/>
          <p:cNvSpPr>
            <a:spLocks noChangeArrowheads="1"/>
          </p:cNvSpPr>
          <p:nvPr/>
        </p:nvSpPr>
        <p:spPr bwMode="auto">
          <a:xfrm flipH="1">
            <a:off x="4430713"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5" name="Oval 13"/>
          <p:cNvSpPr>
            <a:spLocks noChangeArrowheads="1"/>
          </p:cNvSpPr>
          <p:nvPr/>
        </p:nvSpPr>
        <p:spPr bwMode="auto">
          <a:xfrm flipH="1">
            <a:off x="4430713" y="3797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6" name="Oval 14"/>
          <p:cNvSpPr>
            <a:spLocks noChangeArrowheads="1"/>
          </p:cNvSpPr>
          <p:nvPr/>
        </p:nvSpPr>
        <p:spPr bwMode="auto">
          <a:xfrm flipH="1">
            <a:off x="4733925"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7" name="Oval 15"/>
          <p:cNvSpPr>
            <a:spLocks noChangeArrowheads="1"/>
          </p:cNvSpPr>
          <p:nvPr/>
        </p:nvSpPr>
        <p:spPr bwMode="auto">
          <a:xfrm flipH="1">
            <a:off x="4430713"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8" name="Oval 16"/>
          <p:cNvSpPr>
            <a:spLocks noChangeArrowheads="1"/>
          </p:cNvSpPr>
          <p:nvPr/>
        </p:nvSpPr>
        <p:spPr bwMode="auto">
          <a:xfrm flipH="1">
            <a:off x="4430713"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099" name="Oval 17"/>
          <p:cNvSpPr>
            <a:spLocks noChangeArrowheads="1"/>
          </p:cNvSpPr>
          <p:nvPr/>
        </p:nvSpPr>
        <p:spPr bwMode="auto">
          <a:xfrm flipH="1">
            <a:off x="4733925"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0" name="Oval 18"/>
          <p:cNvSpPr>
            <a:spLocks noChangeArrowheads="1"/>
          </p:cNvSpPr>
          <p:nvPr/>
        </p:nvSpPr>
        <p:spPr bwMode="auto">
          <a:xfrm flipH="1">
            <a:off x="4733925"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1" name="Oval 19"/>
          <p:cNvSpPr>
            <a:spLocks noChangeArrowheads="1"/>
          </p:cNvSpPr>
          <p:nvPr/>
        </p:nvSpPr>
        <p:spPr bwMode="auto">
          <a:xfrm flipH="1">
            <a:off x="4733925" y="379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4102" name="Oval 20"/>
          <p:cNvSpPr>
            <a:spLocks noChangeArrowheads="1"/>
          </p:cNvSpPr>
          <p:nvPr/>
        </p:nvSpPr>
        <p:spPr bwMode="auto">
          <a:xfrm flipH="1">
            <a:off x="5030788" y="3416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33" name="AutoShape 5"/>
          <p:cNvSpPr>
            <a:spLocks noChangeArrowheads="1"/>
          </p:cNvSpPr>
          <p:nvPr/>
        </p:nvSpPr>
        <p:spPr bwMode="auto">
          <a:xfrm>
            <a:off x="5964238" y="1766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4" name="AutoShape 6"/>
          <p:cNvSpPr>
            <a:spLocks noChangeArrowheads="1"/>
          </p:cNvSpPr>
          <p:nvPr/>
        </p:nvSpPr>
        <p:spPr bwMode="auto">
          <a:xfrm>
            <a:off x="5964238" y="2528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5" name="AutoShape 7"/>
          <p:cNvSpPr>
            <a:spLocks noChangeArrowheads="1"/>
          </p:cNvSpPr>
          <p:nvPr/>
        </p:nvSpPr>
        <p:spPr bwMode="auto">
          <a:xfrm>
            <a:off x="5964238" y="3519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6" name="AutoShape 8"/>
          <p:cNvSpPr>
            <a:spLocks noChangeArrowheads="1"/>
          </p:cNvSpPr>
          <p:nvPr/>
        </p:nvSpPr>
        <p:spPr bwMode="auto">
          <a:xfrm>
            <a:off x="5964238" y="4281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4108" name="Freeform 9"/>
          <p:cNvSpPr>
            <a:spLocks/>
          </p:cNvSpPr>
          <p:nvPr/>
        </p:nvSpPr>
        <p:spPr bwMode="auto">
          <a:xfrm>
            <a:off x="5430838" y="1919288"/>
            <a:ext cx="482600" cy="1587"/>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4109" name="Freeform 10"/>
          <p:cNvSpPr>
            <a:spLocks/>
          </p:cNvSpPr>
          <p:nvPr/>
        </p:nvSpPr>
        <p:spPr bwMode="auto">
          <a:xfrm>
            <a:off x="5430838" y="2101850"/>
            <a:ext cx="457200" cy="655638"/>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0" name="Line 11"/>
          <p:cNvSpPr>
            <a:spLocks noChangeShapeType="1"/>
          </p:cNvSpPr>
          <p:nvPr/>
        </p:nvSpPr>
        <p:spPr bwMode="auto">
          <a:xfrm flipV="1">
            <a:off x="5430838" y="2224088"/>
            <a:ext cx="457200" cy="1295400"/>
          </a:xfrm>
          <a:prstGeom prst="line">
            <a:avLst/>
          </a:prstGeom>
          <a:noFill/>
          <a:ln w="381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4111" name="Line 12"/>
          <p:cNvSpPr>
            <a:spLocks noChangeShapeType="1"/>
          </p:cNvSpPr>
          <p:nvPr/>
        </p:nvSpPr>
        <p:spPr bwMode="auto">
          <a:xfrm flipV="1">
            <a:off x="5430838" y="2986088"/>
            <a:ext cx="482600" cy="97155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2" name="Line 13"/>
          <p:cNvSpPr>
            <a:spLocks noChangeShapeType="1"/>
          </p:cNvSpPr>
          <p:nvPr/>
        </p:nvSpPr>
        <p:spPr bwMode="auto">
          <a:xfrm flipV="1">
            <a:off x="5430838" y="3976688"/>
            <a:ext cx="457200" cy="45720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3" name="Line 14"/>
          <p:cNvSpPr>
            <a:spLocks noChangeShapeType="1"/>
          </p:cNvSpPr>
          <p:nvPr/>
        </p:nvSpPr>
        <p:spPr bwMode="auto">
          <a:xfrm>
            <a:off x="5430838" y="4738688"/>
            <a:ext cx="4572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4" name="Line 15"/>
          <p:cNvSpPr>
            <a:spLocks noChangeShapeType="1"/>
          </p:cNvSpPr>
          <p:nvPr/>
        </p:nvSpPr>
        <p:spPr bwMode="auto">
          <a:xfrm>
            <a:off x="5430838" y="2681288"/>
            <a:ext cx="457200" cy="99060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5" name="Line 16"/>
          <p:cNvSpPr>
            <a:spLocks noChangeShapeType="1"/>
          </p:cNvSpPr>
          <p:nvPr/>
        </p:nvSpPr>
        <p:spPr bwMode="auto">
          <a:xfrm>
            <a:off x="5430838" y="3062288"/>
            <a:ext cx="457200" cy="144780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6" name="Line 6"/>
          <p:cNvSpPr>
            <a:spLocks noChangeShapeType="1"/>
          </p:cNvSpPr>
          <p:nvPr/>
        </p:nvSpPr>
        <p:spPr bwMode="auto">
          <a:xfrm>
            <a:off x="6278563" y="1903413"/>
            <a:ext cx="685800" cy="0"/>
          </a:xfrm>
          <a:prstGeom prst="line">
            <a:avLst/>
          </a:prstGeom>
          <a:noFill/>
          <a:ln w="381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4117" name="Line 6"/>
          <p:cNvSpPr>
            <a:spLocks noChangeShapeType="1"/>
          </p:cNvSpPr>
          <p:nvPr/>
        </p:nvSpPr>
        <p:spPr bwMode="auto">
          <a:xfrm>
            <a:off x="6278563" y="2263775"/>
            <a:ext cx="685800" cy="0"/>
          </a:xfrm>
          <a:prstGeom prst="line">
            <a:avLst/>
          </a:prstGeom>
          <a:noFill/>
          <a:ln w="381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4118" name="Line 6"/>
          <p:cNvSpPr>
            <a:spLocks noChangeShapeType="1"/>
          </p:cNvSpPr>
          <p:nvPr/>
        </p:nvSpPr>
        <p:spPr bwMode="auto">
          <a:xfrm>
            <a:off x="6278563" y="2660650"/>
            <a:ext cx="6858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19" name="Line 6"/>
          <p:cNvSpPr>
            <a:spLocks noChangeShapeType="1"/>
          </p:cNvSpPr>
          <p:nvPr/>
        </p:nvSpPr>
        <p:spPr bwMode="auto">
          <a:xfrm>
            <a:off x="6278563" y="3022600"/>
            <a:ext cx="6858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20" name="Line 6"/>
          <p:cNvSpPr>
            <a:spLocks noChangeShapeType="1"/>
          </p:cNvSpPr>
          <p:nvPr/>
        </p:nvSpPr>
        <p:spPr bwMode="auto">
          <a:xfrm>
            <a:off x="6278563" y="3656013"/>
            <a:ext cx="6858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21" name="Line 6"/>
          <p:cNvSpPr>
            <a:spLocks noChangeShapeType="1"/>
          </p:cNvSpPr>
          <p:nvPr/>
        </p:nvSpPr>
        <p:spPr bwMode="auto">
          <a:xfrm>
            <a:off x="6278563" y="4052888"/>
            <a:ext cx="6858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22" name="Line 6"/>
          <p:cNvSpPr>
            <a:spLocks noChangeShapeType="1"/>
          </p:cNvSpPr>
          <p:nvPr/>
        </p:nvSpPr>
        <p:spPr bwMode="auto">
          <a:xfrm>
            <a:off x="6278563" y="4449763"/>
            <a:ext cx="6858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174123" name="Line 6"/>
          <p:cNvSpPr>
            <a:spLocks noChangeShapeType="1"/>
          </p:cNvSpPr>
          <p:nvPr/>
        </p:nvSpPr>
        <p:spPr bwMode="auto">
          <a:xfrm>
            <a:off x="6278563" y="4811713"/>
            <a:ext cx="685800" cy="0"/>
          </a:xfrm>
          <a:prstGeom prst="line">
            <a:avLst/>
          </a:prstGeom>
          <a:noFill/>
          <a:ln w="38100">
            <a:solidFill>
              <a:schemeClr val="tx1">
                <a:lumMod val="50000"/>
                <a:lumOff val="50000"/>
              </a:schemeClr>
            </a:solidFill>
            <a:round/>
            <a:headEnd/>
            <a:tailEnd type="triangle" w="med" len="med"/>
          </a:ln>
        </p:spPr>
        <p:txBody>
          <a:bodyPr wrap="none" anchor="ctr"/>
          <a:lstStyle/>
          <a:p>
            <a:endParaRPr lang="en-US">
              <a:latin typeface="Arial" pitchFamily="34" charset="0"/>
              <a:cs typeface="Arial" pitchFamily="34" charset="0"/>
            </a:endParaRPr>
          </a:p>
        </p:txBody>
      </p:sp>
      <p:sp>
        <p:nvSpPr>
          <p:cNvPr id="65" name="Rectangle 3"/>
          <p:cNvSpPr>
            <a:spLocks noChangeArrowheads="1"/>
          </p:cNvSpPr>
          <p:nvPr/>
        </p:nvSpPr>
        <p:spPr bwMode="auto">
          <a:xfrm>
            <a:off x="1211263" y="17097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67" name="Rectangle 4"/>
          <p:cNvSpPr>
            <a:spLocks noChangeArrowheads="1"/>
          </p:cNvSpPr>
          <p:nvPr/>
        </p:nvSpPr>
        <p:spPr bwMode="auto">
          <a:xfrm>
            <a:off x="1211263" y="34623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2" name="Text Box 29">
            <a:extLst>
              <a:ext uri="{FF2B5EF4-FFF2-40B4-BE49-F238E27FC236}">
                <a16:creationId xmlns:a16="http://schemas.microsoft.com/office/drawing/2014/main" id="{69837F17-EFF2-1D04-1781-C5F4BAB5599E}"/>
              </a:ext>
            </a:extLst>
          </p:cNvPr>
          <p:cNvSpPr txBox="1">
            <a:spLocks noChangeArrowheads="1"/>
          </p:cNvSpPr>
          <p:nvPr/>
        </p:nvSpPr>
        <p:spPr bwMode="auto">
          <a:xfrm>
            <a:off x="6964363" y="1732103"/>
            <a:ext cx="1991251" cy="707886"/>
          </a:xfrm>
          <a:prstGeom prst="rect">
            <a:avLst/>
          </a:prstGeom>
          <a:noFill/>
          <a:ln w="9525" algn="ctr">
            <a:noFill/>
            <a:miter lim="800000"/>
            <a:headEnd/>
            <a:tailEnd/>
          </a:ln>
        </p:spPr>
        <p:txBody>
          <a:bodyPr wrap="none">
            <a:spAutoFit/>
          </a:bodyPr>
          <a:lstStyle/>
          <a:p>
            <a:pPr algn="ctr">
              <a:spcBef>
                <a:spcPct val="0"/>
              </a:spcBef>
            </a:pPr>
            <a:r>
              <a:rPr lang="en-US" sz="2000" b="0" dirty="0">
                <a:solidFill>
                  <a:srgbClr val="FFFF00"/>
                </a:solidFill>
                <a:latin typeface="Arial" pitchFamily="34" charset="0"/>
                <a:cs typeface="Arial" pitchFamily="34" charset="0"/>
              </a:rPr>
              <a:t>Wire </a:t>
            </a:r>
            <a:r>
              <a:rPr lang="en-US" sz="2000" b="0" dirty="0" err="1">
                <a:solidFill>
                  <a:srgbClr val="FFFF00"/>
                </a:solidFill>
                <a:latin typeface="Arial" pitchFamily="34" charset="0"/>
                <a:cs typeface="Arial" pitchFamily="34" charset="0"/>
              </a:rPr>
              <a:t>i</a:t>
            </a:r>
            <a:r>
              <a:rPr lang="en-US" sz="2000" b="0" dirty="0">
                <a:solidFill>
                  <a:srgbClr val="FFFF00"/>
                </a:solidFill>
                <a:latin typeface="Arial" pitchFamily="34" charset="0"/>
                <a:cs typeface="Arial" pitchFamily="34" charset="0"/>
              </a:rPr>
              <a:t> from one </a:t>
            </a:r>
          </a:p>
          <a:p>
            <a:pPr algn="ctr">
              <a:spcBef>
                <a:spcPct val="0"/>
              </a:spcBef>
            </a:pPr>
            <a:r>
              <a:rPr lang="en-US" sz="2000" b="0" dirty="0">
                <a:solidFill>
                  <a:srgbClr val="FFFF00"/>
                </a:solidFill>
                <a:latin typeface="Arial" pitchFamily="34" charset="0"/>
                <a:cs typeface="Arial" pitchFamily="34" charset="0"/>
              </a:rPr>
              <a:t>merger</a:t>
            </a:r>
          </a:p>
        </p:txBody>
      </p:sp>
      <p:sp>
        <p:nvSpPr>
          <p:cNvPr id="3" name="Text Box 29">
            <a:extLst>
              <a:ext uri="{FF2B5EF4-FFF2-40B4-BE49-F238E27FC236}">
                <a16:creationId xmlns:a16="http://schemas.microsoft.com/office/drawing/2014/main" id="{14BB0CBD-2533-0664-FB8F-AE08CC019FBE}"/>
              </a:ext>
            </a:extLst>
          </p:cNvPr>
          <p:cNvSpPr txBox="1">
            <a:spLocks noChangeArrowheads="1"/>
          </p:cNvSpPr>
          <p:nvPr/>
        </p:nvSpPr>
        <p:spPr bwMode="auto">
          <a:xfrm>
            <a:off x="6997258" y="3478352"/>
            <a:ext cx="2146742" cy="707886"/>
          </a:xfrm>
          <a:prstGeom prst="rect">
            <a:avLst/>
          </a:prstGeom>
          <a:noFill/>
          <a:ln w="9525" algn="ctr">
            <a:noFill/>
            <a:miter lim="800000"/>
            <a:headEnd/>
            <a:tailEnd/>
          </a:ln>
        </p:spPr>
        <p:txBody>
          <a:bodyPr wrap="none">
            <a:spAutoFit/>
          </a:bodyPr>
          <a:lstStyle/>
          <a:p>
            <a:pPr algn="ctr">
              <a:spcBef>
                <a:spcPct val="0"/>
              </a:spcBef>
            </a:pPr>
            <a:r>
              <a:rPr lang="en-US" sz="2000" b="0" dirty="0">
                <a:solidFill>
                  <a:srgbClr val="FFFF00"/>
                </a:solidFill>
                <a:latin typeface="Arial" pitchFamily="34" charset="0"/>
                <a:cs typeface="Arial" pitchFamily="34" charset="0"/>
              </a:rPr>
              <a:t>Wire </a:t>
            </a:r>
            <a:r>
              <a:rPr lang="en-US" sz="2000" b="0" dirty="0" err="1">
                <a:solidFill>
                  <a:srgbClr val="FFFF00"/>
                </a:solidFill>
                <a:latin typeface="Arial" pitchFamily="34" charset="0"/>
                <a:cs typeface="Arial" pitchFamily="34" charset="0"/>
              </a:rPr>
              <a:t>i</a:t>
            </a:r>
            <a:r>
              <a:rPr lang="en-US" sz="2000" b="0" dirty="0">
                <a:solidFill>
                  <a:srgbClr val="FFFF00"/>
                </a:solidFill>
                <a:latin typeface="Arial" pitchFamily="34" charset="0"/>
                <a:cs typeface="Arial" pitchFamily="34" charset="0"/>
              </a:rPr>
              <a:t> from other </a:t>
            </a:r>
          </a:p>
          <a:p>
            <a:pPr algn="ctr">
              <a:spcBef>
                <a:spcPct val="0"/>
              </a:spcBef>
            </a:pPr>
            <a:r>
              <a:rPr lang="en-US" sz="2000" b="0" dirty="0">
                <a:solidFill>
                  <a:srgbClr val="FFFF00"/>
                </a:solidFill>
                <a:latin typeface="Arial" pitchFamily="34" charset="0"/>
                <a:cs typeface="Arial" pitchFamily="34" charset="0"/>
              </a:rPr>
              <a:t>merger</a:t>
            </a:r>
          </a:p>
        </p:txBody>
      </p:sp>
    </p:spTree>
    <p:extLst>
      <p:ext uri="{BB962C8B-B14F-4D97-AF65-F5344CB8AC3E}">
        <p14:creationId xmlns:p14="http://schemas.microsoft.com/office/powerpoint/2010/main" val="19981024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a:t>Art of Multiprocessor Programming</a:t>
            </a:r>
          </a:p>
        </p:txBody>
      </p:sp>
      <p:sp>
        <p:nvSpPr>
          <p:cNvPr id="41" name="Slide Number Placeholder 4"/>
          <p:cNvSpPr>
            <a:spLocks noGrp="1"/>
          </p:cNvSpPr>
          <p:nvPr>
            <p:ph type="sldNum" sz="quarter" idx="11"/>
          </p:nvPr>
        </p:nvSpPr>
        <p:spPr/>
        <p:txBody>
          <a:bodyPr/>
          <a:lstStyle/>
          <a:p>
            <a:pPr>
              <a:defRPr/>
            </a:pPr>
            <a:fld id="{169C7284-2A5C-48D2-87FC-5D492AB5FB31}" type="slidenum">
              <a:rPr lang="en-US"/>
              <a:pPr>
                <a:defRPr/>
              </a:pPr>
              <a:t>67</a:t>
            </a:fld>
            <a:endParaRPr lang="en-US"/>
          </a:p>
        </p:txBody>
      </p:sp>
      <p:sp>
        <p:nvSpPr>
          <p:cNvPr id="176132" name="Rectangle 2"/>
          <p:cNvSpPr>
            <a:spLocks noGrp="1" noChangeArrowheads="1"/>
          </p:cNvSpPr>
          <p:nvPr>
            <p:ph type="title"/>
          </p:nvPr>
        </p:nvSpPr>
        <p:spPr>
          <a:xfrm>
            <a:off x="685800" y="304800"/>
            <a:ext cx="7772400" cy="1143000"/>
          </a:xfrm>
        </p:spPr>
        <p:txBody>
          <a:bodyPr/>
          <a:lstStyle/>
          <a:p>
            <a:r>
              <a:rPr lang="en-US"/>
              <a:t>Last Row of Balancers</a:t>
            </a:r>
          </a:p>
        </p:txBody>
      </p:sp>
      <p:sp>
        <p:nvSpPr>
          <p:cNvPr id="176133" name="Text Box 11"/>
          <p:cNvSpPr txBox="1">
            <a:spLocks noChangeArrowheads="1"/>
          </p:cNvSpPr>
          <p:nvPr/>
        </p:nvSpPr>
        <p:spPr bwMode="auto">
          <a:xfrm>
            <a:off x="4016421" y="5332413"/>
            <a:ext cx="1435008" cy="707886"/>
          </a:xfrm>
          <a:prstGeom prst="rect">
            <a:avLst/>
          </a:prstGeom>
          <a:noFill/>
          <a:ln w="9525" algn="ctr">
            <a:noFill/>
            <a:miter lim="800000"/>
            <a:headEnd/>
            <a:tailEnd/>
          </a:ln>
        </p:spPr>
        <p:txBody>
          <a:bodyPr wrap="none">
            <a:spAutoFit/>
          </a:bodyPr>
          <a:lstStyle/>
          <a:p>
            <a:pPr algn="ctr">
              <a:spcBef>
                <a:spcPct val="0"/>
              </a:spcBef>
            </a:pPr>
            <a:r>
              <a:rPr lang="en-US" sz="2000" b="0">
                <a:solidFill>
                  <a:srgbClr val="FFFF00"/>
                </a:solidFill>
                <a:latin typeface="Arial" pitchFamily="34" charset="0"/>
                <a:cs typeface="Arial" pitchFamily="34" charset="0"/>
              </a:rPr>
              <a:t>Outputs of </a:t>
            </a:r>
          </a:p>
          <a:p>
            <a:pPr algn="ctr">
              <a:spcBef>
                <a:spcPct val="0"/>
              </a:spcBef>
            </a:pPr>
            <a:r>
              <a:rPr lang="en-US" sz="2000" b="0">
                <a:solidFill>
                  <a:srgbClr val="FFFF00"/>
                </a:solidFill>
                <a:latin typeface="Arial" pitchFamily="34" charset="0"/>
                <a:cs typeface="Arial" pitchFamily="34" charset="0"/>
              </a:rPr>
              <a:t>Merger[k]</a:t>
            </a:r>
          </a:p>
        </p:txBody>
      </p:sp>
      <p:sp>
        <p:nvSpPr>
          <p:cNvPr id="176134" name="Oval 3"/>
          <p:cNvSpPr>
            <a:spLocks noChangeArrowheads="1"/>
          </p:cNvSpPr>
          <p:nvPr/>
        </p:nvSpPr>
        <p:spPr bwMode="auto">
          <a:xfrm flipH="1">
            <a:off x="4430713"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35" name="Oval 4"/>
          <p:cNvSpPr>
            <a:spLocks noChangeArrowheads="1"/>
          </p:cNvSpPr>
          <p:nvPr/>
        </p:nvSpPr>
        <p:spPr bwMode="auto">
          <a:xfrm flipH="1">
            <a:off x="4430713" y="2236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36" name="Oval 5"/>
          <p:cNvSpPr>
            <a:spLocks noChangeArrowheads="1"/>
          </p:cNvSpPr>
          <p:nvPr/>
        </p:nvSpPr>
        <p:spPr bwMode="auto">
          <a:xfrm flipH="1">
            <a:off x="4768850"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37" name="Oval 6"/>
          <p:cNvSpPr>
            <a:spLocks noChangeArrowheads="1"/>
          </p:cNvSpPr>
          <p:nvPr/>
        </p:nvSpPr>
        <p:spPr bwMode="auto">
          <a:xfrm flipH="1">
            <a:off x="4430713"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38" name="Oval 7"/>
          <p:cNvSpPr>
            <a:spLocks noChangeArrowheads="1"/>
          </p:cNvSpPr>
          <p:nvPr/>
        </p:nvSpPr>
        <p:spPr bwMode="auto">
          <a:xfrm flipH="1">
            <a:off x="4430713"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39" name="Oval 8"/>
          <p:cNvSpPr>
            <a:spLocks noChangeArrowheads="1"/>
          </p:cNvSpPr>
          <p:nvPr/>
        </p:nvSpPr>
        <p:spPr bwMode="auto">
          <a:xfrm flipH="1">
            <a:off x="4768850"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0" name="Oval 9"/>
          <p:cNvSpPr>
            <a:spLocks noChangeArrowheads="1"/>
          </p:cNvSpPr>
          <p:nvPr/>
        </p:nvSpPr>
        <p:spPr bwMode="auto">
          <a:xfrm flipH="1">
            <a:off x="4768850"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1" name="Oval 10"/>
          <p:cNvSpPr>
            <a:spLocks noChangeArrowheads="1"/>
          </p:cNvSpPr>
          <p:nvPr/>
        </p:nvSpPr>
        <p:spPr bwMode="auto">
          <a:xfrm flipH="1">
            <a:off x="4768850" y="2236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2" name="Oval 12"/>
          <p:cNvSpPr>
            <a:spLocks noChangeArrowheads="1"/>
          </p:cNvSpPr>
          <p:nvPr/>
        </p:nvSpPr>
        <p:spPr bwMode="auto">
          <a:xfrm flipH="1">
            <a:off x="4430713"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3" name="Oval 13"/>
          <p:cNvSpPr>
            <a:spLocks noChangeArrowheads="1"/>
          </p:cNvSpPr>
          <p:nvPr/>
        </p:nvSpPr>
        <p:spPr bwMode="auto">
          <a:xfrm flipH="1">
            <a:off x="4430713" y="3797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4" name="Oval 14"/>
          <p:cNvSpPr>
            <a:spLocks noChangeArrowheads="1"/>
          </p:cNvSpPr>
          <p:nvPr/>
        </p:nvSpPr>
        <p:spPr bwMode="auto">
          <a:xfrm flipH="1">
            <a:off x="4733925"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5" name="Oval 15"/>
          <p:cNvSpPr>
            <a:spLocks noChangeArrowheads="1"/>
          </p:cNvSpPr>
          <p:nvPr/>
        </p:nvSpPr>
        <p:spPr bwMode="auto">
          <a:xfrm flipH="1">
            <a:off x="4430713"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6" name="Oval 16"/>
          <p:cNvSpPr>
            <a:spLocks noChangeArrowheads="1"/>
          </p:cNvSpPr>
          <p:nvPr/>
        </p:nvSpPr>
        <p:spPr bwMode="auto">
          <a:xfrm flipH="1">
            <a:off x="4430713"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7" name="Oval 17"/>
          <p:cNvSpPr>
            <a:spLocks noChangeArrowheads="1"/>
          </p:cNvSpPr>
          <p:nvPr/>
        </p:nvSpPr>
        <p:spPr bwMode="auto">
          <a:xfrm flipH="1">
            <a:off x="4733925"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8" name="Oval 18"/>
          <p:cNvSpPr>
            <a:spLocks noChangeArrowheads="1"/>
          </p:cNvSpPr>
          <p:nvPr/>
        </p:nvSpPr>
        <p:spPr bwMode="auto">
          <a:xfrm flipH="1">
            <a:off x="4733925"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49" name="Oval 19"/>
          <p:cNvSpPr>
            <a:spLocks noChangeArrowheads="1"/>
          </p:cNvSpPr>
          <p:nvPr/>
        </p:nvSpPr>
        <p:spPr bwMode="auto">
          <a:xfrm flipH="1">
            <a:off x="4733925" y="379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50" name="Oval 20"/>
          <p:cNvSpPr>
            <a:spLocks noChangeArrowheads="1"/>
          </p:cNvSpPr>
          <p:nvPr/>
        </p:nvSpPr>
        <p:spPr bwMode="auto">
          <a:xfrm flipH="1">
            <a:off x="5030788" y="3416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6151" name="Text Box 29"/>
          <p:cNvSpPr txBox="1">
            <a:spLocks noChangeArrowheads="1"/>
          </p:cNvSpPr>
          <p:nvPr/>
        </p:nvSpPr>
        <p:spPr bwMode="auto">
          <a:xfrm>
            <a:off x="6951708" y="5332413"/>
            <a:ext cx="1435008" cy="707886"/>
          </a:xfrm>
          <a:prstGeom prst="rect">
            <a:avLst/>
          </a:prstGeom>
          <a:noFill/>
          <a:ln w="9525" algn="ctr">
            <a:noFill/>
            <a:miter lim="800000"/>
            <a:headEnd/>
            <a:tailEnd/>
          </a:ln>
        </p:spPr>
        <p:txBody>
          <a:bodyPr wrap="none">
            <a:spAutoFit/>
          </a:bodyPr>
          <a:lstStyle/>
          <a:p>
            <a:pPr algn="ctr">
              <a:spcBef>
                <a:spcPct val="0"/>
              </a:spcBef>
            </a:pPr>
            <a:r>
              <a:rPr lang="en-US" sz="2000" b="0">
                <a:solidFill>
                  <a:srgbClr val="FFFF00"/>
                </a:solidFill>
                <a:latin typeface="Arial" pitchFamily="34" charset="0"/>
                <a:cs typeface="Arial" pitchFamily="34" charset="0"/>
              </a:rPr>
              <a:t>Outputs of </a:t>
            </a:r>
          </a:p>
          <a:p>
            <a:pPr algn="ctr">
              <a:spcBef>
                <a:spcPct val="0"/>
              </a:spcBef>
            </a:pPr>
            <a:r>
              <a:rPr lang="en-US" sz="2000" b="0">
                <a:solidFill>
                  <a:srgbClr val="FFFF00"/>
                </a:solidFill>
                <a:latin typeface="Arial" pitchFamily="34" charset="0"/>
                <a:cs typeface="Arial" pitchFamily="34" charset="0"/>
              </a:rPr>
              <a:t>last layer</a:t>
            </a:r>
          </a:p>
        </p:txBody>
      </p:sp>
      <p:sp>
        <p:nvSpPr>
          <p:cNvPr id="171033" name="AutoShape 5"/>
          <p:cNvSpPr>
            <a:spLocks noChangeArrowheads="1"/>
          </p:cNvSpPr>
          <p:nvPr/>
        </p:nvSpPr>
        <p:spPr bwMode="auto">
          <a:xfrm>
            <a:off x="5964238" y="1766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4" name="AutoShape 6"/>
          <p:cNvSpPr>
            <a:spLocks noChangeArrowheads="1"/>
          </p:cNvSpPr>
          <p:nvPr/>
        </p:nvSpPr>
        <p:spPr bwMode="auto">
          <a:xfrm>
            <a:off x="5964238" y="2528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5" name="AutoShape 7"/>
          <p:cNvSpPr>
            <a:spLocks noChangeArrowheads="1"/>
          </p:cNvSpPr>
          <p:nvPr/>
        </p:nvSpPr>
        <p:spPr bwMode="auto">
          <a:xfrm>
            <a:off x="5964238" y="3519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6" name="AutoShape 8"/>
          <p:cNvSpPr>
            <a:spLocks noChangeArrowheads="1"/>
          </p:cNvSpPr>
          <p:nvPr/>
        </p:nvSpPr>
        <p:spPr bwMode="auto">
          <a:xfrm>
            <a:off x="5964238" y="4281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6156" name="Freeform 9"/>
          <p:cNvSpPr>
            <a:spLocks/>
          </p:cNvSpPr>
          <p:nvPr/>
        </p:nvSpPr>
        <p:spPr bwMode="auto">
          <a:xfrm>
            <a:off x="5430838" y="1919288"/>
            <a:ext cx="482600" cy="1587"/>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57" name="Freeform 10"/>
          <p:cNvSpPr>
            <a:spLocks/>
          </p:cNvSpPr>
          <p:nvPr/>
        </p:nvSpPr>
        <p:spPr bwMode="auto">
          <a:xfrm>
            <a:off x="5430838" y="2101850"/>
            <a:ext cx="457200" cy="655638"/>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58" name="Line 11"/>
          <p:cNvSpPr>
            <a:spLocks noChangeShapeType="1"/>
          </p:cNvSpPr>
          <p:nvPr/>
        </p:nvSpPr>
        <p:spPr bwMode="auto">
          <a:xfrm flipV="1">
            <a:off x="5430838" y="2224088"/>
            <a:ext cx="457200" cy="12954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59" name="Line 12"/>
          <p:cNvSpPr>
            <a:spLocks noChangeShapeType="1"/>
          </p:cNvSpPr>
          <p:nvPr/>
        </p:nvSpPr>
        <p:spPr bwMode="auto">
          <a:xfrm flipV="1">
            <a:off x="5430838" y="2986088"/>
            <a:ext cx="482600" cy="97155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0" name="Line 13"/>
          <p:cNvSpPr>
            <a:spLocks noChangeShapeType="1"/>
          </p:cNvSpPr>
          <p:nvPr/>
        </p:nvSpPr>
        <p:spPr bwMode="auto">
          <a:xfrm flipV="1">
            <a:off x="5430838" y="3976688"/>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1" name="Line 14"/>
          <p:cNvSpPr>
            <a:spLocks noChangeShapeType="1"/>
          </p:cNvSpPr>
          <p:nvPr/>
        </p:nvSpPr>
        <p:spPr bwMode="auto">
          <a:xfrm>
            <a:off x="5430838" y="4738688"/>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2" name="Line 15"/>
          <p:cNvSpPr>
            <a:spLocks noChangeShapeType="1"/>
          </p:cNvSpPr>
          <p:nvPr/>
        </p:nvSpPr>
        <p:spPr bwMode="auto">
          <a:xfrm>
            <a:off x="5430838" y="2681288"/>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3" name="Line 16"/>
          <p:cNvSpPr>
            <a:spLocks noChangeShapeType="1"/>
          </p:cNvSpPr>
          <p:nvPr/>
        </p:nvSpPr>
        <p:spPr bwMode="auto">
          <a:xfrm>
            <a:off x="5430838" y="3062288"/>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4" name="Line 6"/>
          <p:cNvSpPr>
            <a:spLocks noChangeShapeType="1"/>
          </p:cNvSpPr>
          <p:nvPr/>
        </p:nvSpPr>
        <p:spPr bwMode="auto">
          <a:xfrm>
            <a:off x="6278563" y="19034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5" name="Line 6"/>
          <p:cNvSpPr>
            <a:spLocks noChangeShapeType="1"/>
          </p:cNvSpPr>
          <p:nvPr/>
        </p:nvSpPr>
        <p:spPr bwMode="auto">
          <a:xfrm>
            <a:off x="6278563" y="22637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6" name="Line 6"/>
          <p:cNvSpPr>
            <a:spLocks noChangeShapeType="1"/>
          </p:cNvSpPr>
          <p:nvPr/>
        </p:nvSpPr>
        <p:spPr bwMode="auto">
          <a:xfrm>
            <a:off x="6278563" y="266065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7" name="Line 6"/>
          <p:cNvSpPr>
            <a:spLocks noChangeShapeType="1"/>
          </p:cNvSpPr>
          <p:nvPr/>
        </p:nvSpPr>
        <p:spPr bwMode="auto">
          <a:xfrm>
            <a:off x="6278563" y="30226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8" name="Line 6"/>
          <p:cNvSpPr>
            <a:spLocks noChangeShapeType="1"/>
          </p:cNvSpPr>
          <p:nvPr/>
        </p:nvSpPr>
        <p:spPr bwMode="auto">
          <a:xfrm>
            <a:off x="6278563" y="36560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69" name="Line 6"/>
          <p:cNvSpPr>
            <a:spLocks noChangeShapeType="1"/>
          </p:cNvSpPr>
          <p:nvPr/>
        </p:nvSpPr>
        <p:spPr bwMode="auto">
          <a:xfrm>
            <a:off x="6278563" y="40528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70" name="Line 6"/>
          <p:cNvSpPr>
            <a:spLocks noChangeShapeType="1"/>
          </p:cNvSpPr>
          <p:nvPr/>
        </p:nvSpPr>
        <p:spPr bwMode="auto">
          <a:xfrm>
            <a:off x="6278563" y="44497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6171" name="Line 6"/>
          <p:cNvSpPr>
            <a:spLocks noChangeShapeType="1"/>
          </p:cNvSpPr>
          <p:nvPr/>
        </p:nvSpPr>
        <p:spPr bwMode="auto">
          <a:xfrm>
            <a:off x="6278563" y="48117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5" name="Rectangle 3"/>
          <p:cNvSpPr>
            <a:spLocks noChangeArrowheads="1"/>
          </p:cNvSpPr>
          <p:nvPr/>
        </p:nvSpPr>
        <p:spPr bwMode="auto">
          <a:xfrm>
            <a:off x="1211263" y="17097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67" name="Rectangle 4"/>
          <p:cNvSpPr>
            <a:spLocks noChangeArrowheads="1"/>
          </p:cNvSpPr>
          <p:nvPr/>
        </p:nvSpPr>
        <p:spPr bwMode="auto">
          <a:xfrm>
            <a:off x="1211263" y="34623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a:t>Art of Multiprocessor Programming</a:t>
            </a:r>
          </a:p>
        </p:txBody>
      </p:sp>
      <p:sp>
        <p:nvSpPr>
          <p:cNvPr id="41" name="Slide Number Placeholder 4"/>
          <p:cNvSpPr>
            <a:spLocks noGrp="1"/>
          </p:cNvSpPr>
          <p:nvPr>
            <p:ph type="sldNum" sz="quarter" idx="11"/>
          </p:nvPr>
        </p:nvSpPr>
        <p:spPr/>
        <p:txBody>
          <a:bodyPr/>
          <a:lstStyle/>
          <a:p>
            <a:pPr>
              <a:defRPr/>
            </a:pPr>
            <a:fld id="{153B7275-2F79-40D4-92A2-65A9D48F49C3}" type="slidenum">
              <a:rPr lang="en-US"/>
              <a:pPr>
                <a:defRPr/>
              </a:pPr>
              <a:t>68</a:t>
            </a:fld>
            <a:endParaRPr lang="en-US"/>
          </a:p>
        </p:txBody>
      </p:sp>
      <p:sp>
        <p:nvSpPr>
          <p:cNvPr id="177156" name="Rectangle 2"/>
          <p:cNvSpPr>
            <a:spLocks noGrp="1" noChangeArrowheads="1"/>
          </p:cNvSpPr>
          <p:nvPr>
            <p:ph type="title"/>
          </p:nvPr>
        </p:nvSpPr>
        <p:spPr>
          <a:xfrm>
            <a:off x="685800" y="304800"/>
            <a:ext cx="7772400" cy="1143000"/>
          </a:xfrm>
        </p:spPr>
        <p:txBody>
          <a:bodyPr/>
          <a:lstStyle/>
          <a:p>
            <a:r>
              <a:rPr lang="en-US"/>
              <a:t>Last Row of Balancers</a:t>
            </a:r>
          </a:p>
        </p:txBody>
      </p:sp>
      <p:sp>
        <p:nvSpPr>
          <p:cNvPr id="177157" name="Oval 3"/>
          <p:cNvSpPr>
            <a:spLocks noChangeArrowheads="1"/>
          </p:cNvSpPr>
          <p:nvPr/>
        </p:nvSpPr>
        <p:spPr bwMode="auto">
          <a:xfrm flipH="1">
            <a:off x="4430713"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58" name="Oval 4"/>
          <p:cNvSpPr>
            <a:spLocks noChangeArrowheads="1"/>
          </p:cNvSpPr>
          <p:nvPr/>
        </p:nvSpPr>
        <p:spPr bwMode="auto">
          <a:xfrm flipH="1">
            <a:off x="4430713" y="2236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59" name="Oval 5"/>
          <p:cNvSpPr>
            <a:spLocks noChangeArrowheads="1"/>
          </p:cNvSpPr>
          <p:nvPr/>
        </p:nvSpPr>
        <p:spPr bwMode="auto">
          <a:xfrm flipH="1">
            <a:off x="4768850"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0" name="Oval 6"/>
          <p:cNvSpPr>
            <a:spLocks noChangeArrowheads="1"/>
          </p:cNvSpPr>
          <p:nvPr/>
        </p:nvSpPr>
        <p:spPr bwMode="auto">
          <a:xfrm flipH="1">
            <a:off x="4430713"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1" name="Oval 7"/>
          <p:cNvSpPr>
            <a:spLocks noChangeArrowheads="1"/>
          </p:cNvSpPr>
          <p:nvPr/>
        </p:nvSpPr>
        <p:spPr bwMode="auto">
          <a:xfrm flipH="1">
            <a:off x="4430713"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2" name="Oval 8"/>
          <p:cNvSpPr>
            <a:spLocks noChangeArrowheads="1"/>
          </p:cNvSpPr>
          <p:nvPr/>
        </p:nvSpPr>
        <p:spPr bwMode="auto">
          <a:xfrm flipH="1">
            <a:off x="4768850"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3" name="Oval 9"/>
          <p:cNvSpPr>
            <a:spLocks noChangeArrowheads="1"/>
          </p:cNvSpPr>
          <p:nvPr/>
        </p:nvSpPr>
        <p:spPr bwMode="auto">
          <a:xfrm flipH="1">
            <a:off x="4768850"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4" name="Oval 10"/>
          <p:cNvSpPr>
            <a:spLocks noChangeArrowheads="1"/>
          </p:cNvSpPr>
          <p:nvPr/>
        </p:nvSpPr>
        <p:spPr bwMode="auto">
          <a:xfrm flipH="1">
            <a:off x="4768850" y="2236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5" name="Oval 12"/>
          <p:cNvSpPr>
            <a:spLocks noChangeArrowheads="1"/>
          </p:cNvSpPr>
          <p:nvPr/>
        </p:nvSpPr>
        <p:spPr bwMode="auto">
          <a:xfrm flipH="1">
            <a:off x="4430713"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6" name="Oval 13"/>
          <p:cNvSpPr>
            <a:spLocks noChangeArrowheads="1"/>
          </p:cNvSpPr>
          <p:nvPr/>
        </p:nvSpPr>
        <p:spPr bwMode="auto">
          <a:xfrm flipH="1">
            <a:off x="4430713" y="3797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7" name="Oval 14"/>
          <p:cNvSpPr>
            <a:spLocks noChangeArrowheads="1"/>
          </p:cNvSpPr>
          <p:nvPr/>
        </p:nvSpPr>
        <p:spPr bwMode="auto">
          <a:xfrm flipH="1">
            <a:off x="4733925"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8" name="Oval 15"/>
          <p:cNvSpPr>
            <a:spLocks noChangeArrowheads="1"/>
          </p:cNvSpPr>
          <p:nvPr/>
        </p:nvSpPr>
        <p:spPr bwMode="auto">
          <a:xfrm flipH="1">
            <a:off x="4430713"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9" name="Oval 16"/>
          <p:cNvSpPr>
            <a:spLocks noChangeArrowheads="1"/>
          </p:cNvSpPr>
          <p:nvPr/>
        </p:nvSpPr>
        <p:spPr bwMode="auto">
          <a:xfrm flipH="1">
            <a:off x="4430713"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0" name="Oval 17"/>
          <p:cNvSpPr>
            <a:spLocks noChangeArrowheads="1"/>
          </p:cNvSpPr>
          <p:nvPr/>
        </p:nvSpPr>
        <p:spPr bwMode="auto">
          <a:xfrm flipH="1">
            <a:off x="4733925"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1" name="Oval 18"/>
          <p:cNvSpPr>
            <a:spLocks noChangeArrowheads="1"/>
          </p:cNvSpPr>
          <p:nvPr/>
        </p:nvSpPr>
        <p:spPr bwMode="auto">
          <a:xfrm flipH="1">
            <a:off x="4733925"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2" name="Oval 19"/>
          <p:cNvSpPr>
            <a:spLocks noChangeArrowheads="1"/>
          </p:cNvSpPr>
          <p:nvPr/>
        </p:nvSpPr>
        <p:spPr bwMode="auto">
          <a:xfrm flipH="1">
            <a:off x="4733925" y="379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65" name="Rectangle 3"/>
          <p:cNvSpPr>
            <a:spLocks noChangeArrowheads="1"/>
          </p:cNvSpPr>
          <p:nvPr/>
        </p:nvSpPr>
        <p:spPr bwMode="auto">
          <a:xfrm>
            <a:off x="1211263" y="17097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dirty="0">
                <a:solidFill>
                  <a:srgbClr val="FFFF00"/>
                </a:solidFill>
                <a:latin typeface="Arial" pitchFamily="34" charset="0"/>
                <a:cs typeface="Arial" pitchFamily="34" charset="0"/>
              </a:rPr>
              <a:t>Merger[k]</a:t>
            </a:r>
          </a:p>
        </p:txBody>
      </p:sp>
      <p:sp>
        <p:nvSpPr>
          <p:cNvPr id="67" name="Rectangle 4"/>
          <p:cNvSpPr>
            <a:spLocks noChangeArrowheads="1"/>
          </p:cNvSpPr>
          <p:nvPr/>
        </p:nvSpPr>
        <p:spPr bwMode="auto">
          <a:xfrm>
            <a:off x="1211263" y="34623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
        <p:nvSpPr>
          <p:cNvPr id="177175" name="Oval 21"/>
          <p:cNvSpPr>
            <a:spLocks noChangeArrowheads="1"/>
          </p:cNvSpPr>
          <p:nvPr/>
        </p:nvSpPr>
        <p:spPr bwMode="auto">
          <a:xfrm flipH="1">
            <a:off x="7135813" y="1765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6" name="Oval 22"/>
          <p:cNvSpPr>
            <a:spLocks noChangeArrowheads="1"/>
          </p:cNvSpPr>
          <p:nvPr/>
        </p:nvSpPr>
        <p:spPr bwMode="auto">
          <a:xfrm flipH="1">
            <a:off x="7135813" y="214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7" name="Oval 23"/>
          <p:cNvSpPr>
            <a:spLocks noChangeArrowheads="1"/>
          </p:cNvSpPr>
          <p:nvPr/>
        </p:nvSpPr>
        <p:spPr bwMode="auto">
          <a:xfrm flipH="1">
            <a:off x="7456488" y="1765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8" name="Oval 24"/>
          <p:cNvSpPr>
            <a:spLocks noChangeArrowheads="1"/>
          </p:cNvSpPr>
          <p:nvPr/>
        </p:nvSpPr>
        <p:spPr bwMode="auto">
          <a:xfrm flipH="1">
            <a:off x="7135813" y="252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9" name="Oval 25"/>
          <p:cNvSpPr>
            <a:spLocks noChangeArrowheads="1"/>
          </p:cNvSpPr>
          <p:nvPr/>
        </p:nvSpPr>
        <p:spPr bwMode="auto">
          <a:xfrm flipH="1">
            <a:off x="7135813" y="290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0" name="Oval 26"/>
          <p:cNvSpPr>
            <a:spLocks noChangeArrowheads="1"/>
          </p:cNvSpPr>
          <p:nvPr/>
        </p:nvSpPr>
        <p:spPr bwMode="auto">
          <a:xfrm flipH="1">
            <a:off x="7456488" y="252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1" name="Oval 27"/>
          <p:cNvSpPr>
            <a:spLocks noChangeArrowheads="1"/>
          </p:cNvSpPr>
          <p:nvPr/>
        </p:nvSpPr>
        <p:spPr bwMode="auto">
          <a:xfrm flipH="1">
            <a:off x="7456488" y="290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2" name="Oval 28"/>
          <p:cNvSpPr>
            <a:spLocks noChangeArrowheads="1"/>
          </p:cNvSpPr>
          <p:nvPr/>
        </p:nvSpPr>
        <p:spPr bwMode="auto">
          <a:xfrm flipH="1">
            <a:off x="7456488" y="2146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3" name="Oval 30"/>
          <p:cNvSpPr>
            <a:spLocks noChangeArrowheads="1"/>
          </p:cNvSpPr>
          <p:nvPr/>
        </p:nvSpPr>
        <p:spPr bwMode="auto">
          <a:xfrm flipH="1">
            <a:off x="7135813" y="353695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4" name="Oval 31"/>
          <p:cNvSpPr>
            <a:spLocks noChangeArrowheads="1"/>
          </p:cNvSpPr>
          <p:nvPr/>
        </p:nvSpPr>
        <p:spPr bwMode="auto">
          <a:xfrm flipH="1">
            <a:off x="7135813" y="391795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5" name="Oval 32"/>
          <p:cNvSpPr>
            <a:spLocks noChangeArrowheads="1"/>
          </p:cNvSpPr>
          <p:nvPr/>
        </p:nvSpPr>
        <p:spPr bwMode="auto">
          <a:xfrm flipH="1">
            <a:off x="7456488" y="353695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6" name="Oval 33"/>
          <p:cNvSpPr>
            <a:spLocks noChangeArrowheads="1"/>
          </p:cNvSpPr>
          <p:nvPr/>
        </p:nvSpPr>
        <p:spPr bwMode="auto">
          <a:xfrm flipH="1">
            <a:off x="7135813" y="429895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7" name="Oval 34"/>
          <p:cNvSpPr>
            <a:spLocks noChangeArrowheads="1"/>
          </p:cNvSpPr>
          <p:nvPr/>
        </p:nvSpPr>
        <p:spPr bwMode="auto">
          <a:xfrm flipH="1">
            <a:off x="7135813" y="467995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8" name="Oval 35"/>
          <p:cNvSpPr>
            <a:spLocks noChangeArrowheads="1"/>
          </p:cNvSpPr>
          <p:nvPr/>
        </p:nvSpPr>
        <p:spPr bwMode="auto">
          <a:xfrm flipH="1">
            <a:off x="7456488" y="429895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89" name="Oval 36"/>
          <p:cNvSpPr>
            <a:spLocks noChangeArrowheads="1"/>
          </p:cNvSpPr>
          <p:nvPr/>
        </p:nvSpPr>
        <p:spPr bwMode="auto">
          <a:xfrm flipH="1">
            <a:off x="7456488" y="467995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90" name="Oval 37"/>
          <p:cNvSpPr>
            <a:spLocks noChangeArrowheads="1"/>
          </p:cNvSpPr>
          <p:nvPr/>
        </p:nvSpPr>
        <p:spPr bwMode="auto">
          <a:xfrm flipH="1">
            <a:off x="7456488" y="391795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30" name="Oval 20"/>
          <p:cNvSpPr>
            <a:spLocks noChangeArrowheads="1"/>
          </p:cNvSpPr>
          <p:nvPr/>
        </p:nvSpPr>
        <p:spPr bwMode="auto">
          <a:xfrm flipH="1">
            <a:off x="5030788" y="3416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64" name="AutoShape 5"/>
          <p:cNvSpPr>
            <a:spLocks noChangeArrowheads="1"/>
          </p:cNvSpPr>
          <p:nvPr/>
        </p:nvSpPr>
        <p:spPr bwMode="auto">
          <a:xfrm>
            <a:off x="5964238" y="1766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66" name="AutoShape 6"/>
          <p:cNvSpPr>
            <a:spLocks noChangeArrowheads="1"/>
          </p:cNvSpPr>
          <p:nvPr/>
        </p:nvSpPr>
        <p:spPr bwMode="auto">
          <a:xfrm>
            <a:off x="5964238" y="2528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68" name="AutoShape 7"/>
          <p:cNvSpPr>
            <a:spLocks noChangeArrowheads="1"/>
          </p:cNvSpPr>
          <p:nvPr/>
        </p:nvSpPr>
        <p:spPr bwMode="auto">
          <a:xfrm>
            <a:off x="5964238" y="3519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69" name="AutoShape 8"/>
          <p:cNvSpPr>
            <a:spLocks noChangeArrowheads="1"/>
          </p:cNvSpPr>
          <p:nvPr/>
        </p:nvSpPr>
        <p:spPr bwMode="auto">
          <a:xfrm>
            <a:off x="5964238" y="4281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7196" name="Freeform 9"/>
          <p:cNvSpPr>
            <a:spLocks/>
          </p:cNvSpPr>
          <p:nvPr/>
        </p:nvSpPr>
        <p:spPr bwMode="auto">
          <a:xfrm>
            <a:off x="5430838" y="1919288"/>
            <a:ext cx="482600" cy="1587"/>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197" name="Freeform 10"/>
          <p:cNvSpPr>
            <a:spLocks/>
          </p:cNvSpPr>
          <p:nvPr/>
        </p:nvSpPr>
        <p:spPr bwMode="auto">
          <a:xfrm>
            <a:off x="5430838" y="2101850"/>
            <a:ext cx="457200" cy="655638"/>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198" name="Line 11"/>
          <p:cNvSpPr>
            <a:spLocks noChangeShapeType="1"/>
          </p:cNvSpPr>
          <p:nvPr/>
        </p:nvSpPr>
        <p:spPr bwMode="auto">
          <a:xfrm flipV="1">
            <a:off x="5430838" y="2224088"/>
            <a:ext cx="457200" cy="12954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199" name="Line 12"/>
          <p:cNvSpPr>
            <a:spLocks noChangeShapeType="1"/>
          </p:cNvSpPr>
          <p:nvPr/>
        </p:nvSpPr>
        <p:spPr bwMode="auto">
          <a:xfrm flipV="1">
            <a:off x="5430838" y="2986088"/>
            <a:ext cx="482600" cy="97155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0" name="Line 13"/>
          <p:cNvSpPr>
            <a:spLocks noChangeShapeType="1"/>
          </p:cNvSpPr>
          <p:nvPr/>
        </p:nvSpPr>
        <p:spPr bwMode="auto">
          <a:xfrm flipV="1">
            <a:off x="5430838" y="3976688"/>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1" name="Line 14"/>
          <p:cNvSpPr>
            <a:spLocks noChangeShapeType="1"/>
          </p:cNvSpPr>
          <p:nvPr/>
        </p:nvSpPr>
        <p:spPr bwMode="auto">
          <a:xfrm>
            <a:off x="5430838" y="4738688"/>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2" name="Line 15"/>
          <p:cNvSpPr>
            <a:spLocks noChangeShapeType="1"/>
          </p:cNvSpPr>
          <p:nvPr/>
        </p:nvSpPr>
        <p:spPr bwMode="auto">
          <a:xfrm>
            <a:off x="5430838" y="2681288"/>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3" name="Line 16"/>
          <p:cNvSpPr>
            <a:spLocks noChangeShapeType="1"/>
          </p:cNvSpPr>
          <p:nvPr/>
        </p:nvSpPr>
        <p:spPr bwMode="auto">
          <a:xfrm>
            <a:off x="5430838" y="3062288"/>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4" name="Line 6"/>
          <p:cNvSpPr>
            <a:spLocks noChangeShapeType="1"/>
          </p:cNvSpPr>
          <p:nvPr/>
        </p:nvSpPr>
        <p:spPr bwMode="auto">
          <a:xfrm>
            <a:off x="6278563" y="19034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5" name="Line 6"/>
          <p:cNvSpPr>
            <a:spLocks noChangeShapeType="1"/>
          </p:cNvSpPr>
          <p:nvPr/>
        </p:nvSpPr>
        <p:spPr bwMode="auto">
          <a:xfrm>
            <a:off x="6278563" y="22637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6" name="Line 6"/>
          <p:cNvSpPr>
            <a:spLocks noChangeShapeType="1"/>
          </p:cNvSpPr>
          <p:nvPr/>
        </p:nvSpPr>
        <p:spPr bwMode="auto">
          <a:xfrm>
            <a:off x="6278563" y="266065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7" name="Line 6"/>
          <p:cNvSpPr>
            <a:spLocks noChangeShapeType="1"/>
          </p:cNvSpPr>
          <p:nvPr/>
        </p:nvSpPr>
        <p:spPr bwMode="auto">
          <a:xfrm>
            <a:off x="6278563" y="30226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8" name="Line 6"/>
          <p:cNvSpPr>
            <a:spLocks noChangeShapeType="1"/>
          </p:cNvSpPr>
          <p:nvPr/>
        </p:nvSpPr>
        <p:spPr bwMode="auto">
          <a:xfrm>
            <a:off x="6278563" y="36560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09" name="Line 6"/>
          <p:cNvSpPr>
            <a:spLocks noChangeShapeType="1"/>
          </p:cNvSpPr>
          <p:nvPr/>
        </p:nvSpPr>
        <p:spPr bwMode="auto">
          <a:xfrm>
            <a:off x="6278563" y="40528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10" name="Line 6"/>
          <p:cNvSpPr>
            <a:spLocks noChangeShapeType="1"/>
          </p:cNvSpPr>
          <p:nvPr/>
        </p:nvSpPr>
        <p:spPr bwMode="auto">
          <a:xfrm>
            <a:off x="6278563" y="44497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7211" name="Line 6"/>
          <p:cNvSpPr>
            <a:spLocks noChangeShapeType="1"/>
          </p:cNvSpPr>
          <p:nvPr/>
        </p:nvSpPr>
        <p:spPr bwMode="auto">
          <a:xfrm>
            <a:off x="6278563" y="48117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35 3.46821E-7 C -0.00173 -0.00324 -0.00364 -0.00647 0.00591 -0.03607 C 0.01546 -0.06567 0.04011 -0.15075 0.05868 -0.17827 C 0.07709 -0.20578 0.10643 -0.19075 0.11684 -0.20093 C 0.12726 -0.2111 0.08907 -0.2326 0.12066 -0.23931 C 0.15226 -0.24601 0.22952 -0.24393 0.30677 -0.24162 " pathEditMode="relative" rAng="0" ptsTypes="aaaaaA">
                                      <p:cBhvr>
                                        <p:cTn id="6" dur="2000" fill="hold"/>
                                        <p:tgtEl>
                                          <p:spTgt spid="171030"/>
                                        </p:tgtEl>
                                        <p:attrNameLst>
                                          <p:attrName>ppt_x</p:attrName>
                                          <p:attrName>ppt_y</p:attrName>
                                        </p:attrNameLst>
                                      </p:cBhvr>
                                      <p:rCtr x="15100" y="-1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3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a:t>Art of Multiprocessor Programming</a:t>
            </a:r>
          </a:p>
        </p:txBody>
      </p:sp>
      <p:sp>
        <p:nvSpPr>
          <p:cNvPr id="41" name="Slide Number Placeholder 4"/>
          <p:cNvSpPr>
            <a:spLocks noGrp="1"/>
          </p:cNvSpPr>
          <p:nvPr>
            <p:ph type="sldNum" sz="quarter" idx="11"/>
          </p:nvPr>
        </p:nvSpPr>
        <p:spPr/>
        <p:txBody>
          <a:bodyPr/>
          <a:lstStyle/>
          <a:p>
            <a:pPr>
              <a:defRPr/>
            </a:pPr>
            <a:fld id="{66297F72-3D20-461A-A229-6E446CCC649D}" type="slidenum">
              <a:rPr lang="en-US"/>
              <a:pPr>
                <a:defRPr/>
              </a:pPr>
              <a:t>69</a:t>
            </a:fld>
            <a:endParaRPr lang="en-US"/>
          </a:p>
        </p:txBody>
      </p:sp>
      <p:sp>
        <p:nvSpPr>
          <p:cNvPr id="178180" name="Rectangle 2"/>
          <p:cNvSpPr>
            <a:spLocks noGrp="1" noChangeArrowheads="1"/>
          </p:cNvSpPr>
          <p:nvPr>
            <p:ph type="title"/>
          </p:nvPr>
        </p:nvSpPr>
        <p:spPr>
          <a:xfrm>
            <a:off x="685800" y="304800"/>
            <a:ext cx="7772400" cy="1143000"/>
          </a:xfrm>
        </p:spPr>
        <p:txBody>
          <a:bodyPr/>
          <a:lstStyle/>
          <a:p>
            <a:r>
              <a:rPr lang="en-US" dirty="0"/>
              <a:t>So </a:t>
            </a:r>
            <a:r>
              <a:rPr lang="en-US" dirty="0" err="1"/>
              <a:t>Bitonic</a:t>
            </a:r>
            <a:r>
              <a:rPr lang="en-US" dirty="0"/>
              <a:t> Networks Count</a:t>
            </a:r>
          </a:p>
        </p:txBody>
      </p:sp>
      <p:sp>
        <p:nvSpPr>
          <p:cNvPr id="178181" name="Oval 3"/>
          <p:cNvSpPr>
            <a:spLocks noChangeArrowheads="1"/>
          </p:cNvSpPr>
          <p:nvPr/>
        </p:nvSpPr>
        <p:spPr bwMode="auto">
          <a:xfrm flipH="1">
            <a:off x="4430713"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2" name="Oval 4"/>
          <p:cNvSpPr>
            <a:spLocks noChangeArrowheads="1"/>
          </p:cNvSpPr>
          <p:nvPr/>
        </p:nvSpPr>
        <p:spPr bwMode="auto">
          <a:xfrm flipH="1">
            <a:off x="4430713" y="2236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3" name="Oval 5"/>
          <p:cNvSpPr>
            <a:spLocks noChangeArrowheads="1"/>
          </p:cNvSpPr>
          <p:nvPr/>
        </p:nvSpPr>
        <p:spPr bwMode="auto">
          <a:xfrm flipH="1">
            <a:off x="4768850" y="18557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4" name="Oval 6"/>
          <p:cNvSpPr>
            <a:spLocks noChangeArrowheads="1"/>
          </p:cNvSpPr>
          <p:nvPr/>
        </p:nvSpPr>
        <p:spPr bwMode="auto">
          <a:xfrm flipH="1">
            <a:off x="4430713"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5" name="Oval 7"/>
          <p:cNvSpPr>
            <a:spLocks noChangeArrowheads="1"/>
          </p:cNvSpPr>
          <p:nvPr/>
        </p:nvSpPr>
        <p:spPr bwMode="auto">
          <a:xfrm flipH="1">
            <a:off x="4430713"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6" name="Oval 8"/>
          <p:cNvSpPr>
            <a:spLocks noChangeArrowheads="1"/>
          </p:cNvSpPr>
          <p:nvPr/>
        </p:nvSpPr>
        <p:spPr bwMode="auto">
          <a:xfrm flipH="1">
            <a:off x="4768850" y="2617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7" name="Oval 9"/>
          <p:cNvSpPr>
            <a:spLocks noChangeArrowheads="1"/>
          </p:cNvSpPr>
          <p:nvPr/>
        </p:nvSpPr>
        <p:spPr bwMode="auto">
          <a:xfrm flipH="1">
            <a:off x="4768850" y="2998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8" name="Oval 10"/>
          <p:cNvSpPr>
            <a:spLocks noChangeArrowheads="1"/>
          </p:cNvSpPr>
          <p:nvPr/>
        </p:nvSpPr>
        <p:spPr bwMode="auto">
          <a:xfrm flipH="1">
            <a:off x="4768850" y="22367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89" name="Oval 12"/>
          <p:cNvSpPr>
            <a:spLocks noChangeArrowheads="1"/>
          </p:cNvSpPr>
          <p:nvPr/>
        </p:nvSpPr>
        <p:spPr bwMode="auto">
          <a:xfrm flipH="1">
            <a:off x="4430713"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0" name="Oval 13"/>
          <p:cNvSpPr>
            <a:spLocks noChangeArrowheads="1"/>
          </p:cNvSpPr>
          <p:nvPr/>
        </p:nvSpPr>
        <p:spPr bwMode="auto">
          <a:xfrm flipH="1">
            <a:off x="4430713" y="3797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1" name="Oval 14"/>
          <p:cNvSpPr>
            <a:spLocks noChangeArrowheads="1"/>
          </p:cNvSpPr>
          <p:nvPr/>
        </p:nvSpPr>
        <p:spPr bwMode="auto">
          <a:xfrm flipH="1">
            <a:off x="4733925" y="3416300"/>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2" name="Oval 15"/>
          <p:cNvSpPr>
            <a:spLocks noChangeArrowheads="1"/>
          </p:cNvSpPr>
          <p:nvPr/>
        </p:nvSpPr>
        <p:spPr bwMode="auto">
          <a:xfrm flipH="1">
            <a:off x="4430713"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3" name="Oval 16"/>
          <p:cNvSpPr>
            <a:spLocks noChangeArrowheads="1"/>
          </p:cNvSpPr>
          <p:nvPr/>
        </p:nvSpPr>
        <p:spPr bwMode="auto">
          <a:xfrm flipH="1">
            <a:off x="4430713"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4" name="Oval 17"/>
          <p:cNvSpPr>
            <a:spLocks noChangeArrowheads="1"/>
          </p:cNvSpPr>
          <p:nvPr/>
        </p:nvSpPr>
        <p:spPr bwMode="auto">
          <a:xfrm flipH="1">
            <a:off x="4733925" y="4178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5" name="Oval 18"/>
          <p:cNvSpPr>
            <a:spLocks noChangeArrowheads="1"/>
          </p:cNvSpPr>
          <p:nvPr/>
        </p:nvSpPr>
        <p:spPr bwMode="auto">
          <a:xfrm flipH="1">
            <a:off x="4733925" y="4559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6" name="Oval 19"/>
          <p:cNvSpPr>
            <a:spLocks noChangeArrowheads="1"/>
          </p:cNvSpPr>
          <p:nvPr/>
        </p:nvSpPr>
        <p:spPr bwMode="auto">
          <a:xfrm flipH="1">
            <a:off x="4733925" y="3797300"/>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7" name="Oval 21"/>
          <p:cNvSpPr>
            <a:spLocks noChangeArrowheads="1"/>
          </p:cNvSpPr>
          <p:nvPr/>
        </p:nvSpPr>
        <p:spPr bwMode="auto">
          <a:xfrm flipH="1">
            <a:off x="7197725" y="17795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8" name="Oval 22"/>
          <p:cNvSpPr>
            <a:spLocks noChangeArrowheads="1"/>
          </p:cNvSpPr>
          <p:nvPr/>
        </p:nvSpPr>
        <p:spPr bwMode="auto">
          <a:xfrm flipH="1">
            <a:off x="7197725" y="21605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199" name="Oval 23"/>
          <p:cNvSpPr>
            <a:spLocks noChangeArrowheads="1"/>
          </p:cNvSpPr>
          <p:nvPr/>
        </p:nvSpPr>
        <p:spPr bwMode="auto">
          <a:xfrm flipH="1">
            <a:off x="7518400" y="1779588"/>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0" name="Oval 24"/>
          <p:cNvSpPr>
            <a:spLocks noChangeArrowheads="1"/>
          </p:cNvSpPr>
          <p:nvPr/>
        </p:nvSpPr>
        <p:spPr bwMode="auto">
          <a:xfrm flipH="1">
            <a:off x="7197725" y="25415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1" name="Oval 25"/>
          <p:cNvSpPr>
            <a:spLocks noChangeArrowheads="1"/>
          </p:cNvSpPr>
          <p:nvPr/>
        </p:nvSpPr>
        <p:spPr bwMode="auto">
          <a:xfrm flipH="1">
            <a:off x="7197725" y="29225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2" name="Oval 26"/>
          <p:cNvSpPr>
            <a:spLocks noChangeArrowheads="1"/>
          </p:cNvSpPr>
          <p:nvPr/>
        </p:nvSpPr>
        <p:spPr bwMode="auto">
          <a:xfrm flipH="1">
            <a:off x="7518400" y="25415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3" name="Oval 27"/>
          <p:cNvSpPr>
            <a:spLocks noChangeArrowheads="1"/>
          </p:cNvSpPr>
          <p:nvPr/>
        </p:nvSpPr>
        <p:spPr bwMode="auto">
          <a:xfrm flipH="1">
            <a:off x="7518400" y="29225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4" name="Oval 28"/>
          <p:cNvSpPr>
            <a:spLocks noChangeArrowheads="1"/>
          </p:cNvSpPr>
          <p:nvPr/>
        </p:nvSpPr>
        <p:spPr bwMode="auto">
          <a:xfrm flipH="1">
            <a:off x="7518400" y="21605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5" name="Oval 30"/>
          <p:cNvSpPr>
            <a:spLocks noChangeArrowheads="1"/>
          </p:cNvSpPr>
          <p:nvPr/>
        </p:nvSpPr>
        <p:spPr bwMode="auto">
          <a:xfrm flipH="1">
            <a:off x="7197725" y="355282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6" name="Oval 31"/>
          <p:cNvSpPr>
            <a:spLocks noChangeArrowheads="1"/>
          </p:cNvSpPr>
          <p:nvPr/>
        </p:nvSpPr>
        <p:spPr bwMode="auto">
          <a:xfrm flipH="1">
            <a:off x="7197725" y="393382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7" name="Oval 32"/>
          <p:cNvSpPr>
            <a:spLocks noChangeArrowheads="1"/>
          </p:cNvSpPr>
          <p:nvPr/>
        </p:nvSpPr>
        <p:spPr bwMode="auto">
          <a:xfrm flipH="1">
            <a:off x="7518400" y="3552825"/>
            <a:ext cx="228600" cy="228600"/>
          </a:xfrm>
          <a:prstGeom prst="ellipse">
            <a:avLst/>
          </a:prstGeom>
          <a:solidFill>
            <a:srgbClr val="FF99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8" name="Oval 33"/>
          <p:cNvSpPr>
            <a:spLocks noChangeArrowheads="1"/>
          </p:cNvSpPr>
          <p:nvPr/>
        </p:nvSpPr>
        <p:spPr bwMode="auto">
          <a:xfrm flipH="1">
            <a:off x="7197725" y="431482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09" name="Oval 34"/>
          <p:cNvSpPr>
            <a:spLocks noChangeArrowheads="1"/>
          </p:cNvSpPr>
          <p:nvPr/>
        </p:nvSpPr>
        <p:spPr bwMode="auto">
          <a:xfrm flipH="1">
            <a:off x="7197725" y="469582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10" name="Oval 35"/>
          <p:cNvSpPr>
            <a:spLocks noChangeArrowheads="1"/>
          </p:cNvSpPr>
          <p:nvPr/>
        </p:nvSpPr>
        <p:spPr bwMode="auto">
          <a:xfrm flipH="1">
            <a:off x="7518400" y="431482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11" name="Oval 36"/>
          <p:cNvSpPr>
            <a:spLocks noChangeArrowheads="1"/>
          </p:cNvSpPr>
          <p:nvPr/>
        </p:nvSpPr>
        <p:spPr bwMode="auto">
          <a:xfrm flipH="1">
            <a:off x="7518400" y="469582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12" name="Oval 37"/>
          <p:cNvSpPr>
            <a:spLocks noChangeArrowheads="1"/>
          </p:cNvSpPr>
          <p:nvPr/>
        </p:nvSpPr>
        <p:spPr bwMode="auto">
          <a:xfrm flipH="1">
            <a:off x="7518400" y="3933825"/>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8213" name="Oval 38"/>
          <p:cNvSpPr>
            <a:spLocks noChangeArrowheads="1"/>
          </p:cNvSpPr>
          <p:nvPr/>
        </p:nvSpPr>
        <p:spPr bwMode="auto">
          <a:xfrm flipH="1">
            <a:off x="7866063" y="1779588"/>
            <a:ext cx="228600" cy="228600"/>
          </a:xfrm>
          <a:prstGeom prst="ellipse">
            <a:avLst/>
          </a:prstGeom>
          <a:solidFill>
            <a:srgbClr val="FFFF99"/>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033" name="AutoShape 5"/>
          <p:cNvSpPr>
            <a:spLocks noChangeArrowheads="1"/>
          </p:cNvSpPr>
          <p:nvPr/>
        </p:nvSpPr>
        <p:spPr bwMode="auto">
          <a:xfrm>
            <a:off x="5964238" y="1766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4" name="AutoShape 6"/>
          <p:cNvSpPr>
            <a:spLocks noChangeArrowheads="1"/>
          </p:cNvSpPr>
          <p:nvPr/>
        </p:nvSpPr>
        <p:spPr bwMode="auto">
          <a:xfrm>
            <a:off x="5964238" y="25288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5" name="AutoShape 7"/>
          <p:cNvSpPr>
            <a:spLocks noChangeArrowheads="1"/>
          </p:cNvSpPr>
          <p:nvPr/>
        </p:nvSpPr>
        <p:spPr bwMode="auto">
          <a:xfrm>
            <a:off x="5964238" y="3519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1036" name="AutoShape 8"/>
          <p:cNvSpPr>
            <a:spLocks noChangeArrowheads="1"/>
          </p:cNvSpPr>
          <p:nvPr/>
        </p:nvSpPr>
        <p:spPr bwMode="auto">
          <a:xfrm>
            <a:off x="5964238" y="4281488"/>
            <a:ext cx="304800" cy="609600"/>
          </a:xfrm>
          <a:prstGeom prst="roundRect">
            <a:avLst>
              <a:gd name="adj" fmla="val 16667"/>
            </a:avLst>
          </a:prstGeom>
          <a:solidFill>
            <a:schemeClr val="bg1">
              <a:lumMod val="95000"/>
            </a:schemeClr>
          </a:soli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sp>
        <p:nvSpPr>
          <p:cNvPr id="178218" name="Freeform 9"/>
          <p:cNvSpPr>
            <a:spLocks/>
          </p:cNvSpPr>
          <p:nvPr/>
        </p:nvSpPr>
        <p:spPr bwMode="auto">
          <a:xfrm>
            <a:off x="5430838" y="1919288"/>
            <a:ext cx="482600" cy="1587"/>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19" name="Freeform 10"/>
          <p:cNvSpPr>
            <a:spLocks/>
          </p:cNvSpPr>
          <p:nvPr/>
        </p:nvSpPr>
        <p:spPr bwMode="auto">
          <a:xfrm>
            <a:off x="5430838" y="2101850"/>
            <a:ext cx="457200" cy="655638"/>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0" name="Line 11"/>
          <p:cNvSpPr>
            <a:spLocks noChangeShapeType="1"/>
          </p:cNvSpPr>
          <p:nvPr/>
        </p:nvSpPr>
        <p:spPr bwMode="auto">
          <a:xfrm flipV="1">
            <a:off x="5430838" y="2224088"/>
            <a:ext cx="457200" cy="12954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1" name="Line 12"/>
          <p:cNvSpPr>
            <a:spLocks noChangeShapeType="1"/>
          </p:cNvSpPr>
          <p:nvPr/>
        </p:nvSpPr>
        <p:spPr bwMode="auto">
          <a:xfrm flipV="1">
            <a:off x="5430838" y="2986088"/>
            <a:ext cx="482600" cy="97155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2" name="Line 13"/>
          <p:cNvSpPr>
            <a:spLocks noChangeShapeType="1"/>
          </p:cNvSpPr>
          <p:nvPr/>
        </p:nvSpPr>
        <p:spPr bwMode="auto">
          <a:xfrm flipV="1">
            <a:off x="5430838" y="3976688"/>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3" name="Line 14"/>
          <p:cNvSpPr>
            <a:spLocks noChangeShapeType="1"/>
          </p:cNvSpPr>
          <p:nvPr/>
        </p:nvSpPr>
        <p:spPr bwMode="auto">
          <a:xfrm>
            <a:off x="5430838" y="4738688"/>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4" name="Line 15"/>
          <p:cNvSpPr>
            <a:spLocks noChangeShapeType="1"/>
          </p:cNvSpPr>
          <p:nvPr/>
        </p:nvSpPr>
        <p:spPr bwMode="auto">
          <a:xfrm>
            <a:off x="5430838" y="2681288"/>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5" name="Line 16"/>
          <p:cNvSpPr>
            <a:spLocks noChangeShapeType="1"/>
          </p:cNvSpPr>
          <p:nvPr/>
        </p:nvSpPr>
        <p:spPr bwMode="auto">
          <a:xfrm>
            <a:off x="5430838" y="3062288"/>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6" name="Line 6"/>
          <p:cNvSpPr>
            <a:spLocks noChangeShapeType="1"/>
          </p:cNvSpPr>
          <p:nvPr/>
        </p:nvSpPr>
        <p:spPr bwMode="auto">
          <a:xfrm>
            <a:off x="6278563" y="19034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7" name="Line 6"/>
          <p:cNvSpPr>
            <a:spLocks noChangeShapeType="1"/>
          </p:cNvSpPr>
          <p:nvPr/>
        </p:nvSpPr>
        <p:spPr bwMode="auto">
          <a:xfrm>
            <a:off x="6278563" y="2263775"/>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8" name="Line 6"/>
          <p:cNvSpPr>
            <a:spLocks noChangeShapeType="1"/>
          </p:cNvSpPr>
          <p:nvPr/>
        </p:nvSpPr>
        <p:spPr bwMode="auto">
          <a:xfrm>
            <a:off x="6278563" y="266065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29" name="Line 6"/>
          <p:cNvSpPr>
            <a:spLocks noChangeShapeType="1"/>
          </p:cNvSpPr>
          <p:nvPr/>
        </p:nvSpPr>
        <p:spPr bwMode="auto">
          <a:xfrm>
            <a:off x="6278563" y="3022600"/>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30" name="Line 6"/>
          <p:cNvSpPr>
            <a:spLocks noChangeShapeType="1"/>
          </p:cNvSpPr>
          <p:nvPr/>
        </p:nvSpPr>
        <p:spPr bwMode="auto">
          <a:xfrm>
            <a:off x="6278563" y="36560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31" name="Line 6"/>
          <p:cNvSpPr>
            <a:spLocks noChangeShapeType="1"/>
          </p:cNvSpPr>
          <p:nvPr/>
        </p:nvSpPr>
        <p:spPr bwMode="auto">
          <a:xfrm>
            <a:off x="6278563" y="4052888"/>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32" name="Line 6"/>
          <p:cNvSpPr>
            <a:spLocks noChangeShapeType="1"/>
          </p:cNvSpPr>
          <p:nvPr/>
        </p:nvSpPr>
        <p:spPr bwMode="auto">
          <a:xfrm>
            <a:off x="6278563" y="444976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78233" name="Line 6"/>
          <p:cNvSpPr>
            <a:spLocks noChangeShapeType="1"/>
          </p:cNvSpPr>
          <p:nvPr/>
        </p:nvSpPr>
        <p:spPr bwMode="auto">
          <a:xfrm>
            <a:off x="6278563" y="4811713"/>
            <a:ext cx="6858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6" name="TextBox 65"/>
          <p:cNvSpPr txBox="1"/>
          <p:nvPr/>
        </p:nvSpPr>
        <p:spPr>
          <a:xfrm rot="19421212">
            <a:off x="7812088" y="3025775"/>
            <a:ext cx="1096962" cy="584200"/>
          </a:xfrm>
          <a:prstGeom prst="rect">
            <a:avLst/>
          </a:prstGeom>
          <a:noFill/>
          <a:ln w="76200">
            <a:solidFill>
              <a:srgbClr val="FF0000"/>
            </a:solidFill>
          </a:ln>
        </p:spPr>
        <p:txBody>
          <a:bodyPr wrap="none">
            <a:spAutoFit/>
          </a:bodyPr>
          <a:lstStyle/>
          <a:p>
            <a:pPr>
              <a:defRPr/>
            </a:pPr>
            <a:r>
              <a:rPr lang="en-US" sz="3200" dirty="0">
                <a:solidFill>
                  <a:srgbClr val="FFFF00"/>
                </a:solidFill>
                <a:latin typeface="Arial" pitchFamily="34" charset="0"/>
                <a:cs typeface="Arial" pitchFamily="34" charset="0"/>
              </a:rPr>
              <a:t>QED</a:t>
            </a:r>
          </a:p>
        </p:txBody>
      </p:sp>
      <p:sp>
        <p:nvSpPr>
          <p:cNvPr id="65" name="Rectangle 3"/>
          <p:cNvSpPr>
            <a:spLocks noChangeArrowheads="1"/>
          </p:cNvSpPr>
          <p:nvPr/>
        </p:nvSpPr>
        <p:spPr bwMode="auto">
          <a:xfrm>
            <a:off x="1211263" y="17097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dirty="0">
                <a:solidFill>
                  <a:srgbClr val="FFFF00"/>
                </a:solidFill>
                <a:latin typeface="Arial" pitchFamily="34" charset="0"/>
                <a:cs typeface="Arial" pitchFamily="34" charset="0"/>
              </a:rPr>
              <a:t>Merger[k]</a:t>
            </a:r>
          </a:p>
        </p:txBody>
      </p:sp>
      <p:sp>
        <p:nvSpPr>
          <p:cNvPr id="67" name="Rectangle 4"/>
          <p:cNvSpPr>
            <a:spLocks noChangeArrowheads="1"/>
          </p:cNvSpPr>
          <p:nvPr/>
        </p:nvSpPr>
        <p:spPr bwMode="auto">
          <a:xfrm>
            <a:off x="1211263" y="3462338"/>
            <a:ext cx="2743200" cy="1447800"/>
          </a:xfrm>
          <a:prstGeom prst="rect">
            <a:avLst/>
          </a:prstGeom>
          <a:solidFill>
            <a:schemeClr val="tx2"/>
          </a:solidFill>
          <a:ln w="76200" algn="ctr">
            <a:solidFill>
              <a:schemeClr val="bg1"/>
            </a:solidFill>
            <a:miter lim="800000"/>
            <a:headEnd/>
            <a:tailEnd/>
          </a:ln>
        </p:spPr>
        <p:txBody>
          <a:bodyPr wrap="none" anchor="ctr"/>
          <a:lstStyle/>
          <a:p>
            <a:pPr algn="ctr">
              <a:spcBef>
                <a:spcPct val="0"/>
              </a:spcBef>
              <a:defRPr/>
            </a:pPr>
            <a:r>
              <a:rPr lang="en-US" sz="4000" b="0">
                <a:solidFill>
                  <a:srgbClr val="FFFF00"/>
                </a:solidFill>
                <a:latin typeface="Arial" pitchFamily="34" charset="0"/>
                <a:cs typeface="Arial" pitchFamily="34" charset="0"/>
              </a:rPr>
              <a:t>Merger[k]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415355-B5C2-6751-779A-BF86B105347D}"/>
              </a:ext>
            </a:extLst>
          </p:cNvPr>
          <p:cNvGrpSpPr/>
          <p:nvPr/>
        </p:nvGrpSpPr>
        <p:grpSpPr>
          <a:xfrm>
            <a:off x="1562100" y="2286000"/>
            <a:ext cx="5410200" cy="3124200"/>
            <a:chOff x="1562100" y="2286000"/>
            <a:chExt cx="5410200" cy="3124200"/>
          </a:xfrm>
        </p:grpSpPr>
        <p:sp>
          <p:nvSpPr>
            <p:cNvPr id="179205" name="Line 3"/>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06" name="Line 4"/>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07" name="Line 5"/>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08" name="Line 6"/>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09" name="Line 7"/>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10" name="Line 8"/>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11" name="Line 9"/>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12" name="Line 10"/>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9216" name="Rectangle 20"/>
            <p:cNvSpPr>
              <a:spLocks noChangeArrowheads="1"/>
            </p:cNvSpPr>
            <p:nvPr/>
          </p:nvSpPr>
          <p:spPr bwMode="auto">
            <a:xfrm>
              <a:off x="2514600" y="2514600"/>
              <a:ext cx="533400" cy="25908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79218" name="Rectangle 22"/>
            <p:cNvSpPr>
              <a:spLocks noChangeArrowheads="1"/>
            </p:cNvSpPr>
            <p:nvPr/>
          </p:nvSpPr>
          <p:spPr bwMode="auto">
            <a:xfrm>
              <a:off x="4521200" y="25908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79219" name="Rectangle 23"/>
            <p:cNvSpPr>
              <a:spLocks noChangeArrowheads="1"/>
            </p:cNvSpPr>
            <p:nvPr/>
          </p:nvSpPr>
          <p:spPr bwMode="auto">
            <a:xfrm>
              <a:off x="4521200" y="43434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79221" name="Rectangle 27"/>
            <p:cNvSpPr>
              <a:spLocks noChangeArrowheads="1"/>
            </p:cNvSpPr>
            <p:nvPr/>
          </p:nvSpPr>
          <p:spPr bwMode="auto">
            <a:xfrm>
              <a:off x="3581400" y="3429000"/>
              <a:ext cx="4572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grpSp>
      <p:sp>
        <p:nvSpPr>
          <p:cNvPr id="31" name="Footer Placeholder 3"/>
          <p:cNvSpPr>
            <a:spLocks noGrp="1"/>
          </p:cNvSpPr>
          <p:nvPr>
            <p:ph type="ftr" sz="quarter" idx="10"/>
          </p:nvPr>
        </p:nvSpPr>
        <p:spPr/>
        <p:txBody>
          <a:bodyPr/>
          <a:lstStyle/>
          <a:p>
            <a:pPr>
              <a:defRPr/>
            </a:pPr>
            <a:r>
              <a:rPr lang="en-US"/>
              <a:t>Art of Multiprocessor Programming</a:t>
            </a:r>
          </a:p>
        </p:txBody>
      </p:sp>
      <p:sp>
        <p:nvSpPr>
          <p:cNvPr id="32" name="Slide Number Placeholder 4"/>
          <p:cNvSpPr>
            <a:spLocks noGrp="1"/>
          </p:cNvSpPr>
          <p:nvPr>
            <p:ph type="sldNum" sz="quarter" idx="11"/>
          </p:nvPr>
        </p:nvSpPr>
        <p:spPr/>
        <p:txBody>
          <a:bodyPr/>
          <a:lstStyle/>
          <a:p>
            <a:pPr>
              <a:defRPr/>
            </a:pPr>
            <a:fld id="{4488A3AA-4014-4CF3-B4A2-1EE4C00174BD}" type="slidenum">
              <a:rPr lang="en-US"/>
              <a:pPr>
                <a:defRPr/>
              </a:pPr>
              <a:t>70</a:t>
            </a:fld>
            <a:endParaRPr lang="en-US"/>
          </a:p>
        </p:txBody>
      </p:sp>
      <p:sp>
        <p:nvSpPr>
          <p:cNvPr id="179204" name="Rectangle 2"/>
          <p:cNvSpPr>
            <a:spLocks noGrp="1" noChangeArrowheads="1"/>
          </p:cNvSpPr>
          <p:nvPr>
            <p:ph type="title"/>
          </p:nvPr>
        </p:nvSpPr>
        <p:spPr/>
        <p:txBody>
          <a:bodyPr/>
          <a:lstStyle/>
          <a:p>
            <a:r>
              <a:rPr lang="en-US"/>
              <a:t>Periodic Network Block</a:t>
            </a:r>
          </a:p>
        </p:txBody>
      </p:sp>
      <p:grpSp>
        <p:nvGrpSpPr>
          <p:cNvPr id="179213" name="Group 11"/>
          <p:cNvGrpSpPr>
            <a:grpSpLocks/>
          </p:cNvGrpSpPr>
          <p:nvPr/>
        </p:nvGrpSpPr>
        <p:grpSpPr bwMode="auto">
          <a:xfrm>
            <a:off x="5638800" y="2133600"/>
            <a:ext cx="304800" cy="3429000"/>
            <a:chOff x="3936" y="1344"/>
            <a:chExt cx="192" cy="2160"/>
          </a:xfrm>
        </p:grpSpPr>
        <p:sp>
          <p:nvSpPr>
            <p:cNvPr id="179229" name="AutoShape 12"/>
            <p:cNvSpPr>
              <a:spLocks noChangeArrowheads="1"/>
            </p:cNvSpPr>
            <p:nvPr/>
          </p:nvSpPr>
          <p:spPr bwMode="auto">
            <a:xfrm>
              <a:off x="3936" y="134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79230" name="AutoShape 13"/>
            <p:cNvSpPr>
              <a:spLocks noChangeArrowheads="1"/>
            </p:cNvSpPr>
            <p:nvPr/>
          </p:nvSpPr>
          <p:spPr bwMode="auto">
            <a:xfrm>
              <a:off x="3936" y="193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79231" name="AutoShape 14"/>
            <p:cNvSpPr>
              <a:spLocks noChangeArrowheads="1"/>
            </p:cNvSpPr>
            <p:nvPr/>
          </p:nvSpPr>
          <p:spPr bwMode="auto">
            <a:xfrm>
              <a:off x="3936" y="252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79232" name="AutoShape 15"/>
            <p:cNvSpPr>
              <a:spLocks noChangeArrowheads="1"/>
            </p:cNvSpPr>
            <p:nvPr/>
          </p:nvSpPr>
          <p:spPr bwMode="auto">
            <a:xfrm>
              <a:off x="3936"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79214" name="AutoShape 16"/>
          <p:cNvSpPr>
            <a:spLocks noChangeArrowheads="1"/>
          </p:cNvSpPr>
          <p:nvPr/>
        </p:nvSpPr>
        <p:spPr bwMode="auto">
          <a:xfrm>
            <a:off x="4149725" y="3352800"/>
            <a:ext cx="304800" cy="9144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79215" name="Group 17"/>
          <p:cNvGrpSpPr>
            <a:grpSpLocks/>
          </p:cNvGrpSpPr>
          <p:nvPr/>
        </p:nvGrpSpPr>
        <p:grpSpPr bwMode="auto">
          <a:xfrm>
            <a:off x="5137150" y="2590800"/>
            <a:ext cx="311150" cy="2590800"/>
            <a:chOff x="3648" y="1632"/>
            <a:chExt cx="196" cy="1632"/>
          </a:xfrm>
        </p:grpSpPr>
        <p:sp>
          <p:nvSpPr>
            <p:cNvPr id="179227" name="AutoShape 18"/>
            <p:cNvSpPr>
              <a:spLocks noChangeArrowheads="1"/>
            </p:cNvSpPr>
            <p:nvPr/>
          </p:nvSpPr>
          <p:spPr bwMode="auto">
            <a:xfrm>
              <a:off x="3652" y="2736"/>
              <a:ext cx="192" cy="52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79228" name="AutoShape 19"/>
            <p:cNvSpPr>
              <a:spLocks noChangeArrowheads="1"/>
            </p:cNvSpPr>
            <p:nvPr/>
          </p:nvSpPr>
          <p:spPr bwMode="auto">
            <a:xfrm>
              <a:off x="3648" y="1632"/>
              <a:ext cx="192" cy="48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79217" name="AutoShape 21"/>
          <p:cNvSpPr>
            <a:spLocks noChangeArrowheads="1"/>
          </p:cNvSpPr>
          <p:nvPr/>
        </p:nvSpPr>
        <p:spPr bwMode="auto">
          <a:xfrm>
            <a:off x="2667000" y="2133600"/>
            <a:ext cx="304800" cy="34290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79220" name="Group 24"/>
          <p:cNvGrpSpPr>
            <a:grpSpLocks/>
          </p:cNvGrpSpPr>
          <p:nvPr/>
        </p:nvGrpSpPr>
        <p:grpSpPr bwMode="auto">
          <a:xfrm>
            <a:off x="4643438" y="2133600"/>
            <a:ext cx="304800" cy="3429000"/>
            <a:chOff x="3369" y="1344"/>
            <a:chExt cx="192" cy="2160"/>
          </a:xfrm>
        </p:grpSpPr>
        <p:sp>
          <p:nvSpPr>
            <p:cNvPr id="179225" name="AutoShape 25"/>
            <p:cNvSpPr>
              <a:spLocks noChangeArrowheads="1"/>
            </p:cNvSpPr>
            <p:nvPr/>
          </p:nvSpPr>
          <p:spPr bwMode="auto">
            <a:xfrm>
              <a:off x="3369" y="1344"/>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79226" name="AutoShape 26"/>
            <p:cNvSpPr>
              <a:spLocks noChangeArrowheads="1"/>
            </p:cNvSpPr>
            <p:nvPr/>
          </p:nvSpPr>
          <p:spPr bwMode="auto">
            <a:xfrm>
              <a:off x="3369" y="2496"/>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79222" name="AutoShape 28"/>
          <p:cNvSpPr>
            <a:spLocks noChangeArrowheads="1"/>
          </p:cNvSpPr>
          <p:nvPr/>
        </p:nvSpPr>
        <p:spPr bwMode="auto">
          <a:xfrm>
            <a:off x="3654425" y="2895600"/>
            <a:ext cx="304800" cy="18288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79223" name="Rectangle 29"/>
          <p:cNvSpPr>
            <a:spLocks noChangeArrowheads="1"/>
          </p:cNvSpPr>
          <p:nvPr/>
        </p:nvSpPr>
        <p:spPr bwMode="auto">
          <a:xfrm>
            <a:off x="3124200" y="3048000"/>
            <a:ext cx="381000" cy="16764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79224" name="AutoShape 30"/>
          <p:cNvSpPr>
            <a:spLocks noChangeArrowheads="1"/>
          </p:cNvSpPr>
          <p:nvPr/>
        </p:nvSpPr>
        <p:spPr bwMode="auto">
          <a:xfrm>
            <a:off x="3160713" y="2514600"/>
            <a:ext cx="304800" cy="26670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08A08E2-6699-0766-0D47-3238807B4BB7}"/>
              </a:ext>
            </a:extLst>
          </p:cNvPr>
          <p:cNvGrpSpPr/>
          <p:nvPr/>
        </p:nvGrpSpPr>
        <p:grpSpPr>
          <a:xfrm>
            <a:off x="1562100" y="2286000"/>
            <a:ext cx="5410200" cy="3124200"/>
            <a:chOff x="1562100" y="2286000"/>
            <a:chExt cx="5410200" cy="3124200"/>
          </a:xfrm>
        </p:grpSpPr>
        <p:sp>
          <p:nvSpPr>
            <p:cNvPr id="3" name="Line 3">
              <a:extLst>
                <a:ext uri="{FF2B5EF4-FFF2-40B4-BE49-F238E27FC236}">
                  <a16:creationId xmlns:a16="http://schemas.microsoft.com/office/drawing/2014/main" id="{6135B43A-FF03-EB28-4EC1-B9250F3FF0AF}"/>
                </a:ext>
              </a:extLst>
            </p:cNvPr>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4" name="Line 4">
              <a:extLst>
                <a:ext uri="{FF2B5EF4-FFF2-40B4-BE49-F238E27FC236}">
                  <a16:creationId xmlns:a16="http://schemas.microsoft.com/office/drawing/2014/main" id="{571172BC-EC2D-E878-9CB5-7E9BCF005B45}"/>
                </a:ext>
              </a:extLst>
            </p:cNvPr>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5" name="Line 5">
              <a:extLst>
                <a:ext uri="{FF2B5EF4-FFF2-40B4-BE49-F238E27FC236}">
                  <a16:creationId xmlns:a16="http://schemas.microsoft.com/office/drawing/2014/main" id="{5CE6D508-A2B7-B4A4-E186-A75269EA4C10}"/>
                </a:ext>
              </a:extLst>
            </p:cNvPr>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6" name="Line 6">
              <a:extLst>
                <a:ext uri="{FF2B5EF4-FFF2-40B4-BE49-F238E27FC236}">
                  <a16:creationId xmlns:a16="http://schemas.microsoft.com/office/drawing/2014/main" id="{2310BED2-D51D-CC47-E326-2137846AC755}"/>
                </a:ext>
              </a:extLst>
            </p:cNvPr>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7" name="Line 7">
              <a:extLst>
                <a:ext uri="{FF2B5EF4-FFF2-40B4-BE49-F238E27FC236}">
                  <a16:creationId xmlns:a16="http://schemas.microsoft.com/office/drawing/2014/main" id="{C424A541-6B58-B58A-6DF3-3670CCD704A6}"/>
                </a:ext>
              </a:extLst>
            </p:cNvPr>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8" name="Line 8">
              <a:extLst>
                <a:ext uri="{FF2B5EF4-FFF2-40B4-BE49-F238E27FC236}">
                  <a16:creationId xmlns:a16="http://schemas.microsoft.com/office/drawing/2014/main" id="{21C68A31-BEF6-5801-1945-D7C70886DD9E}"/>
                </a:ext>
              </a:extLst>
            </p:cNvPr>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9" name="Line 9">
              <a:extLst>
                <a:ext uri="{FF2B5EF4-FFF2-40B4-BE49-F238E27FC236}">
                  <a16:creationId xmlns:a16="http://schemas.microsoft.com/office/drawing/2014/main" id="{66C2514F-91CE-471C-0263-81277518F885}"/>
                </a:ext>
              </a:extLst>
            </p:cNvPr>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0" name="Line 10">
              <a:extLst>
                <a:ext uri="{FF2B5EF4-FFF2-40B4-BE49-F238E27FC236}">
                  <a16:creationId xmlns:a16="http://schemas.microsoft.com/office/drawing/2014/main" id="{D0C2CF89-17B4-2574-281A-2BAF1DD6C6D5}"/>
                </a:ext>
              </a:extLst>
            </p:cNvPr>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1" name="Rectangle 20">
              <a:extLst>
                <a:ext uri="{FF2B5EF4-FFF2-40B4-BE49-F238E27FC236}">
                  <a16:creationId xmlns:a16="http://schemas.microsoft.com/office/drawing/2014/main" id="{157E40DF-90C6-809F-9F47-CC3A4AAFD67B}"/>
                </a:ext>
              </a:extLst>
            </p:cNvPr>
            <p:cNvSpPr>
              <a:spLocks noChangeArrowheads="1"/>
            </p:cNvSpPr>
            <p:nvPr/>
          </p:nvSpPr>
          <p:spPr bwMode="auto">
            <a:xfrm>
              <a:off x="2514600" y="2514600"/>
              <a:ext cx="533400" cy="25908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2" name="Rectangle 22">
              <a:extLst>
                <a:ext uri="{FF2B5EF4-FFF2-40B4-BE49-F238E27FC236}">
                  <a16:creationId xmlns:a16="http://schemas.microsoft.com/office/drawing/2014/main" id="{4765ABF9-5D15-884F-CF2F-3607ADDFF7FA}"/>
                </a:ext>
              </a:extLst>
            </p:cNvPr>
            <p:cNvSpPr>
              <a:spLocks noChangeArrowheads="1"/>
            </p:cNvSpPr>
            <p:nvPr/>
          </p:nvSpPr>
          <p:spPr bwMode="auto">
            <a:xfrm>
              <a:off x="4521200" y="25908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3" name="Rectangle 23">
              <a:extLst>
                <a:ext uri="{FF2B5EF4-FFF2-40B4-BE49-F238E27FC236}">
                  <a16:creationId xmlns:a16="http://schemas.microsoft.com/office/drawing/2014/main" id="{37777448-83A0-5D19-27E9-F1ECFC4B7781}"/>
                </a:ext>
              </a:extLst>
            </p:cNvPr>
            <p:cNvSpPr>
              <a:spLocks noChangeArrowheads="1"/>
            </p:cNvSpPr>
            <p:nvPr/>
          </p:nvSpPr>
          <p:spPr bwMode="auto">
            <a:xfrm>
              <a:off x="4521200" y="43434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4" name="Rectangle 27">
              <a:extLst>
                <a:ext uri="{FF2B5EF4-FFF2-40B4-BE49-F238E27FC236}">
                  <a16:creationId xmlns:a16="http://schemas.microsoft.com/office/drawing/2014/main" id="{0A25E88F-2AAB-170E-8575-EA694E86430C}"/>
                </a:ext>
              </a:extLst>
            </p:cNvPr>
            <p:cNvSpPr>
              <a:spLocks noChangeArrowheads="1"/>
            </p:cNvSpPr>
            <p:nvPr/>
          </p:nvSpPr>
          <p:spPr bwMode="auto">
            <a:xfrm>
              <a:off x="3581400" y="3429000"/>
              <a:ext cx="4572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grpSp>
      <p:sp>
        <p:nvSpPr>
          <p:cNvPr id="32" name="Footer Placeholder 3"/>
          <p:cNvSpPr>
            <a:spLocks noGrp="1"/>
          </p:cNvSpPr>
          <p:nvPr>
            <p:ph type="ftr" sz="quarter" idx="10"/>
          </p:nvPr>
        </p:nvSpPr>
        <p:spPr/>
        <p:txBody>
          <a:bodyPr/>
          <a:lstStyle/>
          <a:p>
            <a:pPr>
              <a:defRPr/>
            </a:pPr>
            <a:r>
              <a:rPr lang="en-US"/>
              <a:t>Art of Multiprocessor Programming</a:t>
            </a:r>
          </a:p>
        </p:txBody>
      </p:sp>
      <p:sp>
        <p:nvSpPr>
          <p:cNvPr id="33" name="Slide Number Placeholder 4"/>
          <p:cNvSpPr>
            <a:spLocks noGrp="1"/>
          </p:cNvSpPr>
          <p:nvPr>
            <p:ph type="sldNum" sz="quarter" idx="11"/>
          </p:nvPr>
        </p:nvSpPr>
        <p:spPr/>
        <p:txBody>
          <a:bodyPr/>
          <a:lstStyle/>
          <a:p>
            <a:pPr>
              <a:defRPr/>
            </a:pPr>
            <a:fld id="{9BB9AA6C-8893-4AF7-8626-DE2A8BBC8612}" type="slidenum">
              <a:rPr lang="en-US"/>
              <a:pPr>
                <a:defRPr/>
              </a:pPr>
              <a:t>71</a:t>
            </a:fld>
            <a:endParaRPr lang="en-US"/>
          </a:p>
        </p:txBody>
      </p:sp>
      <p:sp>
        <p:nvSpPr>
          <p:cNvPr id="180228" name="Rectangle 2"/>
          <p:cNvSpPr>
            <a:spLocks noGrp="1" noChangeArrowheads="1"/>
          </p:cNvSpPr>
          <p:nvPr>
            <p:ph type="title"/>
          </p:nvPr>
        </p:nvSpPr>
        <p:spPr/>
        <p:txBody>
          <a:bodyPr/>
          <a:lstStyle/>
          <a:p>
            <a:r>
              <a:rPr lang="en-US"/>
              <a:t>Periodic Network Block</a:t>
            </a:r>
          </a:p>
        </p:txBody>
      </p:sp>
      <p:grpSp>
        <p:nvGrpSpPr>
          <p:cNvPr id="180237" name="Group 11"/>
          <p:cNvGrpSpPr>
            <a:grpSpLocks/>
          </p:cNvGrpSpPr>
          <p:nvPr/>
        </p:nvGrpSpPr>
        <p:grpSpPr bwMode="auto">
          <a:xfrm>
            <a:off x="5638800" y="2133600"/>
            <a:ext cx="304800" cy="3429000"/>
            <a:chOff x="3936" y="1344"/>
            <a:chExt cx="192" cy="2160"/>
          </a:xfrm>
        </p:grpSpPr>
        <p:sp>
          <p:nvSpPr>
            <p:cNvPr id="180254" name="AutoShape 12"/>
            <p:cNvSpPr>
              <a:spLocks noChangeArrowheads="1"/>
            </p:cNvSpPr>
            <p:nvPr/>
          </p:nvSpPr>
          <p:spPr bwMode="auto">
            <a:xfrm>
              <a:off x="3936" y="1344"/>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0255" name="AutoShape 13"/>
            <p:cNvSpPr>
              <a:spLocks noChangeArrowheads="1"/>
            </p:cNvSpPr>
            <p:nvPr/>
          </p:nvSpPr>
          <p:spPr bwMode="auto">
            <a:xfrm>
              <a:off x="3936" y="1936"/>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0256" name="AutoShape 14"/>
            <p:cNvSpPr>
              <a:spLocks noChangeArrowheads="1"/>
            </p:cNvSpPr>
            <p:nvPr/>
          </p:nvSpPr>
          <p:spPr bwMode="auto">
            <a:xfrm>
              <a:off x="3936" y="2528"/>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0257" name="AutoShape 15"/>
            <p:cNvSpPr>
              <a:spLocks noChangeArrowheads="1"/>
            </p:cNvSpPr>
            <p:nvPr/>
          </p:nvSpPr>
          <p:spPr bwMode="auto">
            <a:xfrm>
              <a:off x="3936" y="3072"/>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0238" name="AutoShape 16"/>
          <p:cNvSpPr>
            <a:spLocks noChangeArrowheads="1"/>
          </p:cNvSpPr>
          <p:nvPr/>
        </p:nvSpPr>
        <p:spPr bwMode="auto">
          <a:xfrm>
            <a:off x="4149725" y="3352800"/>
            <a:ext cx="304800" cy="9144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0239" name="Group 17"/>
          <p:cNvGrpSpPr>
            <a:grpSpLocks/>
          </p:cNvGrpSpPr>
          <p:nvPr/>
        </p:nvGrpSpPr>
        <p:grpSpPr bwMode="auto">
          <a:xfrm>
            <a:off x="5137150" y="2590800"/>
            <a:ext cx="311150" cy="2590800"/>
            <a:chOff x="3648" y="1632"/>
            <a:chExt cx="196" cy="1632"/>
          </a:xfrm>
        </p:grpSpPr>
        <p:sp>
          <p:nvSpPr>
            <p:cNvPr id="180252" name="AutoShape 18"/>
            <p:cNvSpPr>
              <a:spLocks noChangeArrowheads="1"/>
            </p:cNvSpPr>
            <p:nvPr/>
          </p:nvSpPr>
          <p:spPr bwMode="auto">
            <a:xfrm>
              <a:off x="3652" y="2736"/>
              <a:ext cx="192" cy="528"/>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0253" name="AutoShape 19"/>
            <p:cNvSpPr>
              <a:spLocks noChangeArrowheads="1"/>
            </p:cNvSpPr>
            <p:nvPr/>
          </p:nvSpPr>
          <p:spPr bwMode="auto">
            <a:xfrm>
              <a:off x="3648" y="1632"/>
              <a:ext cx="192" cy="48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0241" name="AutoShape 21"/>
          <p:cNvSpPr>
            <a:spLocks noChangeArrowheads="1"/>
          </p:cNvSpPr>
          <p:nvPr/>
        </p:nvSpPr>
        <p:spPr bwMode="auto">
          <a:xfrm>
            <a:off x="2667000" y="2133600"/>
            <a:ext cx="304800" cy="34290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0244" name="Group 24"/>
          <p:cNvGrpSpPr>
            <a:grpSpLocks/>
          </p:cNvGrpSpPr>
          <p:nvPr/>
        </p:nvGrpSpPr>
        <p:grpSpPr bwMode="auto">
          <a:xfrm>
            <a:off x="4643438" y="2133600"/>
            <a:ext cx="304800" cy="3429000"/>
            <a:chOff x="3369" y="1344"/>
            <a:chExt cx="192" cy="2160"/>
          </a:xfrm>
        </p:grpSpPr>
        <p:sp>
          <p:nvSpPr>
            <p:cNvPr id="180250" name="AutoShape 25"/>
            <p:cNvSpPr>
              <a:spLocks noChangeArrowheads="1"/>
            </p:cNvSpPr>
            <p:nvPr/>
          </p:nvSpPr>
          <p:spPr bwMode="auto">
            <a:xfrm>
              <a:off x="3369" y="1344"/>
              <a:ext cx="192" cy="1008"/>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0251" name="AutoShape 26"/>
            <p:cNvSpPr>
              <a:spLocks noChangeArrowheads="1"/>
            </p:cNvSpPr>
            <p:nvPr/>
          </p:nvSpPr>
          <p:spPr bwMode="auto">
            <a:xfrm>
              <a:off x="3369" y="2496"/>
              <a:ext cx="192" cy="1008"/>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0246" name="AutoShape 28"/>
          <p:cNvSpPr>
            <a:spLocks noChangeArrowheads="1"/>
          </p:cNvSpPr>
          <p:nvPr/>
        </p:nvSpPr>
        <p:spPr bwMode="auto">
          <a:xfrm>
            <a:off x="3622675" y="2971800"/>
            <a:ext cx="304800" cy="18288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0248" name="AutoShape 30"/>
          <p:cNvSpPr>
            <a:spLocks noChangeArrowheads="1"/>
          </p:cNvSpPr>
          <p:nvPr/>
        </p:nvSpPr>
        <p:spPr bwMode="auto">
          <a:xfrm>
            <a:off x="3160713" y="2514600"/>
            <a:ext cx="304800" cy="26670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0249" name="Freeform 31"/>
          <p:cNvSpPr>
            <a:spLocks/>
          </p:cNvSpPr>
          <p:nvPr/>
        </p:nvSpPr>
        <p:spPr bwMode="auto">
          <a:xfrm>
            <a:off x="2438400" y="1828800"/>
            <a:ext cx="2438400" cy="41148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67DA6F-3327-73E6-970D-5D52F2BB6D33}"/>
              </a:ext>
            </a:extLst>
          </p:cNvPr>
          <p:cNvGrpSpPr/>
          <p:nvPr/>
        </p:nvGrpSpPr>
        <p:grpSpPr>
          <a:xfrm>
            <a:off x="1562100" y="2286000"/>
            <a:ext cx="5410200" cy="3124200"/>
            <a:chOff x="1562100" y="2286000"/>
            <a:chExt cx="5410200" cy="3124200"/>
          </a:xfrm>
        </p:grpSpPr>
        <p:sp>
          <p:nvSpPr>
            <p:cNvPr id="3" name="Line 3">
              <a:extLst>
                <a:ext uri="{FF2B5EF4-FFF2-40B4-BE49-F238E27FC236}">
                  <a16:creationId xmlns:a16="http://schemas.microsoft.com/office/drawing/2014/main" id="{145D522C-1E0D-41E3-213E-C29D42D4DE39}"/>
                </a:ext>
              </a:extLst>
            </p:cNvPr>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4" name="Line 4">
              <a:extLst>
                <a:ext uri="{FF2B5EF4-FFF2-40B4-BE49-F238E27FC236}">
                  <a16:creationId xmlns:a16="http://schemas.microsoft.com/office/drawing/2014/main" id="{C2BE68C1-9D99-65AD-F7C4-7C0B585E85B6}"/>
                </a:ext>
              </a:extLst>
            </p:cNvPr>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5" name="Line 5">
              <a:extLst>
                <a:ext uri="{FF2B5EF4-FFF2-40B4-BE49-F238E27FC236}">
                  <a16:creationId xmlns:a16="http://schemas.microsoft.com/office/drawing/2014/main" id="{CAC45E38-52EB-3FDA-3B1D-E3D5664666B8}"/>
                </a:ext>
              </a:extLst>
            </p:cNvPr>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6" name="Line 6">
              <a:extLst>
                <a:ext uri="{FF2B5EF4-FFF2-40B4-BE49-F238E27FC236}">
                  <a16:creationId xmlns:a16="http://schemas.microsoft.com/office/drawing/2014/main" id="{E848F658-9FD4-499D-9CDA-1722C532283F}"/>
                </a:ext>
              </a:extLst>
            </p:cNvPr>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7" name="Line 7">
              <a:extLst>
                <a:ext uri="{FF2B5EF4-FFF2-40B4-BE49-F238E27FC236}">
                  <a16:creationId xmlns:a16="http://schemas.microsoft.com/office/drawing/2014/main" id="{79FEDCAE-FAA8-7A91-6AE3-1CF6ADDB7BB2}"/>
                </a:ext>
              </a:extLst>
            </p:cNvPr>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8" name="Line 8">
              <a:extLst>
                <a:ext uri="{FF2B5EF4-FFF2-40B4-BE49-F238E27FC236}">
                  <a16:creationId xmlns:a16="http://schemas.microsoft.com/office/drawing/2014/main" id="{50CFE96C-8269-82B2-FE55-5834DBA751B7}"/>
                </a:ext>
              </a:extLst>
            </p:cNvPr>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9" name="Line 9">
              <a:extLst>
                <a:ext uri="{FF2B5EF4-FFF2-40B4-BE49-F238E27FC236}">
                  <a16:creationId xmlns:a16="http://schemas.microsoft.com/office/drawing/2014/main" id="{ED71F405-4B79-8E5D-D54A-9C9AF00F1FCB}"/>
                </a:ext>
              </a:extLst>
            </p:cNvPr>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0" name="Line 10">
              <a:extLst>
                <a:ext uri="{FF2B5EF4-FFF2-40B4-BE49-F238E27FC236}">
                  <a16:creationId xmlns:a16="http://schemas.microsoft.com/office/drawing/2014/main" id="{820162BF-6323-A723-750C-4EE2419CBAA1}"/>
                </a:ext>
              </a:extLst>
            </p:cNvPr>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1" name="Rectangle 20">
              <a:extLst>
                <a:ext uri="{FF2B5EF4-FFF2-40B4-BE49-F238E27FC236}">
                  <a16:creationId xmlns:a16="http://schemas.microsoft.com/office/drawing/2014/main" id="{EE0337DD-21E8-3DA8-81D6-077698AEFB4B}"/>
                </a:ext>
              </a:extLst>
            </p:cNvPr>
            <p:cNvSpPr>
              <a:spLocks noChangeArrowheads="1"/>
            </p:cNvSpPr>
            <p:nvPr/>
          </p:nvSpPr>
          <p:spPr bwMode="auto">
            <a:xfrm>
              <a:off x="2514600" y="2514600"/>
              <a:ext cx="533400" cy="25908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2" name="Rectangle 22">
              <a:extLst>
                <a:ext uri="{FF2B5EF4-FFF2-40B4-BE49-F238E27FC236}">
                  <a16:creationId xmlns:a16="http://schemas.microsoft.com/office/drawing/2014/main" id="{CA155F87-DFD4-180F-82F7-687F3D28D1A3}"/>
                </a:ext>
              </a:extLst>
            </p:cNvPr>
            <p:cNvSpPr>
              <a:spLocks noChangeArrowheads="1"/>
            </p:cNvSpPr>
            <p:nvPr/>
          </p:nvSpPr>
          <p:spPr bwMode="auto">
            <a:xfrm>
              <a:off x="4521200" y="25908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3" name="Rectangle 23">
              <a:extLst>
                <a:ext uri="{FF2B5EF4-FFF2-40B4-BE49-F238E27FC236}">
                  <a16:creationId xmlns:a16="http://schemas.microsoft.com/office/drawing/2014/main" id="{A70150E4-D017-F2BD-E0B5-49E3C52F0BC7}"/>
                </a:ext>
              </a:extLst>
            </p:cNvPr>
            <p:cNvSpPr>
              <a:spLocks noChangeArrowheads="1"/>
            </p:cNvSpPr>
            <p:nvPr/>
          </p:nvSpPr>
          <p:spPr bwMode="auto">
            <a:xfrm>
              <a:off x="4521200" y="43434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14" name="Rectangle 27">
              <a:extLst>
                <a:ext uri="{FF2B5EF4-FFF2-40B4-BE49-F238E27FC236}">
                  <a16:creationId xmlns:a16="http://schemas.microsoft.com/office/drawing/2014/main" id="{15A36B31-6BDE-A0AC-CC23-BB8BB8F3362E}"/>
                </a:ext>
              </a:extLst>
            </p:cNvPr>
            <p:cNvSpPr>
              <a:spLocks noChangeArrowheads="1"/>
            </p:cNvSpPr>
            <p:nvPr/>
          </p:nvSpPr>
          <p:spPr bwMode="auto">
            <a:xfrm>
              <a:off x="3581400" y="3429000"/>
              <a:ext cx="4572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grpSp>
      <p:sp>
        <p:nvSpPr>
          <p:cNvPr id="33" name="Footer Placeholder 3"/>
          <p:cNvSpPr>
            <a:spLocks noGrp="1"/>
          </p:cNvSpPr>
          <p:nvPr>
            <p:ph type="ftr" sz="quarter" idx="10"/>
          </p:nvPr>
        </p:nvSpPr>
        <p:spPr/>
        <p:txBody>
          <a:bodyPr/>
          <a:lstStyle/>
          <a:p>
            <a:pPr>
              <a:defRPr/>
            </a:pPr>
            <a:r>
              <a:rPr lang="en-US"/>
              <a:t>Art of Multiprocessor Programming</a:t>
            </a:r>
          </a:p>
        </p:txBody>
      </p:sp>
      <p:sp>
        <p:nvSpPr>
          <p:cNvPr id="34" name="Slide Number Placeholder 4"/>
          <p:cNvSpPr>
            <a:spLocks noGrp="1"/>
          </p:cNvSpPr>
          <p:nvPr>
            <p:ph type="sldNum" sz="quarter" idx="11"/>
          </p:nvPr>
        </p:nvSpPr>
        <p:spPr/>
        <p:txBody>
          <a:bodyPr/>
          <a:lstStyle/>
          <a:p>
            <a:pPr>
              <a:defRPr/>
            </a:pPr>
            <a:fld id="{31C2B8C5-91DE-476B-BA0D-8123A4771F8A}" type="slidenum">
              <a:rPr lang="en-US"/>
              <a:pPr>
                <a:defRPr/>
              </a:pPr>
              <a:t>72</a:t>
            </a:fld>
            <a:endParaRPr lang="en-US"/>
          </a:p>
        </p:txBody>
      </p:sp>
      <p:sp>
        <p:nvSpPr>
          <p:cNvPr id="181252" name="Rectangle 2"/>
          <p:cNvSpPr>
            <a:spLocks noGrp="1" noChangeArrowheads="1"/>
          </p:cNvSpPr>
          <p:nvPr>
            <p:ph type="title"/>
          </p:nvPr>
        </p:nvSpPr>
        <p:spPr/>
        <p:txBody>
          <a:bodyPr/>
          <a:lstStyle/>
          <a:p>
            <a:r>
              <a:rPr lang="en-US"/>
              <a:t>Periodic Network Block</a:t>
            </a:r>
          </a:p>
        </p:txBody>
      </p:sp>
      <p:grpSp>
        <p:nvGrpSpPr>
          <p:cNvPr id="181261" name="Group 11"/>
          <p:cNvGrpSpPr>
            <a:grpSpLocks/>
          </p:cNvGrpSpPr>
          <p:nvPr/>
        </p:nvGrpSpPr>
        <p:grpSpPr bwMode="auto">
          <a:xfrm>
            <a:off x="5638800" y="2133600"/>
            <a:ext cx="304800" cy="3429000"/>
            <a:chOff x="3936" y="1344"/>
            <a:chExt cx="192" cy="2160"/>
          </a:xfrm>
        </p:grpSpPr>
        <p:sp>
          <p:nvSpPr>
            <p:cNvPr id="181279" name="AutoShape 12"/>
            <p:cNvSpPr>
              <a:spLocks noChangeArrowheads="1"/>
            </p:cNvSpPr>
            <p:nvPr/>
          </p:nvSpPr>
          <p:spPr bwMode="auto">
            <a:xfrm>
              <a:off x="3936" y="1344"/>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1280" name="AutoShape 13"/>
            <p:cNvSpPr>
              <a:spLocks noChangeArrowheads="1"/>
            </p:cNvSpPr>
            <p:nvPr/>
          </p:nvSpPr>
          <p:spPr bwMode="auto">
            <a:xfrm>
              <a:off x="3936" y="1936"/>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1281" name="AutoShape 14"/>
            <p:cNvSpPr>
              <a:spLocks noChangeArrowheads="1"/>
            </p:cNvSpPr>
            <p:nvPr/>
          </p:nvSpPr>
          <p:spPr bwMode="auto">
            <a:xfrm>
              <a:off x="3936" y="2528"/>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1282" name="AutoShape 15"/>
            <p:cNvSpPr>
              <a:spLocks noChangeArrowheads="1"/>
            </p:cNvSpPr>
            <p:nvPr/>
          </p:nvSpPr>
          <p:spPr bwMode="auto">
            <a:xfrm>
              <a:off x="3936" y="3072"/>
              <a:ext cx="192" cy="432"/>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1262" name="AutoShape 16"/>
          <p:cNvSpPr>
            <a:spLocks noChangeArrowheads="1"/>
          </p:cNvSpPr>
          <p:nvPr/>
        </p:nvSpPr>
        <p:spPr bwMode="auto">
          <a:xfrm>
            <a:off x="4149725" y="3352800"/>
            <a:ext cx="304800" cy="914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1263" name="Group 17"/>
          <p:cNvGrpSpPr>
            <a:grpSpLocks/>
          </p:cNvGrpSpPr>
          <p:nvPr/>
        </p:nvGrpSpPr>
        <p:grpSpPr bwMode="auto">
          <a:xfrm>
            <a:off x="5137150" y="2590800"/>
            <a:ext cx="311150" cy="2590800"/>
            <a:chOff x="3648" y="1632"/>
            <a:chExt cx="196" cy="1632"/>
          </a:xfrm>
        </p:grpSpPr>
        <p:sp>
          <p:nvSpPr>
            <p:cNvPr id="181277" name="AutoShape 18"/>
            <p:cNvSpPr>
              <a:spLocks noChangeArrowheads="1"/>
            </p:cNvSpPr>
            <p:nvPr/>
          </p:nvSpPr>
          <p:spPr bwMode="auto">
            <a:xfrm>
              <a:off x="3652" y="2736"/>
              <a:ext cx="192" cy="528"/>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sp>
          <p:nvSpPr>
            <p:cNvPr id="181278" name="AutoShape 19"/>
            <p:cNvSpPr>
              <a:spLocks noChangeArrowheads="1"/>
            </p:cNvSpPr>
            <p:nvPr/>
          </p:nvSpPr>
          <p:spPr bwMode="auto">
            <a:xfrm>
              <a:off x="3648" y="1632"/>
              <a:ext cx="192" cy="480"/>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1265" name="AutoShape 21"/>
          <p:cNvSpPr>
            <a:spLocks noChangeArrowheads="1"/>
          </p:cNvSpPr>
          <p:nvPr/>
        </p:nvSpPr>
        <p:spPr bwMode="auto">
          <a:xfrm>
            <a:off x="2667000" y="2133600"/>
            <a:ext cx="304800" cy="3429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1268" name="Group 24"/>
          <p:cNvGrpSpPr>
            <a:grpSpLocks/>
          </p:cNvGrpSpPr>
          <p:nvPr/>
        </p:nvGrpSpPr>
        <p:grpSpPr bwMode="auto">
          <a:xfrm>
            <a:off x="4643438" y="2133600"/>
            <a:ext cx="304800" cy="3429000"/>
            <a:chOff x="3369" y="1344"/>
            <a:chExt cx="192" cy="2160"/>
          </a:xfrm>
        </p:grpSpPr>
        <p:sp>
          <p:nvSpPr>
            <p:cNvPr id="181275" name="AutoShape 25"/>
            <p:cNvSpPr>
              <a:spLocks noChangeArrowheads="1"/>
            </p:cNvSpPr>
            <p:nvPr/>
          </p:nvSpPr>
          <p:spPr bwMode="auto">
            <a:xfrm>
              <a:off x="3369" y="1344"/>
              <a:ext cx="192" cy="1008"/>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sp>
          <p:nvSpPr>
            <p:cNvPr id="181276" name="AutoShape 26"/>
            <p:cNvSpPr>
              <a:spLocks noChangeArrowheads="1"/>
            </p:cNvSpPr>
            <p:nvPr/>
          </p:nvSpPr>
          <p:spPr bwMode="auto">
            <a:xfrm>
              <a:off x="3369" y="2496"/>
              <a:ext cx="192" cy="1008"/>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1270" name="AutoShape 28"/>
          <p:cNvSpPr>
            <a:spLocks noChangeArrowheads="1"/>
          </p:cNvSpPr>
          <p:nvPr/>
        </p:nvSpPr>
        <p:spPr bwMode="auto">
          <a:xfrm>
            <a:off x="3654425" y="2895600"/>
            <a:ext cx="304800" cy="1828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1272" name="AutoShape 30"/>
          <p:cNvSpPr>
            <a:spLocks noChangeArrowheads="1"/>
          </p:cNvSpPr>
          <p:nvPr/>
        </p:nvSpPr>
        <p:spPr bwMode="auto">
          <a:xfrm>
            <a:off x="3160713" y="2514600"/>
            <a:ext cx="304800" cy="2667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1273" name="Freeform 31"/>
          <p:cNvSpPr>
            <a:spLocks/>
          </p:cNvSpPr>
          <p:nvPr/>
        </p:nvSpPr>
        <p:spPr bwMode="auto">
          <a:xfrm>
            <a:off x="4495800" y="1981200"/>
            <a:ext cx="1143000" cy="19812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
        <p:nvSpPr>
          <p:cNvPr id="181274" name="Freeform 32"/>
          <p:cNvSpPr>
            <a:spLocks/>
          </p:cNvSpPr>
          <p:nvPr/>
        </p:nvSpPr>
        <p:spPr bwMode="auto">
          <a:xfrm>
            <a:off x="4572000" y="3886200"/>
            <a:ext cx="1143000" cy="19812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2B574E6-7F75-D986-0797-B99AA8810D39}"/>
              </a:ext>
            </a:extLst>
          </p:cNvPr>
          <p:cNvGrpSpPr/>
          <p:nvPr/>
        </p:nvGrpSpPr>
        <p:grpSpPr>
          <a:xfrm>
            <a:off x="1562100" y="2286000"/>
            <a:ext cx="5410200" cy="3124200"/>
            <a:chOff x="1562100" y="2286000"/>
            <a:chExt cx="5410200" cy="3124200"/>
          </a:xfrm>
        </p:grpSpPr>
        <p:sp>
          <p:nvSpPr>
            <p:cNvPr id="16" name="Line 3">
              <a:extLst>
                <a:ext uri="{FF2B5EF4-FFF2-40B4-BE49-F238E27FC236}">
                  <a16:creationId xmlns:a16="http://schemas.microsoft.com/office/drawing/2014/main" id="{22046943-362B-4749-0D77-89DC43121ED3}"/>
                </a:ext>
              </a:extLst>
            </p:cNvPr>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 name="Line 4">
              <a:extLst>
                <a:ext uri="{FF2B5EF4-FFF2-40B4-BE49-F238E27FC236}">
                  <a16:creationId xmlns:a16="http://schemas.microsoft.com/office/drawing/2014/main" id="{213FEDE7-3CEC-902B-BFF0-04FC6CFAE70F}"/>
                </a:ext>
              </a:extLst>
            </p:cNvPr>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 name="Line 5">
              <a:extLst>
                <a:ext uri="{FF2B5EF4-FFF2-40B4-BE49-F238E27FC236}">
                  <a16:creationId xmlns:a16="http://schemas.microsoft.com/office/drawing/2014/main" id="{62354F65-87F2-85F1-6696-A59D99E682AE}"/>
                </a:ext>
              </a:extLst>
            </p:cNvPr>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9" name="Line 6">
              <a:extLst>
                <a:ext uri="{FF2B5EF4-FFF2-40B4-BE49-F238E27FC236}">
                  <a16:creationId xmlns:a16="http://schemas.microsoft.com/office/drawing/2014/main" id="{D0874217-FC68-E598-C2E4-3497C730BCEA}"/>
                </a:ext>
              </a:extLst>
            </p:cNvPr>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0" name="Line 7">
              <a:extLst>
                <a:ext uri="{FF2B5EF4-FFF2-40B4-BE49-F238E27FC236}">
                  <a16:creationId xmlns:a16="http://schemas.microsoft.com/office/drawing/2014/main" id="{AD963D1B-5926-6176-A21A-C5DC6B1B64AB}"/>
                </a:ext>
              </a:extLst>
            </p:cNvPr>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1" name="Line 8">
              <a:extLst>
                <a:ext uri="{FF2B5EF4-FFF2-40B4-BE49-F238E27FC236}">
                  <a16:creationId xmlns:a16="http://schemas.microsoft.com/office/drawing/2014/main" id="{1CC1B1FE-A8A6-EBC3-0519-EFEF19452166}"/>
                </a:ext>
              </a:extLst>
            </p:cNvPr>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 name="Line 9">
              <a:extLst>
                <a:ext uri="{FF2B5EF4-FFF2-40B4-BE49-F238E27FC236}">
                  <a16:creationId xmlns:a16="http://schemas.microsoft.com/office/drawing/2014/main" id="{04DC2B51-BB69-E87B-7A1E-916CD0828C98}"/>
                </a:ext>
              </a:extLst>
            </p:cNvPr>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 name="Line 10">
              <a:extLst>
                <a:ext uri="{FF2B5EF4-FFF2-40B4-BE49-F238E27FC236}">
                  <a16:creationId xmlns:a16="http://schemas.microsoft.com/office/drawing/2014/main" id="{13C40D29-1330-B0BD-7250-5A73E892BCF2}"/>
                </a:ext>
              </a:extLst>
            </p:cNvPr>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4" name="Rectangle 20">
              <a:extLst>
                <a:ext uri="{FF2B5EF4-FFF2-40B4-BE49-F238E27FC236}">
                  <a16:creationId xmlns:a16="http://schemas.microsoft.com/office/drawing/2014/main" id="{9D45F045-066D-AC7F-090E-487A21F1AA20}"/>
                </a:ext>
              </a:extLst>
            </p:cNvPr>
            <p:cNvSpPr>
              <a:spLocks noChangeArrowheads="1"/>
            </p:cNvSpPr>
            <p:nvPr/>
          </p:nvSpPr>
          <p:spPr bwMode="auto">
            <a:xfrm>
              <a:off x="2514600" y="2514600"/>
              <a:ext cx="533400" cy="25908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25" name="Rectangle 22">
              <a:extLst>
                <a:ext uri="{FF2B5EF4-FFF2-40B4-BE49-F238E27FC236}">
                  <a16:creationId xmlns:a16="http://schemas.microsoft.com/office/drawing/2014/main" id="{9EAB18D6-5DF8-FF56-04DA-959B2FC5507D}"/>
                </a:ext>
              </a:extLst>
            </p:cNvPr>
            <p:cNvSpPr>
              <a:spLocks noChangeArrowheads="1"/>
            </p:cNvSpPr>
            <p:nvPr/>
          </p:nvSpPr>
          <p:spPr bwMode="auto">
            <a:xfrm>
              <a:off x="4521200" y="25908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26" name="Rectangle 23">
              <a:extLst>
                <a:ext uri="{FF2B5EF4-FFF2-40B4-BE49-F238E27FC236}">
                  <a16:creationId xmlns:a16="http://schemas.microsoft.com/office/drawing/2014/main" id="{0D7E60F8-B2BD-4A36-A367-4EDE68E6AB3D}"/>
                </a:ext>
              </a:extLst>
            </p:cNvPr>
            <p:cNvSpPr>
              <a:spLocks noChangeArrowheads="1"/>
            </p:cNvSpPr>
            <p:nvPr/>
          </p:nvSpPr>
          <p:spPr bwMode="auto">
            <a:xfrm>
              <a:off x="4521200" y="43434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27" name="Rectangle 27">
              <a:extLst>
                <a:ext uri="{FF2B5EF4-FFF2-40B4-BE49-F238E27FC236}">
                  <a16:creationId xmlns:a16="http://schemas.microsoft.com/office/drawing/2014/main" id="{FBA1F2AF-599B-9309-A53C-0C3A992043A6}"/>
                </a:ext>
              </a:extLst>
            </p:cNvPr>
            <p:cNvSpPr>
              <a:spLocks noChangeArrowheads="1"/>
            </p:cNvSpPr>
            <p:nvPr/>
          </p:nvSpPr>
          <p:spPr bwMode="auto">
            <a:xfrm>
              <a:off x="3581400" y="3429000"/>
              <a:ext cx="4572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grpSp>
      <p:sp>
        <p:nvSpPr>
          <p:cNvPr id="35" name="Footer Placeholder 3"/>
          <p:cNvSpPr>
            <a:spLocks noGrp="1"/>
          </p:cNvSpPr>
          <p:nvPr>
            <p:ph type="ftr" sz="quarter" idx="10"/>
          </p:nvPr>
        </p:nvSpPr>
        <p:spPr/>
        <p:txBody>
          <a:bodyPr/>
          <a:lstStyle/>
          <a:p>
            <a:pPr>
              <a:defRPr/>
            </a:pPr>
            <a:r>
              <a:rPr lang="en-US"/>
              <a:t>Art of Multiprocessor Programming</a:t>
            </a:r>
          </a:p>
        </p:txBody>
      </p:sp>
      <p:sp>
        <p:nvSpPr>
          <p:cNvPr id="36" name="Slide Number Placeholder 4"/>
          <p:cNvSpPr>
            <a:spLocks noGrp="1"/>
          </p:cNvSpPr>
          <p:nvPr>
            <p:ph type="sldNum" sz="quarter" idx="11"/>
          </p:nvPr>
        </p:nvSpPr>
        <p:spPr/>
        <p:txBody>
          <a:bodyPr/>
          <a:lstStyle/>
          <a:p>
            <a:pPr>
              <a:defRPr/>
            </a:pPr>
            <a:fld id="{36811E92-BC41-479C-A0BB-4CFC58F57504}" type="slidenum">
              <a:rPr lang="en-US"/>
              <a:pPr>
                <a:defRPr/>
              </a:pPr>
              <a:t>73</a:t>
            </a:fld>
            <a:endParaRPr lang="en-US"/>
          </a:p>
        </p:txBody>
      </p:sp>
      <p:sp>
        <p:nvSpPr>
          <p:cNvPr id="182276" name="Rectangle 2"/>
          <p:cNvSpPr>
            <a:spLocks noGrp="1" noChangeArrowheads="1"/>
          </p:cNvSpPr>
          <p:nvPr>
            <p:ph type="title"/>
          </p:nvPr>
        </p:nvSpPr>
        <p:spPr/>
        <p:txBody>
          <a:bodyPr/>
          <a:lstStyle/>
          <a:p>
            <a:r>
              <a:rPr lang="en-US" dirty="0"/>
              <a:t>Periodic Network Block</a:t>
            </a:r>
          </a:p>
        </p:txBody>
      </p:sp>
      <p:grpSp>
        <p:nvGrpSpPr>
          <p:cNvPr id="182285" name="Group 11"/>
          <p:cNvGrpSpPr>
            <a:grpSpLocks/>
          </p:cNvGrpSpPr>
          <p:nvPr/>
        </p:nvGrpSpPr>
        <p:grpSpPr bwMode="auto">
          <a:xfrm>
            <a:off x="5638800" y="2133600"/>
            <a:ext cx="304800" cy="3429000"/>
            <a:chOff x="3936" y="1344"/>
            <a:chExt cx="192" cy="2160"/>
          </a:xfrm>
        </p:grpSpPr>
        <p:sp>
          <p:nvSpPr>
            <p:cNvPr id="182305" name="AutoShape 12"/>
            <p:cNvSpPr>
              <a:spLocks noChangeArrowheads="1"/>
            </p:cNvSpPr>
            <p:nvPr/>
          </p:nvSpPr>
          <p:spPr bwMode="auto">
            <a:xfrm>
              <a:off x="3936" y="1344"/>
              <a:ext cx="192" cy="432"/>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sp>
          <p:nvSpPr>
            <p:cNvPr id="182306" name="AutoShape 13"/>
            <p:cNvSpPr>
              <a:spLocks noChangeArrowheads="1"/>
            </p:cNvSpPr>
            <p:nvPr/>
          </p:nvSpPr>
          <p:spPr bwMode="auto">
            <a:xfrm>
              <a:off x="3936" y="1936"/>
              <a:ext cx="192" cy="432"/>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sp>
          <p:nvSpPr>
            <p:cNvPr id="182307" name="AutoShape 14"/>
            <p:cNvSpPr>
              <a:spLocks noChangeArrowheads="1"/>
            </p:cNvSpPr>
            <p:nvPr/>
          </p:nvSpPr>
          <p:spPr bwMode="auto">
            <a:xfrm>
              <a:off x="3936" y="2528"/>
              <a:ext cx="192" cy="432"/>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sp>
          <p:nvSpPr>
            <p:cNvPr id="182308" name="AutoShape 15"/>
            <p:cNvSpPr>
              <a:spLocks noChangeArrowheads="1"/>
            </p:cNvSpPr>
            <p:nvPr/>
          </p:nvSpPr>
          <p:spPr bwMode="auto">
            <a:xfrm>
              <a:off x="3936" y="3072"/>
              <a:ext cx="192" cy="432"/>
            </a:xfrm>
            <a:prstGeom prst="roundRect">
              <a:avLst>
                <a:gd name="adj" fmla="val 16667"/>
              </a:avLst>
            </a:prstGeom>
            <a:solidFill>
              <a:srgbClr val="66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2286" name="AutoShape 16"/>
          <p:cNvSpPr>
            <a:spLocks noChangeArrowheads="1"/>
          </p:cNvSpPr>
          <p:nvPr/>
        </p:nvSpPr>
        <p:spPr bwMode="auto">
          <a:xfrm>
            <a:off x="4149725" y="3352800"/>
            <a:ext cx="304800" cy="9144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2287" name="Group 17"/>
          <p:cNvGrpSpPr>
            <a:grpSpLocks/>
          </p:cNvGrpSpPr>
          <p:nvPr/>
        </p:nvGrpSpPr>
        <p:grpSpPr bwMode="auto">
          <a:xfrm>
            <a:off x="5137150" y="2590800"/>
            <a:ext cx="311150" cy="2590800"/>
            <a:chOff x="3648" y="1632"/>
            <a:chExt cx="196" cy="1632"/>
          </a:xfrm>
        </p:grpSpPr>
        <p:sp>
          <p:nvSpPr>
            <p:cNvPr id="182303" name="AutoShape 18"/>
            <p:cNvSpPr>
              <a:spLocks noChangeArrowheads="1"/>
            </p:cNvSpPr>
            <p:nvPr/>
          </p:nvSpPr>
          <p:spPr bwMode="auto">
            <a:xfrm>
              <a:off x="3652" y="2736"/>
              <a:ext cx="192" cy="528"/>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2304" name="AutoShape 19"/>
            <p:cNvSpPr>
              <a:spLocks noChangeArrowheads="1"/>
            </p:cNvSpPr>
            <p:nvPr/>
          </p:nvSpPr>
          <p:spPr bwMode="auto">
            <a:xfrm>
              <a:off x="3648" y="1632"/>
              <a:ext cx="192" cy="48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2289" name="AutoShape 21"/>
          <p:cNvSpPr>
            <a:spLocks noChangeArrowheads="1"/>
          </p:cNvSpPr>
          <p:nvPr/>
        </p:nvSpPr>
        <p:spPr bwMode="auto">
          <a:xfrm>
            <a:off x="2667000" y="2133600"/>
            <a:ext cx="304800" cy="3429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2292" name="Group 24"/>
          <p:cNvGrpSpPr>
            <a:grpSpLocks/>
          </p:cNvGrpSpPr>
          <p:nvPr/>
        </p:nvGrpSpPr>
        <p:grpSpPr bwMode="auto">
          <a:xfrm>
            <a:off x="4643438" y="2133600"/>
            <a:ext cx="304800" cy="3429000"/>
            <a:chOff x="3369" y="1344"/>
            <a:chExt cx="192" cy="2160"/>
          </a:xfrm>
        </p:grpSpPr>
        <p:sp>
          <p:nvSpPr>
            <p:cNvPr id="182301" name="AutoShape 25"/>
            <p:cNvSpPr>
              <a:spLocks noChangeArrowheads="1"/>
            </p:cNvSpPr>
            <p:nvPr/>
          </p:nvSpPr>
          <p:spPr bwMode="auto">
            <a:xfrm>
              <a:off x="3369" y="1344"/>
              <a:ext cx="192" cy="1008"/>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2302" name="AutoShape 26"/>
            <p:cNvSpPr>
              <a:spLocks noChangeArrowheads="1"/>
            </p:cNvSpPr>
            <p:nvPr/>
          </p:nvSpPr>
          <p:spPr bwMode="auto">
            <a:xfrm>
              <a:off x="3369" y="2496"/>
              <a:ext cx="192" cy="1008"/>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2294" name="AutoShape 28"/>
          <p:cNvSpPr>
            <a:spLocks noChangeArrowheads="1"/>
          </p:cNvSpPr>
          <p:nvPr/>
        </p:nvSpPr>
        <p:spPr bwMode="auto">
          <a:xfrm>
            <a:off x="3654425" y="2895600"/>
            <a:ext cx="304800" cy="18288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2296" name="AutoShape 30"/>
          <p:cNvSpPr>
            <a:spLocks noChangeArrowheads="1"/>
          </p:cNvSpPr>
          <p:nvPr/>
        </p:nvSpPr>
        <p:spPr bwMode="auto">
          <a:xfrm>
            <a:off x="3160713" y="2514600"/>
            <a:ext cx="304800" cy="2667000"/>
          </a:xfrm>
          <a:prstGeom prst="roundRect">
            <a:avLst>
              <a:gd name="adj" fmla="val 16667"/>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82297" name="Freeform 31"/>
          <p:cNvSpPr>
            <a:spLocks/>
          </p:cNvSpPr>
          <p:nvPr/>
        </p:nvSpPr>
        <p:spPr bwMode="auto">
          <a:xfrm>
            <a:off x="5638800" y="1981200"/>
            <a:ext cx="533400" cy="10668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
        <p:nvSpPr>
          <p:cNvPr id="182298" name="Freeform 32"/>
          <p:cNvSpPr>
            <a:spLocks/>
          </p:cNvSpPr>
          <p:nvPr/>
        </p:nvSpPr>
        <p:spPr bwMode="auto">
          <a:xfrm>
            <a:off x="5638800" y="2895600"/>
            <a:ext cx="533400" cy="10668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
        <p:nvSpPr>
          <p:cNvPr id="182299" name="Freeform 33"/>
          <p:cNvSpPr>
            <a:spLocks/>
          </p:cNvSpPr>
          <p:nvPr/>
        </p:nvSpPr>
        <p:spPr bwMode="auto">
          <a:xfrm>
            <a:off x="5638800" y="3810000"/>
            <a:ext cx="533400" cy="10668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
        <p:nvSpPr>
          <p:cNvPr id="182300" name="Freeform 34"/>
          <p:cNvSpPr>
            <a:spLocks/>
          </p:cNvSpPr>
          <p:nvPr/>
        </p:nvSpPr>
        <p:spPr bwMode="auto">
          <a:xfrm>
            <a:off x="5638800" y="4724400"/>
            <a:ext cx="533400" cy="1066800"/>
          </a:xfrm>
          <a:custGeom>
            <a:avLst/>
            <a:gdLst>
              <a:gd name="T0" fmla="*/ 0 w 1536"/>
              <a:gd name="T1" fmla="*/ 0 h 2592"/>
              <a:gd name="T2" fmla="*/ 2147483647 w 1536"/>
              <a:gd name="T3" fmla="*/ 2147483647 h 2592"/>
              <a:gd name="T4" fmla="*/ 2147483647 w 1536"/>
              <a:gd name="T5" fmla="*/ 2147483647 h 2592"/>
              <a:gd name="T6" fmla="*/ 2147483647 w 1536"/>
              <a:gd name="T7" fmla="*/ 2147483647 h 2592"/>
              <a:gd name="T8" fmla="*/ 0 60000 65536"/>
              <a:gd name="T9" fmla="*/ 0 60000 65536"/>
              <a:gd name="T10" fmla="*/ 0 60000 65536"/>
              <a:gd name="T11" fmla="*/ 0 60000 65536"/>
              <a:gd name="T12" fmla="*/ 0 w 1536"/>
              <a:gd name="T13" fmla="*/ 0 h 2592"/>
              <a:gd name="T14" fmla="*/ 1536 w 1536"/>
              <a:gd name="T15" fmla="*/ 2592 h 2592"/>
            </a:gdLst>
            <a:ahLst/>
            <a:cxnLst>
              <a:cxn ang="T8">
                <a:pos x="T0" y="T1"/>
              </a:cxn>
              <a:cxn ang="T9">
                <a:pos x="T2" y="T3"/>
              </a:cxn>
              <a:cxn ang="T10">
                <a:pos x="T4" y="T5"/>
              </a:cxn>
              <a:cxn ang="T11">
                <a:pos x="T6" y="T7"/>
              </a:cxn>
            </a:cxnLst>
            <a:rect l="T12" t="T13" r="T14" b="T15"/>
            <a:pathLst>
              <a:path w="1536" h="2592">
                <a:moveTo>
                  <a:pt x="0" y="0"/>
                </a:moveTo>
                <a:lnTo>
                  <a:pt x="1536" y="1248"/>
                </a:lnTo>
                <a:lnTo>
                  <a:pt x="48" y="2592"/>
                </a:lnTo>
                <a:lnTo>
                  <a:pt x="48" y="48"/>
                </a:lnTo>
              </a:path>
            </a:pathLst>
          </a:custGeom>
          <a:noFill/>
          <a:ln w="38100">
            <a:solidFill>
              <a:srgbClr val="FF0000"/>
            </a:solidFill>
            <a:prstDash val="dash"/>
            <a:round/>
            <a:headEnd/>
            <a:tailEnd/>
          </a:ln>
        </p:spPr>
        <p:txBody>
          <a:bodyPr wrap="none" anchor="ctr"/>
          <a:lstStyle/>
          <a:p>
            <a:endParaRPr lang="en-US" dirty="0">
              <a:latin typeface="Courier New" pitchFamily="49"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2"/>
          <p:cNvSpPr>
            <a:spLocks noGrp="1"/>
          </p:cNvSpPr>
          <p:nvPr>
            <p:ph type="ftr" sz="quarter" idx="10"/>
          </p:nvPr>
        </p:nvSpPr>
        <p:spPr/>
        <p:txBody>
          <a:bodyPr/>
          <a:lstStyle/>
          <a:p>
            <a:pPr>
              <a:defRPr/>
            </a:pPr>
            <a:r>
              <a:rPr lang="en-US"/>
              <a:t>Art of Multiprocessor Programming</a:t>
            </a:r>
          </a:p>
        </p:txBody>
      </p:sp>
      <p:sp>
        <p:nvSpPr>
          <p:cNvPr id="19" name="Slide Number Placeholder 3"/>
          <p:cNvSpPr>
            <a:spLocks noGrp="1"/>
          </p:cNvSpPr>
          <p:nvPr>
            <p:ph type="sldNum" sz="quarter" idx="11"/>
          </p:nvPr>
        </p:nvSpPr>
        <p:spPr/>
        <p:txBody>
          <a:bodyPr/>
          <a:lstStyle/>
          <a:p>
            <a:pPr>
              <a:defRPr/>
            </a:pPr>
            <a:fld id="{E6F98E27-7E47-42CA-AF3E-2C724502B4ED}" type="slidenum">
              <a:rPr lang="en-US"/>
              <a:pPr>
                <a:defRPr/>
              </a:pPr>
              <a:t>74</a:t>
            </a:fld>
            <a:endParaRPr lang="en-US"/>
          </a:p>
        </p:txBody>
      </p:sp>
      <p:sp>
        <p:nvSpPr>
          <p:cNvPr id="183300" name="Rectangle 2"/>
          <p:cNvSpPr>
            <a:spLocks noGrp="1" noChangeArrowheads="1"/>
          </p:cNvSpPr>
          <p:nvPr>
            <p:ph type="title"/>
          </p:nvPr>
        </p:nvSpPr>
        <p:spPr/>
        <p:txBody>
          <a:bodyPr/>
          <a:lstStyle/>
          <a:p>
            <a:r>
              <a:rPr lang="en-US"/>
              <a:t>Block[2k] Schematic</a:t>
            </a:r>
          </a:p>
        </p:txBody>
      </p:sp>
      <p:sp>
        <p:nvSpPr>
          <p:cNvPr id="183301" name="Rectangle 3"/>
          <p:cNvSpPr>
            <a:spLocks noChangeArrowheads="1"/>
          </p:cNvSpPr>
          <p:nvPr/>
        </p:nvSpPr>
        <p:spPr bwMode="auto">
          <a:xfrm>
            <a:off x="2514600" y="2438400"/>
            <a:ext cx="2743200" cy="1447800"/>
          </a:xfrm>
          <a:prstGeom prst="rect">
            <a:avLst/>
          </a:prstGeom>
          <a:solidFill>
            <a:schemeClr val="accent1"/>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Block[k]</a:t>
            </a:r>
          </a:p>
        </p:txBody>
      </p:sp>
      <p:sp>
        <p:nvSpPr>
          <p:cNvPr id="183302" name="Rectangle 4"/>
          <p:cNvSpPr>
            <a:spLocks noChangeArrowheads="1"/>
          </p:cNvSpPr>
          <p:nvPr/>
        </p:nvSpPr>
        <p:spPr bwMode="auto">
          <a:xfrm>
            <a:off x="2514600" y="4191000"/>
            <a:ext cx="2743200" cy="1447800"/>
          </a:xfrm>
          <a:prstGeom prst="rect">
            <a:avLst/>
          </a:prstGeom>
          <a:solidFill>
            <a:srgbClr val="FF9900"/>
          </a:solidFill>
          <a:ln w="38100" algn="ctr">
            <a:solidFill>
              <a:schemeClr val="bg1"/>
            </a:solidFill>
            <a:miter lim="800000"/>
            <a:headEnd/>
            <a:tailEnd/>
          </a:ln>
        </p:spPr>
        <p:txBody>
          <a:bodyPr wrap="none" anchor="ctr"/>
          <a:lstStyle/>
          <a:p>
            <a:pPr algn="ctr">
              <a:spcBef>
                <a:spcPct val="0"/>
              </a:spcBef>
            </a:pPr>
            <a:r>
              <a:rPr lang="en-US" sz="4000" b="0">
                <a:latin typeface="Arial" pitchFamily="34" charset="0"/>
                <a:cs typeface="Arial" pitchFamily="34" charset="0"/>
              </a:rPr>
              <a:t>Block[k]</a:t>
            </a:r>
          </a:p>
        </p:txBody>
      </p:sp>
      <p:sp>
        <p:nvSpPr>
          <p:cNvPr id="183303" name="AutoShape 5"/>
          <p:cNvSpPr>
            <a:spLocks noChangeArrowheads="1"/>
          </p:cNvSpPr>
          <p:nvPr/>
        </p:nvSpPr>
        <p:spPr bwMode="auto">
          <a:xfrm>
            <a:off x="5791200" y="24384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83304" name="AutoShape 6"/>
          <p:cNvSpPr>
            <a:spLocks noChangeArrowheads="1"/>
          </p:cNvSpPr>
          <p:nvPr/>
        </p:nvSpPr>
        <p:spPr bwMode="auto">
          <a:xfrm>
            <a:off x="5791200" y="32004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83305" name="AutoShape 7"/>
          <p:cNvSpPr>
            <a:spLocks noChangeArrowheads="1"/>
          </p:cNvSpPr>
          <p:nvPr/>
        </p:nvSpPr>
        <p:spPr bwMode="auto">
          <a:xfrm>
            <a:off x="5791200" y="41910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83306" name="AutoShape 8"/>
          <p:cNvSpPr>
            <a:spLocks noChangeArrowheads="1"/>
          </p:cNvSpPr>
          <p:nvPr/>
        </p:nvSpPr>
        <p:spPr bwMode="auto">
          <a:xfrm>
            <a:off x="5791200" y="4953000"/>
            <a:ext cx="304800" cy="6096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83307" name="Freeform 9"/>
          <p:cNvSpPr>
            <a:spLocks/>
          </p:cNvSpPr>
          <p:nvPr/>
        </p:nvSpPr>
        <p:spPr bwMode="auto">
          <a:xfrm>
            <a:off x="5257800" y="2590800"/>
            <a:ext cx="482600" cy="1588"/>
          </a:xfrm>
          <a:custGeom>
            <a:avLst/>
            <a:gdLst>
              <a:gd name="T0" fmla="*/ 0 w 304"/>
              <a:gd name="T1" fmla="*/ 0 h 1"/>
              <a:gd name="T2" fmla="*/ 2147483647 w 304"/>
              <a:gd name="T3" fmla="*/ 0 h 1"/>
              <a:gd name="T4" fmla="*/ 0 60000 65536"/>
              <a:gd name="T5" fmla="*/ 0 60000 65536"/>
              <a:gd name="T6" fmla="*/ 0 w 304"/>
              <a:gd name="T7" fmla="*/ 0 h 1"/>
              <a:gd name="T8" fmla="*/ 304 w 304"/>
              <a:gd name="T9" fmla="*/ 1 h 1"/>
            </a:gdLst>
            <a:ahLst/>
            <a:cxnLst>
              <a:cxn ang="T4">
                <a:pos x="T0" y="T1"/>
              </a:cxn>
              <a:cxn ang="T5">
                <a:pos x="T2" y="T3"/>
              </a:cxn>
            </a:cxnLst>
            <a:rect l="T6" t="T7" r="T8" b="T9"/>
            <a:pathLst>
              <a:path w="304" h="1">
                <a:moveTo>
                  <a:pt x="0" y="0"/>
                </a:moveTo>
                <a:lnTo>
                  <a:pt x="304" y="0"/>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08" name="Freeform 10"/>
          <p:cNvSpPr>
            <a:spLocks/>
          </p:cNvSpPr>
          <p:nvPr/>
        </p:nvSpPr>
        <p:spPr bwMode="auto">
          <a:xfrm>
            <a:off x="5257800" y="2971800"/>
            <a:ext cx="457200" cy="457200"/>
          </a:xfrm>
          <a:custGeom>
            <a:avLst/>
            <a:gdLst>
              <a:gd name="T0" fmla="*/ 0 w 280"/>
              <a:gd name="T1" fmla="*/ 0 h 272"/>
              <a:gd name="T2" fmla="*/ 2147483647 w 280"/>
              <a:gd name="T3" fmla="*/ 2147483647 h 272"/>
              <a:gd name="T4" fmla="*/ 2147483647 w 280"/>
              <a:gd name="T5" fmla="*/ 2147483647 h 272"/>
              <a:gd name="T6" fmla="*/ 0 60000 65536"/>
              <a:gd name="T7" fmla="*/ 0 60000 65536"/>
              <a:gd name="T8" fmla="*/ 0 60000 65536"/>
              <a:gd name="T9" fmla="*/ 0 w 280"/>
              <a:gd name="T10" fmla="*/ 0 h 272"/>
              <a:gd name="T11" fmla="*/ 280 w 280"/>
              <a:gd name="T12" fmla="*/ 272 h 272"/>
            </a:gdLst>
            <a:ahLst/>
            <a:cxnLst>
              <a:cxn ang="T6">
                <a:pos x="T0" y="T1"/>
              </a:cxn>
              <a:cxn ang="T7">
                <a:pos x="T2" y="T3"/>
              </a:cxn>
              <a:cxn ang="T8">
                <a:pos x="T4" y="T5"/>
              </a:cxn>
            </a:cxnLst>
            <a:rect l="T9" t="T10" r="T11" b="T12"/>
            <a:pathLst>
              <a:path w="280" h="272">
                <a:moveTo>
                  <a:pt x="0" y="0"/>
                </a:moveTo>
                <a:lnTo>
                  <a:pt x="280" y="272"/>
                </a:lnTo>
                <a:lnTo>
                  <a:pt x="264" y="256"/>
                </a:lnTo>
              </a:path>
            </a:pathLst>
          </a:cu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09" name="Line 11"/>
          <p:cNvSpPr>
            <a:spLocks noChangeShapeType="1"/>
          </p:cNvSpPr>
          <p:nvPr/>
        </p:nvSpPr>
        <p:spPr bwMode="auto">
          <a:xfrm flipV="1">
            <a:off x="5257800" y="2895600"/>
            <a:ext cx="457200" cy="15240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10" name="Line 12"/>
          <p:cNvSpPr>
            <a:spLocks noChangeShapeType="1"/>
          </p:cNvSpPr>
          <p:nvPr/>
        </p:nvSpPr>
        <p:spPr bwMode="auto">
          <a:xfrm flipV="1">
            <a:off x="5257800" y="3657600"/>
            <a:ext cx="457200" cy="1066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11" name="Line 13"/>
          <p:cNvSpPr>
            <a:spLocks noChangeShapeType="1"/>
          </p:cNvSpPr>
          <p:nvPr/>
        </p:nvSpPr>
        <p:spPr bwMode="auto">
          <a:xfrm flipV="1">
            <a:off x="5257800" y="4648200"/>
            <a:ext cx="457200" cy="4572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12" name="Line 14"/>
          <p:cNvSpPr>
            <a:spLocks noChangeShapeType="1"/>
          </p:cNvSpPr>
          <p:nvPr/>
        </p:nvSpPr>
        <p:spPr bwMode="auto">
          <a:xfrm>
            <a:off x="5257800" y="5410200"/>
            <a:ext cx="457200" cy="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13" name="Line 15"/>
          <p:cNvSpPr>
            <a:spLocks noChangeShapeType="1"/>
          </p:cNvSpPr>
          <p:nvPr/>
        </p:nvSpPr>
        <p:spPr bwMode="auto">
          <a:xfrm>
            <a:off x="5257800" y="3352800"/>
            <a:ext cx="457200" cy="9906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14" name="Line 16"/>
          <p:cNvSpPr>
            <a:spLocks noChangeShapeType="1"/>
          </p:cNvSpPr>
          <p:nvPr/>
        </p:nvSpPr>
        <p:spPr bwMode="auto">
          <a:xfrm>
            <a:off x="5257800" y="3733800"/>
            <a:ext cx="457200" cy="1447800"/>
          </a:xfrm>
          <a:prstGeom prst="line">
            <a:avLst/>
          </a:prstGeom>
          <a:noFill/>
          <a:ln w="3810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183315" name="Rectangle 17"/>
          <p:cNvSpPr>
            <a:spLocks noChangeArrowheads="1"/>
          </p:cNvSpPr>
          <p:nvPr/>
        </p:nvSpPr>
        <p:spPr bwMode="auto">
          <a:xfrm>
            <a:off x="2286000" y="2133600"/>
            <a:ext cx="4038600" cy="3733800"/>
          </a:xfrm>
          <a:prstGeom prst="rect">
            <a:avLst/>
          </a:prstGeom>
          <a:noFill/>
          <a:ln w="38100" algn="ctr">
            <a:solidFill>
              <a:schemeClr val="bg1"/>
            </a:solidFill>
            <a:prstDash val="dash"/>
            <a:miter lim="800000"/>
            <a:headEnd/>
            <a:tailEn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ACB79C6-BCC1-2085-6555-9858040D3963}"/>
              </a:ext>
            </a:extLst>
          </p:cNvPr>
          <p:cNvGrpSpPr/>
          <p:nvPr/>
        </p:nvGrpSpPr>
        <p:grpSpPr>
          <a:xfrm>
            <a:off x="1562100" y="2286000"/>
            <a:ext cx="5410200" cy="3124200"/>
            <a:chOff x="1562100" y="2286000"/>
            <a:chExt cx="5410200" cy="3124200"/>
          </a:xfrm>
        </p:grpSpPr>
        <p:sp>
          <p:nvSpPr>
            <p:cNvPr id="16" name="Line 3">
              <a:extLst>
                <a:ext uri="{FF2B5EF4-FFF2-40B4-BE49-F238E27FC236}">
                  <a16:creationId xmlns:a16="http://schemas.microsoft.com/office/drawing/2014/main" id="{D04B2C8D-1C18-A1EE-0123-B0A89753445E}"/>
                </a:ext>
              </a:extLst>
            </p:cNvPr>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7" name="Line 4">
              <a:extLst>
                <a:ext uri="{FF2B5EF4-FFF2-40B4-BE49-F238E27FC236}">
                  <a16:creationId xmlns:a16="http://schemas.microsoft.com/office/drawing/2014/main" id="{37FC43E2-FC7C-4D36-7813-31BB5BE521E5}"/>
                </a:ext>
              </a:extLst>
            </p:cNvPr>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 name="Line 5">
              <a:extLst>
                <a:ext uri="{FF2B5EF4-FFF2-40B4-BE49-F238E27FC236}">
                  <a16:creationId xmlns:a16="http://schemas.microsoft.com/office/drawing/2014/main" id="{6EEA4662-E59D-05C2-7EF8-04157BE3FDE8}"/>
                </a:ext>
              </a:extLst>
            </p:cNvPr>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9" name="Line 6">
              <a:extLst>
                <a:ext uri="{FF2B5EF4-FFF2-40B4-BE49-F238E27FC236}">
                  <a16:creationId xmlns:a16="http://schemas.microsoft.com/office/drawing/2014/main" id="{3FA85260-3192-9C86-ADA3-829344142C2A}"/>
                </a:ext>
              </a:extLst>
            </p:cNvPr>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0" name="Line 7">
              <a:extLst>
                <a:ext uri="{FF2B5EF4-FFF2-40B4-BE49-F238E27FC236}">
                  <a16:creationId xmlns:a16="http://schemas.microsoft.com/office/drawing/2014/main" id="{1E50AC9F-D463-30E5-7AC0-62029C7418F7}"/>
                </a:ext>
              </a:extLst>
            </p:cNvPr>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1" name="Line 8">
              <a:extLst>
                <a:ext uri="{FF2B5EF4-FFF2-40B4-BE49-F238E27FC236}">
                  <a16:creationId xmlns:a16="http://schemas.microsoft.com/office/drawing/2014/main" id="{B3E82528-2BFD-434A-4681-AA3E2BACAD23}"/>
                </a:ext>
              </a:extLst>
            </p:cNvPr>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 name="Line 9">
              <a:extLst>
                <a:ext uri="{FF2B5EF4-FFF2-40B4-BE49-F238E27FC236}">
                  <a16:creationId xmlns:a16="http://schemas.microsoft.com/office/drawing/2014/main" id="{E618980B-79E4-C009-D59F-6AA171D77AFE}"/>
                </a:ext>
              </a:extLst>
            </p:cNvPr>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 name="Line 10">
              <a:extLst>
                <a:ext uri="{FF2B5EF4-FFF2-40B4-BE49-F238E27FC236}">
                  <a16:creationId xmlns:a16="http://schemas.microsoft.com/office/drawing/2014/main" id="{A352D732-EE3D-5E80-65CA-4C4DE048F32D}"/>
                </a:ext>
              </a:extLst>
            </p:cNvPr>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4" name="Rectangle 20">
              <a:extLst>
                <a:ext uri="{FF2B5EF4-FFF2-40B4-BE49-F238E27FC236}">
                  <a16:creationId xmlns:a16="http://schemas.microsoft.com/office/drawing/2014/main" id="{0843DEC2-FE73-A6D1-1AE7-73D826366739}"/>
                </a:ext>
              </a:extLst>
            </p:cNvPr>
            <p:cNvSpPr>
              <a:spLocks noChangeArrowheads="1"/>
            </p:cNvSpPr>
            <p:nvPr/>
          </p:nvSpPr>
          <p:spPr bwMode="auto">
            <a:xfrm>
              <a:off x="2514600" y="2514600"/>
              <a:ext cx="533400" cy="25908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25" name="Rectangle 22">
              <a:extLst>
                <a:ext uri="{FF2B5EF4-FFF2-40B4-BE49-F238E27FC236}">
                  <a16:creationId xmlns:a16="http://schemas.microsoft.com/office/drawing/2014/main" id="{5ED96B39-F2A0-9C3B-5EA2-AF67E6A014BC}"/>
                </a:ext>
              </a:extLst>
            </p:cNvPr>
            <p:cNvSpPr>
              <a:spLocks noChangeArrowheads="1"/>
            </p:cNvSpPr>
            <p:nvPr/>
          </p:nvSpPr>
          <p:spPr bwMode="auto">
            <a:xfrm>
              <a:off x="4521200" y="25908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26" name="Rectangle 23">
              <a:extLst>
                <a:ext uri="{FF2B5EF4-FFF2-40B4-BE49-F238E27FC236}">
                  <a16:creationId xmlns:a16="http://schemas.microsoft.com/office/drawing/2014/main" id="{CC9FB241-18E7-7957-FC97-7541E753980D}"/>
                </a:ext>
              </a:extLst>
            </p:cNvPr>
            <p:cNvSpPr>
              <a:spLocks noChangeArrowheads="1"/>
            </p:cNvSpPr>
            <p:nvPr/>
          </p:nvSpPr>
          <p:spPr bwMode="auto">
            <a:xfrm>
              <a:off x="4521200" y="4343400"/>
              <a:ext cx="5080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sp>
          <p:nvSpPr>
            <p:cNvPr id="27" name="Rectangle 27">
              <a:extLst>
                <a:ext uri="{FF2B5EF4-FFF2-40B4-BE49-F238E27FC236}">
                  <a16:creationId xmlns:a16="http://schemas.microsoft.com/office/drawing/2014/main" id="{180CD11F-7C62-73CD-C511-5616E50DA936}"/>
                </a:ext>
              </a:extLst>
            </p:cNvPr>
            <p:cNvSpPr>
              <a:spLocks noChangeArrowheads="1"/>
            </p:cNvSpPr>
            <p:nvPr/>
          </p:nvSpPr>
          <p:spPr bwMode="auto">
            <a:xfrm>
              <a:off x="3581400" y="3429000"/>
              <a:ext cx="457200" cy="762000"/>
            </a:xfrm>
            <a:prstGeom prst="rect">
              <a:avLst/>
            </a:prstGeom>
            <a:solidFill>
              <a:schemeClr val="tx2"/>
            </a:solidFill>
            <a:ln w="38100" algn="ctr">
              <a:noFill/>
              <a:miter lim="800000"/>
              <a:headEnd/>
              <a:tailEnd/>
            </a:ln>
          </p:spPr>
          <p:txBody>
            <a:bodyPr wrap="none" anchor="ctr"/>
            <a:lstStyle/>
            <a:p>
              <a:endParaRPr lang="en-US" dirty="0">
                <a:latin typeface="Courier New" pitchFamily="49" charset="0"/>
              </a:endParaRPr>
            </a:p>
          </p:txBody>
        </p:sp>
      </p:grpSp>
      <p:sp>
        <p:nvSpPr>
          <p:cNvPr id="31" name="Footer Placeholder 3"/>
          <p:cNvSpPr>
            <a:spLocks noGrp="1"/>
          </p:cNvSpPr>
          <p:nvPr>
            <p:ph type="ftr" sz="quarter" idx="10"/>
          </p:nvPr>
        </p:nvSpPr>
        <p:spPr/>
        <p:txBody>
          <a:bodyPr/>
          <a:lstStyle/>
          <a:p>
            <a:pPr>
              <a:defRPr/>
            </a:pPr>
            <a:r>
              <a:rPr lang="en-US"/>
              <a:t>Art of Multiprocessor Programming</a:t>
            </a:r>
          </a:p>
        </p:txBody>
      </p:sp>
      <p:sp>
        <p:nvSpPr>
          <p:cNvPr id="32" name="Slide Number Placeholder 4"/>
          <p:cNvSpPr>
            <a:spLocks noGrp="1"/>
          </p:cNvSpPr>
          <p:nvPr>
            <p:ph type="sldNum" sz="quarter" idx="11"/>
          </p:nvPr>
        </p:nvSpPr>
        <p:spPr/>
        <p:txBody>
          <a:bodyPr/>
          <a:lstStyle/>
          <a:p>
            <a:pPr>
              <a:defRPr/>
            </a:pPr>
            <a:fld id="{7F93D390-7EE9-43C0-9826-7295ABFC5982}" type="slidenum">
              <a:rPr lang="en-US"/>
              <a:pPr>
                <a:defRPr/>
              </a:pPr>
              <a:t>75</a:t>
            </a:fld>
            <a:endParaRPr lang="en-US"/>
          </a:p>
        </p:txBody>
      </p:sp>
      <p:sp>
        <p:nvSpPr>
          <p:cNvPr id="184324" name="Rectangle 2"/>
          <p:cNvSpPr>
            <a:spLocks noGrp="1" noChangeArrowheads="1"/>
          </p:cNvSpPr>
          <p:nvPr>
            <p:ph type="title"/>
          </p:nvPr>
        </p:nvSpPr>
        <p:spPr/>
        <p:txBody>
          <a:bodyPr/>
          <a:lstStyle/>
          <a:p>
            <a:r>
              <a:rPr lang="en-US"/>
              <a:t>Block[2k] Layout</a:t>
            </a:r>
          </a:p>
        </p:txBody>
      </p:sp>
      <p:grpSp>
        <p:nvGrpSpPr>
          <p:cNvPr id="184333" name="Group 11"/>
          <p:cNvGrpSpPr>
            <a:grpSpLocks/>
          </p:cNvGrpSpPr>
          <p:nvPr/>
        </p:nvGrpSpPr>
        <p:grpSpPr bwMode="auto">
          <a:xfrm>
            <a:off x="5638800" y="2133600"/>
            <a:ext cx="304800" cy="3429000"/>
            <a:chOff x="3936" y="1344"/>
            <a:chExt cx="192" cy="2160"/>
          </a:xfrm>
        </p:grpSpPr>
        <p:sp>
          <p:nvSpPr>
            <p:cNvPr id="184349" name="AutoShape 12"/>
            <p:cNvSpPr>
              <a:spLocks noChangeArrowheads="1"/>
            </p:cNvSpPr>
            <p:nvPr/>
          </p:nvSpPr>
          <p:spPr bwMode="auto">
            <a:xfrm>
              <a:off x="3936" y="134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4350" name="AutoShape 13"/>
            <p:cNvSpPr>
              <a:spLocks noChangeArrowheads="1"/>
            </p:cNvSpPr>
            <p:nvPr/>
          </p:nvSpPr>
          <p:spPr bwMode="auto">
            <a:xfrm>
              <a:off x="3936" y="193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4351" name="AutoShape 14"/>
            <p:cNvSpPr>
              <a:spLocks noChangeArrowheads="1"/>
            </p:cNvSpPr>
            <p:nvPr/>
          </p:nvSpPr>
          <p:spPr bwMode="auto">
            <a:xfrm>
              <a:off x="3936" y="252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4352" name="AutoShape 15"/>
            <p:cNvSpPr>
              <a:spLocks noChangeArrowheads="1"/>
            </p:cNvSpPr>
            <p:nvPr/>
          </p:nvSpPr>
          <p:spPr bwMode="auto">
            <a:xfrm>
              <a:off x="3936"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4334" name="AutoShape 16"/>
          <p:cNvSpPr>
            <a:spLocks noChangeArrowheads="1"/>
          </p:cNvSpPr>
          <p:nvPr/>
        </p:nvSpPr>
        <p:spPr bwMode="auto">
          <a:xfrm>
            <a:off x="4149725" y="3352800"/>
            <a:ext cx="304800" cy="91440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4335" name="Group 17"/>
          <p:cNvGrpSpPr>
            <a:grpSpLocks/>
          </p:cNvGrpSpPr>
          <p:nvPr/>
        </p:nvGrpSpPr>
        <p:grpSpPr bwMode="auto">
          <a:xfrm>
            <a:off x="5137150" y="2590800"/>
            <a:ext cx="311150" cy="2590800"/>
            <a:chOff x="3648" y="1632"/>
            <a:chExt cx="196" cy="1632"/>
          </a:xfrm>
        </p:grpSpPr>
        <p:sp>
          <p:nvSpPr>
            <p:cNvPr id="184347" name="AutoShape 18"/>
            <p:cNvSpPr>
              <a:spLocks noChangeArrowheads="1"/>
            </p:cNvSpPr>
            <p:nvPr/>
          </p:nvSpPr>
          <p:spPr bwMode="auto">
            <a:xfrm>
              <a:off x="3652" y="2736"/>
              <a:ext cx="192" cy="528"/>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4348" name="AutoShape 19"/>
            <p:cNvSpPr>
              <a:spLocks noChangeArrowheads="1"/>
            </p:cNvSpPr>
            <p:nvPr/>
          </p:nvSpPr>
          <p:spPr bwMode="auto">
            <a:xfrm>
              <a:off x="3648" y="1632"/>
              <a:ext cx="192" cy="48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4341" name="AutoShape 25"/>
          <p:cNvSpPr>
            <a:spLocks noChangeArrowheads="1"/>
          </p:cNvSpPr>
          <p:nvPr/>
        </p:nvSpPr>
        <p:spPr bwMode="auto">
          <a:xfrm>
            <a:off x="2667000" y="2133600"/>
            <a:ext cx="304800" cy="3429000"/>
          </a:xfrm>
          <a:prstGeom prst="roundRect">
            <a:avLst>
              <a:gd name="adj" fmla="val 16667"/>
            </a:avLst>
          </a:prstGeom>
          <a:solidFill>
            <a:schemeClr val="accent1"/>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84342" name="AutoShape 26"/>
          <p:cNvSpPr>
            <a:spLocks noChangeArrowheads="1"/>
          </p:cNvSpPr>
          <p:nvPr/>
        </p:nvSpPr>
        <p:spPr bwMode="auto">
          <a:xfrm>
            <a:off x="3160713" y="2514600"/>
            <a:ext cx="304800" cy="266700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4343" name="AutoShape 27"/>
          <p:cNvSpPr>
            <a:spLocks noChangeArrowheads="1"/>
          </p:cNvSpPr>
          <p:nvPr/>
        </p:nvSpPr>
        <p:spPr bwMode="auto">
          <a:xfrm>
            <a:off x="3654425" y="2895600"/>
            <a:ext cx="304800" cy="1828800"/>
          </a:xfrm>
          <a:prstGeom prst="roundRect">
            <a:avLst>
              <a:gd name="adj" fmla="val 16667"/>
            </a:avLst>
          </a:prstGeom>
          <a:solidFill>
            <a:schemeClr val="accent1"/>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grpSp>
        <p:nvGrpSpPr>
          <p:cNvPr id="184344" name="Group 28"/>
          <p:cNvGrpSpPr>
            <a:grpSpLocks/>
          </p:cNvGrpSpPr>
          <p:nvPr/>
        </p:nvGrpSpPr>
        <p:grpSpPr bwMode="auto">
          <a:xfrm>
            <a:off x="4643438" y="2133600"/>
            <a:ext cx="304800" cy="3429000"/>
            <a:chOff x="3369" y="1344"/>
            <a:chExt cx="192" cy="2160"/>
          </a:xfrm>
        </p:grpSpPr>
        <p:sp>
          <p:nvSpPr>
            <p:cNvPr id="184345" name="AutoShape 29"/>
            <p:cNvSpPr>
              <a:spLocks noChangeArrowheads="1"/>
            </p:cNvSpPr>
            <p:nvPr/>
          </p:nvSpPr>
          <p:spPr bwMode="auto">
            <a:xfrm>
              <a:off x="3369" y="1344"/>
              <a:ext cx="192" cy="1008"/>
            </a:xfrm>
            <a:prstGeom prst="roundRect">
              <a:avLst>
                <a:gd name="adj" fmla="val 16667"/>
              </a:avLst>
            </a:prstGeom>
            <a:solidFill>
              <a:schemeClr val="accent1"/>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sp>
          <p:nvSpPr>
            <p:cNvPr id="184346" name="AutoShape 30"/>
            <p:cNvSpPr>
              <a:spLocks noChangeArrowheads="1"/>
            </p:cNvSpPr>
            <p:nvPr/>
          </p:nvSpPr>
          <p:spPr bwMode="auto">
            <a:xfrm>
              <a:off x="3369" y="2496"/>
              <a:ext cx="192" cy="1008"/>
            </a:xfrm>
            <a:prstGeom prst="roundRect">
              <a:avLst>
                <a:gd name="adj" fmla="val 16667"/>
              </a:avLst>
            </a:prstGeom>
            <a:solidFill>
              <a:schemeClr val="accent1"/>
            </a:solidFill>
            <a:ln w="38100" algn="ctr">
              <a:solidFill>
                <a:schemeClr val="tx1"/>
              </a:solidFill>
              <a:miter lim="800000"/>
              <a:headEnd/>
              <a:tailEnd/>
            </a:ln>
          </p:spPr>
          <p:txBody>
            <a:bodyPr wrap="none" anchor="ctr"/>
            <a:lstStyle/>
            <a:p>
              <a:pPr algn="ctr">
                <a:spcBef>
                  <a:spcPct val="0"/>
                </a:spcBef>
              </a:pPr>
              <a:endParaRPr lang="en-US" sz="4000" b="0" dirty="0">
                <a:latin typeface="Arial" pitchFamily="34" charset="0"/>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Footer Placeholder 3"/>
          <p:cNvSpPr>
            <a:spLocks noGrp="1"/>
          </p:cNvSpPr>
          <p:nvPr>
            <p:ph type="ftr" sz="quarter" idx="10"/>
          </p:nvPr>
        </p:nvSpPr>
        <p:spPr/>
        <p:txBody>
          <a:bodyPr/>
          <a:lstStyle/>
          <a:p>
            <a:pPr>
              <a:defRPr/>
            </a:pPr>
            <a:r>
              <a:rPr lang="en-US"/>
              <a:t>Art of Multiprocessor Programming</a:t>
            </a:r>
          </a:p>
        </p:txBody>
      </p:sp>
      <p:sp>
        <p:nvSpPr>
          <p:cNvPr id="108" name="Slide Number Placeholder 4"/>
          <p:cNvSpPr>
            <a:spLocks noGrp="1"/>
          </p:cNvSpPr>
          <p:nvPr>
            <p:ph type="sldNum" sz="quarter" idx="11"/>
          </p:nvPr>
        </p:nvSpPr>
        <p:spPr/>
        <p:txBody>
          <a:bodyPr/>
          <a:lstStyle/>
          <a:p>
            <a:pPr>
              <a:defRPr/>
            </a:pPr>
            <a:fld id="{99F2B93F-FBB5-4791-8E9A-525E1D9EB4D3}" type="slidenum">
              <a:rPr lang="en-US"/>
              <a:pPr>
                <a:defRPr/>
              </a:pPr>
              <a:t>76</a:t>
            </a:fld>
            <a:endParaRPr lang="en-US"/>
          </a:p>
        </p:txBody>
      </p:sp>
      <p:sp>
        <p:nvSpPr>
          <p:cNvPr id="185348" name="Line 2"/>
          <p:cNvSpPr>
            <a:spLocks noChangeShapeType="1"/>
          </p:cNvSpPr>
          <p:nvPr/>
        </p:nvSpPr>
        <p:spPr bwMode="auto">
          <a:xfrm>
            <a:off x="1581150" y="22860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49" name="Line 3"/>
          <p:cNvSpPr>
            <a:spLocks noChangeShapeType="1"/>
          </p:cNvSpPr>
          <p:nvPr/>
        </p:nvSpPr>
        <p:spPr bwMode="auto">
          <a:xfrm>
            <a:off x="1638300" y="27432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0" name="Line 4"/>
          <p:cNvSpPr>
            <a:spLocks noChangeShapeType="1"/>
          </p:cNvSpPr>
          <p:nvPr/>
        </p:nvSpPr>
        <p:spPr bwMode="auto">
          <a:xfrm>
            <a:off x="1638300" y="32004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1" name="Line 5"/>
          <p:cNvSpPr>
            <a:spLocks noChangeShapeType="1"/>
          </p:cNvSpPr>
          <p:nvPr/>
        </p:nvSpPr>
        <p:spPr bwMode="auto">
          <a:xfrm>
            <a:off x="1638300" y="36576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2" name="Line 6"/>
          <p:cNvSpPr>
            <a:spLocks noChangeShapeType="1"/>
          </p:cNvSpPr>
          <p:nvPr/>
        </p:nvSpPr>
        <p:spPr bwMode="auto">
          <a:xfrm>
            <a:off x="1638300" y="41148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3" name="Line 7"/>
          <p:cNvSpPr>
            <a:spLocks noChangeShapeType="1"/>
          </p:cNvSpPr>
          <p:nvPr/>
        </p:nvSpPr>
        <p:spPr bwMode="auto">
          <a:xfrm>
            <a:off x="1638300" y="45720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4" name="Line 8"/>
          <p:cNvSpPr>
            <a:spLocks noChangeShapeType="1"/>
          </p:cNvSpPr>
          <p:nvPr/>
        </p:nvSpPr>
        <p:spPr bwMode="auto">
          <a:xfrm>
            <a:off x="1638300" y="50292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5" name="Line 9"/>
          <p:cNvSpPr>
            <a:spLocks noChangeShapeType="1"/>
          </p:cNvSpPr>
          <p:nvPr/>
        </p:nvSpPr>
        <p:spPr bwMode="auto">
          <a:xfrm>
            <a:off x="1638300" y="5486400"/>
            <a:ext cx="64389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5356" name="Rectangle 10"/>
          <p:cNvSpPr>
            <a:spLocks noGrp="1" noChangeArrowheads="1"/>
          </p:cNvSpPr>
          <p:nvPr>
            <p:ph type="title"/>
          </p:nvPr>
        </p:nvSpPr>
        <p:spPr/>
        <p:txBody>
          <a:bodyPr/>
          <a:lstStyle/>
          <a:p>
            <a:r>
              <a:rPr lang="en-US"/>
              <a:t>Periodic[8]</a:t>
            </a:r>
          </a:p>
        </p:txBody>
      </p:sp>
      <p:sp>
        <p:nvSpPr>
          <p:cNvPr id="185357" name="AutoShape 11"/>
          <p:cNvSpPr>
            <a:spLocks noChangeArrowheads="1"/>
          </p:cNvSpPr>
          <p:nvPr/>
        </p:nvSpPr>
        <p:spPr bwMode="auto">
          <a:xfrm>
            <a:off x="1752600" y="2133600"/>
            <a:ext cx="231775" cy="34290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58" name="Group 12"/>
          <p:cNvGrpSpPr>
            <a:grpSpLocks/>
          </p:cNvGrpSpPr>
          <p:nvPr/>
        </p:nvGrpSpPr>
        <p:grpSpPr bwMode="auto">
          <a:xfrm>
            <a:off x="3489325" y="2133600"/>
            <a:ext cx="231775" cy="3429000"/>
            <a:chOff x="3936" y="1344"/>
            <a:chExt cx="192" cy="2160"/>
          </a:xfrm>
        </p:grpSpPr>
        <p:sp>
          <p:nvSpPr>
            <p:cNvPr id="185428" name="AutoShape 13"/>
            <p:cNvSpPr>
              <a:spLocks noChangeArrowheads="1"/>
            </p:cNvSpPr>
            <p:nvPr/>
          </p:nvSpPr>
          <p:spPr bwMode="auto">
            <a:xfrm>
              <a:off x="3936" y="134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429" name="AutoShape 14"/>
            <p:cNvSpPr>
              <a:spLocks noChangeArrowheads="1"/>
            </p:cNvSpPr>
            <p:nvPr/>
          </p:nvSpPr>
          <p:spPr bwMode="auto">
            <a:xfrm>
              <a:off x="3936" y="193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430" name="AutoShape 15"/>
            <p:cNvSpPr>
              <a:spLocks noChangeArrowheads="1"/>
            </p:cNvSpPr>
            <p:nvPr/>
          </p:nvSpPr>
          <p:spPr bwMode="auto">
            <a:xfrm>
              <a:off x="3936" y="252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431" name="AutoShape 16"/>
            <p:cNvSpPr>
              <a:spLocks noChangeArrowheads="1"/>
            </p:cNvSpPr>
            <p:nvPr/>
          </p:nvSpPr>
          <p:spPr bwMode="auto">
            <a:xfrm>
              <a:off x="3936"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5359" name="AutoShape 17"/>
          <p:cNvSpPr>
            <a:spLocks noChangeArrowheads="1"/>
          </p:cNvSpPr>
          <p:nvPr/>
        </p:nvSpPr>
        <p:spPr bwMode="auto">
          <a:xfrm>
            <a:off x="2041525" y="2514600"/>
            <a:ext cx="230188" cy="26670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360" name="AutoShape 18"/>
          <p:cNvSpPr>
            <a:spLocks noChangeArrowheads="1"/>
          </p:cNvSpPr>
          <p:nvPr/>
        </p:nvSpPr>
        <p:spPr bwMode="auto">
          <a:xfrm>
            <a:off x="2328863" y="2895600"/>
            <a:ext cx="231775" cy="18288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361" name="AutoShape 19"/>
          <p:cNvSpPr>
            <a:spLocks noChangeArrowheads="1"/>
          </p:cNvSpPr>
          <p:nvPr/>
        </p:nvSpPr>
        <p:spPr bwMode="auto">
          <a:xfrm>
            <a:off x="2617788" y="3352800"/>
            <a:ext cx="231775" cy="91440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62" name="Group 20"/>
          <p:cNvGrpSpPr>
            <a:grpSpLocks/>
          </p:cNvGrpSpPr>
          <p:nvPr/>
        </p:nvGrpSpPr>
        <p:grpSpPr bwMode="auto">
          <a:xfrm>
            <a:off x="2906713" y="2133600"/>
            <a:ext cx="231775" cy="3429000"/>
            <a:chOff x="3369" y="1344"/>
            <a:chExt cx="192" cy="2160"/>
          </a:xfrm>
        </p:grpSpPr>
        <p:sp>
          <p:nvSpPr>
            <p:cNvPr id="185426" name="AutoShape 21"/>
            <p:cNvSpPr>
              <a:spLocks noChangeArrowheads="1"/>
            </p:cNvSpPr>
            <p:nvPr/>
          </p:nvSpPr>
          <p:spPr bwMode="auto">
            <a:xfrm>
              <a:off x="3369" y="1344"/>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427" name="AutoShape 22"/>
            <p:cNvSpPr>
              <a:spLocks noChangeArrowheads="1"/>
            </p:cNvSpPr>
            <p:nvPr/>
          </p:nvSpPr>
          <p:spPr bwMode="auto">
            <a:xfrm>
              <a:off x="3369" y="2496"/>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185363" name="Group 23"/>
          <p:cNvGrpSpPr>
            <a:grpSpLocks/>
          </p:cNvGrpSpPr>
          <p:nvPr/>
        </p:nvGrpSpPr>
        <p:grpSpPr bwMode="auto">
          <a:xfrm>
            <a:off x="3195638" y="2590800"/>
            <a:ext cx="234950" cy="2590800"/>
            <a:chOff x="3648" y="1632"/>
            <a:chExt cx="196" cy="1632"/>
          </a:xfrm>
        </p:grpSpPr>
        <p:sp>
          <p:nvSpPr>
            <p:cNvPr id="185424" name="AutoShape 24"/>
            <p:cNvSpPr>
              <a:spLocks noChangeArrowheads="1"/>
            </p:cNvSpPr>
            <p:nvPr/>
          </p:nvSpPr>
          <p:spPr bwMode="auto">
            <a:xfrm>
              <a:off x="3652" y="2736"/>
              <a:ext cx="192" cy="52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5425" name="AutoShape 25"/>
            <p:cNvSpPr>
              <a:spLocks noChangeArrowheads="1"/>
            </p:cNvSpPr>
            <p:nvPr/>
          </p:nvSpPr>
          <p:spPr bwMode="auto">
            <a:xfrm>
              <a:off x="3648" y="1632"/>
              <a:ext cx="192" cy="48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5364" name="AutoShape 41"/>
          <p:cNvSpPr>
            <a:spLocks noChangeArrowheads="1"/>
          </p:cNvSpPr>
          <p:nvPr/>
        </p:nvSpPr>
        <p:spPr bwMode="auto">
          <a:xfrm>
            <a:off x="5911850" y="2133600"/>
            <a:ext cx="231775" cy="34290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66" name="AutoShape 47"/>
          <p:cNvSpPr>
            <a:spLocks noChangeArrowheads="1"/>
          </p:cNvSpPr>
          <p:nvPr/>
        </p:nvSpPr>
        <p:spPr bwMode="auto">
          <a:xfrm>
            <a:off x="6200775" y="2514600"/>
            <a:ext cx="231775" cy="26670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67" name="AutoShape 48"/>
          <p:cNvSpPr>
            <a:spLocks noChangeArrowheads="1"/>
          </p:cNvSpPr>
          <p:nvPr/>
        </p:nvSpPr>
        <p:spPr bwMode="auto">
          <a:xfrm>
            <a:off x="6488113" y="2895600"/>
            <a:ext cx="231775" cy="18288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68" name="AutoShape 49"/>
          <p:cNvSpPr>
            <a:spLocks noChangeArrowheads="1"/>
          </p:cNvSpPr>
          <p:nvPr/>
        </p:nvSpPr>
        <p:spPr bwMode="auto">
          <a:xfrm>
            <a:off x="6778625" y="3352800"/>
            <a:ext cx="231775" cy="9144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69" name="Group 50"/>
          <p:cNvGrpSpPr>
            <a:grpSpLocks/>
          </p:cNvGrpSpPr>
          <p:nvPr/>
        </p:nvGrpSpPr>
        <p:grpSpPr bwMode="auto">
          <a:xfrm>
            <a:off x="7065963" y="2133600"/>
            <a:ext cx="231775" cy="3429000"/>
            <a:chOff x="3369" y="1344"/>
            <a:chExt cx="192" cy="2160"/>
          </a:xfrm>
        </p:grpSpPr>
        <p:sp>
          <p:nvSpPr>
            <p:cNvPr id="185418" name="AutoShape 51"/>
            <p:cNvSpPr>
              <a:spLocks noChangeArrowheads="1"/>
            </p:cNvSpPr>
            <p:nvPr/>
          </p:nvSpPr>
          <p:spPr bwMode="auto">
            <a:xfrm>
              <a:off x="3369" y="1344"/>
              <a:ext cx="192" cy="1008"/>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419" name="AutoShape 52"/>
            <p:cNvSpPr>
              <a:spLocks noChangeArrowheads="1"/>
            </p:cNvSpPr>
            <p:nvPr/>
          </p:nvSpPr>
          <p:spPr bwMode="auto">
            <a:xfrm>
              <a:off x="3369" y="2496"/>
              <a:ext cx="192" cy="1008"/>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185370" name="Group 53"/>
          <p:cNvGrpSpPr>
            <a:grpSpLocks/>
          </p:cNvGrpSpPr>
          <p:nvPr/>
        </p:nvGrpSpPr>
        <p:grpSpPr bwMode="auto">
          <a:xfrm>
            <a:off x="7354888" y="2590800"/>
            <a:ext cx="236537" cy="2590800"/>
            <a:chOff x="3648" y="1632"/>
            <a:chExt cx="196" cy="1632"/>
          </a:xfrm>
        </p:grpSpPr>
        <p:sp>
          <p:nvSpPr>
            <p:cNvPr id="185416" name="AutoShape 54"/>
            <p:cNvSpPr>
              <a:spLocks noChangeArrowheads="1"/>
            </p:cNvSpPr>
            <p:nvPr/>
          </p:nvSpPr>
          <p:spPr bwMode="auto">
            <a:xfrm>
              <a:off x="3652" y="2736"/>
              <a:ext cx="192" cy="528"/>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417" name="AutoShape 55"/>
            <p:cNvSpPr>
              <a:spLocks noChangeArrowheads="1"/>
            </p:cNvSpPr>
            <p:nvPr/>
          </p:nvSpPr>
          <p:spPr bwMode="auto">
            <a:xfrm>
              <a:off x="3648" y="1632"/>
              <a:ext cx="192" cy="48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5371" name="AutoShape 78"/>
          <p:cNvSpPr>
            <a:spLocks noChangeArrowheads="1"/>
          </p:cNvSpPr>
          <p:nvPr/>
        </p:nvSpPr>
        <p:spPr bwMode="auto">
          <a:xfrm>
            <a:off x="5911850" y="2133600"/>
            <a:ext cx="231775" cy="34290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72" name="AutoShape 79"/>
          <p:cNvSpPr>
            <a:spLocks noChangeArrowheads="1"/>
          </p:cNvSpPr>
          <p:nvPr/>
        </p:nvSpPr>
        <p:spPr bwMode="auto">
          <a:xfrm>
            <a:off x="6200775" y="2514600"/>
            <a:ext cx="231775" cy="26670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73" name="AutoShape 80"/>
          <p:cNvSpPr>
            <a:spLocks noChangeArrowheads="1"/>
          </p:cNvSpPr>
          <p:nvPr/>
        </p:nvSpPr>
        <p:spPr bwMode="auto">
          <a:xfrm>
            <a:off x="6488113" y="2895600"/>
            <a:ext cx="231775" cy="18288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74" name="AutoShape 81"/>
          <p:cNvSpPr>
            <a:spLocks noChangeArrowheads="1"/>
          </p:cNvSpPr>
          <p:nvPr/>
        </p:nvSpPr>
        <p:spPr bwMode="auto">
          <a:xfrm>
            <a:off x="6778625" y="3352800"/>
            <a:ext cx="231775" cy="9144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75" name="Group 82"/>
          <p:cNvGrpSpPr>
            <a:grpSpLocks/>
          </p:cNvGrpSpPr>
          <p:nvPr/>
        </p:nvGrpSpPr>
        <p:grpSpPr bwMode="auto">
          <a:xfrm>
            <a:off x="7065963" y="2133600"/>
            <a:ext cx="231775" cy="3429000"/>
            <a:chOff x="3369" y="1344"/>
            <a:chExt cx="192" cy="2160"/>
          </a:xfrm>
        </p:grpSpPr>
        <p:sp>
          <p:nvSpPr>
            <p:cNvPr id="185414" name="AutoShape 83"/>
            <p:cNvSpPr>
              <a:spLocks noChangeArrowheads="1"/>
            </p:cNvSpPr>
            <p:nvPr/>
          </p:nvSpPr>
          <p:spPr bwMode="auto">
            <a:xfrm>
              <a:off x="3369" y="1344"/>
              <a:ext cx="192" cy="1008"/>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415" name="AutoShape 84"/>
            <p:cNvSpPr>
              <a:spLocks noChangeArrowheads="1"/>
            </p:cNvSpPr>
            <p:nvPr/>
          </p:nvSpPr>
          <p:spPr bwMode="auto">
            <a:xfrm>
              <a:off x="3369" y="2496"/>
              <a:ext cx="192" cy="1008"/>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185376" name="Group 85"/>
          <p:cNvGrpSpPr>
            <a:grpSpLocks/>
          </p:cNvGrpSpPr>
          <p:nvPr/>
        </p:nvGrpSpPr>
        <p:grpSpPr bwMode="auto">
          <a:xfrm>
            <a:off x="7354888" y="2590800"/>
            <a:ext cx="236537" cy="2590800"/>
            <a:chOff x="3648" y="1632"/>
            <a:chExt cx="196" cy="1632"/>
          </a:xfrm>
        </p:grpSpPr>
        <p:sp>
          <p:nvSpPr>
            <p:cNvPr id="185412" name="AutoShape 86"/>
            <p:cNvSpPr>
              <a:spLocks noChangeArrowheads="1"/>
            </p:cNvSpPr>
            <p:nvPr/>
          </p:nvSpPr>
          <p:spPr bwMode="auto">
            <a:xfrm>
              <a:off x="3652" y="2736"/>
              <a:ext cx="192" cy="528"/>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413" name="AutoShape 87"/>
            <p:cNvSpPr>
              <a:spLocks noChangeArrowheads="1"/>
            </p:cNvSpPr>
            <p:nvPr/>
          </p:nvSpPr>
          <p:spPr bwMode="auto">
            <a:xfrm>
              <a:off x="3648" y="1632"/>
              <a:ext cx="192" cy="48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5377" name="AutoShape 88"/>
          <p:cNvSpPr>
            <a:spLocks noChangeArrowheads="1"/>
          </p:cNvSpPr>
          <p:nvPr/>
        </p:nvSpPr>
        <p:spPr bwMode="auto">
          <a:xfrm>
            <a:off x="5911850" y="2133600"/>
            <a:ext cx="231775" cy="34290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78" name="AutoShape 89"/>
          <p:cNvSpPr>
            <a:spLocks noChangeArrowheads="1"/>
          </p:cNvSpPr>
          <p:nvPr/>
        </p:nvSpPr>
        <p:spPr bwMode="auto">
          <a:xfrm>
            <a:off x="6200775" y="2514600"/>
            <a:ext cx="231775" cy="26670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79" name="AutoShape 90"/>
          <p:cNvSpPr>
            <a:spLocks noChangeArrowheads="1"/>
          </p:cNvSpPr>
          <p:nvPr/>
        </p:nvSpPr>
        <p:spPr bwMode="auto">
          <a:xfrm>
            <a:off x="6488113" y="2895600"/>
            <a:ext cx="231775" cy="18288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sp>
        <p:nvSpPr>
          <p:cNvPr id="185380" name="AutoShape 91"/>
          <p:cNvSpPr>
            <a:spLocks noChangeArrowheads="1"/>
          </p:cNvSpPr>
          <p:nvPr/>
        </p:nvSpPr>
        <p:spPr bwMode="auto">
          <a:xfrm>
            <a:off x="6778625" y="3352800"/>
            <a:ext cx="231775" cy="914400"/>
          </a:xfrm>
          <a:prstGeom prst="roundRect">
            <a:avLst>
              <a:gd name="adj" fmla="val 16667"/>
            </a:avLst>
          </a:prstGeom>
          <a:solidFill>
            <a:srgbClr val="33CC33"/>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81" name="Group 92"/>
          <p:cNvGrpSpPr>
            <a:grpSpLocks/>
          </p:cNvGrpSpPr>
          <p:nvPr/>
        </p:nvGrpSpPr>
        <p:grpSpPr bwMode="auto">
          <a:xfrm>
            <a:off x="7591425" y="2133600"/>
            <a:ext cx="231775" cy="3429000"/>
            <a:chOff x="3936" y="1344"/>
            <a:chExt cx="192" cy="2160"/>
          </a:xfrm>
        </p:grpSpPr>
        <p:sp>
          <p:nvSpPr>
            <p:cNvPr id="185408" name="AutoShape 93"/>
            <p:cNvSpPr>
              <a:spLocks noChangeArrowheads="1"/>
            </p:cNvSpPr>
            <p:nvPr/>
          </p:nvSpPr>
          <p:spPr bwMode="auto">
            <a:xfrm>
              <a:off x="3936" y="1344"/>
              <a:ext cx="192" cy="432"/>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409" name="AutoShape 94"/>
            <p:cNvSpPr>
              <a:spLocks noChangeArrowheads="1"/>
            </p:cNvSpPr>
            <p:nvPr/>
          </p:nvSpPr>
          <p:spPr bwMode="auto">
            <a:xfrm>
              <a:off x="3936" y="1936"/>
              <a:ext cx="192" cy="432"/>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410" name="AutoShape 95"/>
            <p:cNvSpPr>
              <a:spLocks noChangeArrowheads="1"/>
            </p:cNvSpPr>
            <p:nvPr/>
          </p:nvSpPr>
          <p:spPr bwMode="auto">
            <a:xfrm>
              <a:off x="3936" y="2528"/>
              <a:ext cx="192" cy="432"/>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411" name="AutoShape 96"/>
            <p:cNvSpPr>
              <a:spLocks noChangeArrowheads="1"/>
            </p:cNvSpPr>
            <p:nvPr/>
          </p:nvSpPr>
          <p:spPr bwMode="auto">
            <a:xfrm>
              <a:off x="3936" y="3072"/>
              <a:ext cx="192" cy="432"/>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185382" name="Group 97"/>
          <p:cNvGrpSpPr>
            <a:grpSpLocks/>
          </p:cNvGrpSpPr>
          <p:nvPr/>
        </p:nvGrpSpPr>
        <p:grpSpPr bwMode="auto">
          <a:xfrm>
            <a:off x="7065963" y="2133600"/>
            <a:ext cx="231775" cy="3429000"/>
            <a:chOff x="3369" y="1344"/>
            <a:chExt cx="192" cy="2160"/>
          </a:xfrm>
        </p:grpSpPr>
        <p:sp>
          <p:nvSpPr>
            <p:cNvPr id="185406" name="AutoShape 98"/>
            <p:cNvSpPr>
              <a:spLocks noChangeArrowheads="1"/>
            </p:cNvSpPr>
            <p:nvPr/>
          </p:nvSpPr>
          <p:spPr bwMode="auto">
            <a:xfrm>
              <a:off x="3369" y="1344"/>
              <a:ext cx="192" cy="1008"/>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407" name="AutoShape 99"/>
            <p:cNvSpPr>
              <a:spLocks noChangeArrowheads="1"/>
            </p:cNvSpPr>
            <p:nvPr/>
          </p:nvSpPr>
          <p:spPr bwMode="auto">
            <a:xfrm>
              <a:off x="3369" y="2496"/>
              <a:ext cx="192" cy="1008"/>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185383" name="Group 100"/>
          <p:cNvGrpSpPr>
            <a:grpSpLocks/>
          </p:cNvGrpSpPr>
          <p:nvPr/>
        </p:nvGrpSpPr>
        <p:grpSpPr bwMode="auto">
          <a:xfrm>
            <a:off x="7354888" y="2590800"/>
            <a:ext cx="236537" cy="2590800"/>
            <a:chOff x="3648" y="1632"/>
            <a:chExt cx="196" cy="1632"/>
          </a:xfrm>
        </p:grpSpPr>
        <p:sp>
          <p:nvSpPr>
            <p:cNvPr id="185404" name="AutoShape 101"/>
            <p:cNvSpPr>
              <a:spLocks noChangeArrowheads="1"/>
            </p:cNvSpPr>
            <p:nvPr/>
          </p:nvSpPr>
          <p:spPr bwMode="auto">
            <a:xfrm>
              <a:off x="3652" y="2736"/>
              <a:ext cx="192" cy="528"/>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405" name="AutoShape 102"/>
            <p:cNvSpPr>
              <a:spLocks noChangeArrowheads="1"/>
            </p:cNvSpPr>
            <p:nvPr/>
          </p:nvSpPr>
          <p:spPr bwMode="auto">
            <a:xfrm>
              <a:off x="3648" y="1632"/>
              <a:ext cx="192" cy="48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5384" name="AutoShape 103"/>
          <p:cNvSpPr>
            <a:spLocks noChangeArrowheads="1"/>
          </p:cNvSpPr>
          <p:nvPr/>
        </p:nvSpPr>
        <p:spPr bwMode="auto">
          <a:xfrm>
            <a:off x="5911850" y="2133600"/>
            <a:ext cx="231775" cy="342900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385" name="AutoShape 104"/>
          <p:cNvSpPr>
            <a:spLocks noChangeArrowheads="1"/>
          </p:cNvSpPr>
          <p:nvPr/>
        </p:nvSpPr>
        <p:spPr bwMode="auto">
          <a:xfrm>
            <a:off x="6200775" y="2514600"/>
            <a:ext cx="231775" cy="266700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386" name="AutoShape 105"/>
          <p:cNvSpPr>
            <a:spLocks noChangeArrowheads="1"/>
          </p:cNvSpPr>
          <p:nvPr/>
        </p:nvSpPr>
        <p:spPr bwMode="auto">
          <a:xfrm>
            <a:off x="6488113" y="2895600"/>
            <a:ext cx="231775" cy="182880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sp>
        <p:nvSpPr>
          <p:cNvPr id="185387" name="AutoShape 106"/>
          <p:cNvSpPr>
            <a:spLocks noChangeArrowheads="1"/>
          </p:cNvSpPr>
          <p:nvPr/>
        </p:nvSpPr>
        <p:spPr bwMode="auto">
          <a:xfrm>
            <a:off x="6778625" y="3352800"/>
            <a:ext cx="231775" cy="914400"/>
          </a:xfrm>
          <a:prstGeom prst="roundRect">
            <a:avLst>
              <a:gd name="adj" fmla="val 16667"/>
            </a:avLst>
          </a:prstGeom>
          <a:solidFill>
            <a:srgbClr val="FF9900"/>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88" name="Group 123"/>
          <p:cNvGrpSpPr>
            <a:grpSpLocks/>
          </p:cNvGrpSpPr>
          <p:nvPr/>
        </p:nvGrpSpPr>
        <p:grpSpPr bwMode="auto">
          <a:xfrm>
            <a:off x="3824288" y="2133600"/>
            <a:ext cx="1968500" cy="3429000"/>
            <a:chOff x="3752850" y="2146300"/>
            <a:chExt cx="1968500" cy="3429000"/>
          </a:xfrm>
        </p:grpSpPr>
        <p:grpSp>
          <p:nvGrpSpPr>
            <p:cNvPr id="185389" name="Group 63"/>
            <p:cNvGrpSpPr>
              <a:grpSpLocks/>
            </p:cNvGrpSpPr>
            <p:nvPr/>
          </p:nvGrpSpPr>
          <p:grpSpPr bwMode="auto">
            <a:xfrm>
              <a:off x="5489575" y="2146300"/>
              <a:ext cx="231775" cy="3429000"/>
              <a:chOff x="3936" y="1344"/>
              <a:chExt cx="192" cy="2160"/>
            </a:xfrm>
          </p:grpSpPr>
          <p:sp>
            <p:nvSpPr>
              <p:cNvPr id="185400" name="AutoShape 64"/>
              <p:cNvSpPr>
                <a:spLocks noChangeArrowheads="1"/>
              </p:cNvSpPr>
              <p:nvPr/>
            </p:nvSpPr>
            <p:spPr bwMode="auto">
              <a:xfrm>
                <a:off x="3936" y="1344"/>
                <a:ext cx="192" cy="432"/>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401" name="AutoShape 65"/>
              <p:cNvSpPr>
                <a:spLocks noChangeArrowheads="1"/>
              </p:cNvSpPr>
              <p:nvPr/>
            </p:nvSpPr>
            <p:spPr bwMode="auto">
              <a:xfrm>
                <a:off x="3936" y="1936"/>
                <a:ext cx="192" cy="432"/>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402" name="AutoShape 66"/>
              <p:cNvSpPr>
                <a:spLocks noChangeArrowheads="1"/>
              </p:cNvSpPr>
              <p:nvPr/>
            </p:nvSpPr>
            <p:spPr bwMode="auto">
              <a:xfrm>
                <a:off x="3936" y="2528"/>
                <a:ext cx="192" cy="432"/>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403" name="AutoShape 67"/>
              <p:cNvSpPr>
                <a:spLocks noChangeArrowheads="1"/>
              </p:cNvSpPr>
              <p:nvPr/>
            </p:nvSpPr>
            <p:spPr bwMode="auto">
              <a:xfrm>
                <a:off x="3936" y="3072"/>
                <a:ext cx="192" cy="432"/>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185390" name="Group 68"/>
            <p:cNvGrpSpPr>
              <a:grpSpLocks/>
            </p:cNvGrpSpPr>
            <p:nvPr/>
          </p:nvGrpSpPr>
          <p:grpSpPr bwMode="auto">
            <a:xfrm>
              <a:off x="5195888" y="2603500"/>
              <a:ext cx="236537" cy="2590800"/>
              <a:chOff x="3648" y="1632"/>
              <a:chExt cx="196" cy="1632"/>
            </a:xfrm>
          </p:grpSpPr>
          <p:sp>
            <p:nvSpPr>
              <p:cNvPr id="185398" name="AutoShape 69"/>
              <p:cNvSpPr>
                <a:spLocks noChangeArrowheads="1"/>
              </p:cNvSpPr>
              <p:nvPr/>
            </p:nvSpPr>
            <p:spPr bwMode="auto">
              <a:xfrm>
                <a:off x="3652" y="2736"/>
                <a:ext cx="192" cy="528"/>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399" name="AutoShape 70"/>
              <p:cNvSpPr>
                <a:spLocks noChangeArrowheads="1"/>
              </p:cNvSpPr>
              <p:nvPr/>
            </p:nvSpPr>
            <p:spPr bwMode="auto">
              <a:xfrm>
                <a:off x="3648" y="1632"/>
                <a:ext cx="192" cy="480"/>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grpSp>
        <p:sp>
          <p:nvSpPr>
            <p:cNvPr id="185391" name="AutoShape 71"/>
            <p:cNvSpPr>
              <a:spLocks noChangeArrowheads="1"/>
            </p:cNvSpPr>
            <p:nvPr/>
          </p:nvSpPr>
          <p:spPr bwMode="auto">
            <a:xfrm>
              <a:off x="3752850" y="2146300"/>
              <a:ext cx="231775" cy="3429000"/>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392" name="AutoShape 72"/>
            <p:cNvSpPr>
              <a:spLocks noChangeArrowheads="1"/>
            </p:cNvSpPr>
            <p:nvPr/>
          </p:nvSpPr>
          <p:spPr bwMode="auto">
            <a:xfrm>
              <a:off x="4041775" y="2527300"/>
              <a:ext cx="231775" cy="2667000"/>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393" name="AutoShape 73"/>
            <p:cNvSpPr>
              <a:spLocks noChangeArrowheads="1"/>
            </p:cNvSpPr>
            <p:nvPr/>
          </p:nvSpPr>
          <p:spPr bwMode="auto">
            <a:xfrm>
              <a:off x="4329113" y="2908300"/>
              <a:ext cx="231775" cy="1828800"/>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394" name="AutoShape 74"/>
            <p:cNvSpPr>
              <a:spLocks noChangeArrowheads="1"/>
            </p:cNvSpPr>
            <p:nvPr/>
          </p:nvSpPr>
          <p:spPr bwMode="auto">
            <a:xfrm>
              <a:off x="4619625" y="3365500"/>
              <a:ext cx="230188" cy="914400"/>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5395" name="Group 75"/>
            <p:cNvGrpSpPr>
              <a:grpSpLocks/>
            </p:cNvGrpSpPr>
            <p:nvPr/>
          </p:nvGrpSpPr>
          <p:grpSpPr bwMode="auto">
            <a:xfrm>
              <a:off x="4906963" y="2146300"/>
              <a:ext cx="231775" cy="3429000"/>
              <a:chOff x="3369" y="1344"/>
              <a:chExt cx="192" cy="2160"/>
            </a:xfrm>
          </p:grpSpPr>
          <p:sp>
            <p:nvSpPr>
              <p:cNvPr id="185396" name="AutoShape 76"/>
              <p:cNvSpPr>
                <a:spLocks noChangeArrowheads="1"/>
              </p:cNvSpPr>
              <p:nvPr/>
            </p:nvSpPr>
            <p:spPr bwMode="auto">
              <a:xfrm>
                <a:off x="3369" y="1344"/>
                <a:ext cx="192" cy="1008"/>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sp>
            <p:nvSpPr>
              <p:cNvPr id="185397" name="AutoShape 77"/>
              <p:cNvSpPr>
                <a:spLocks noChangeArrowheads="1"/>
              </p:cNvSpPr>
              <p:nvPr/>
            </p:nvSpPr>
            <p:spPr bwMode="auto">
              <a:xfrm>
                <a:off x="3369" y="2496"/>
                <a:ext cx="192" cy="1008"/>
              </a:xfrm>
              <a:prstGeom prst="roundRect">
                <a:avLst>
                  <a:gd name="adj" fmla="val 16667"/>
                </a:avLst>
              </a:prstGeom>
              <a:solidFill>
                <a:srgbClr val="FF0066"/>
              </a:solidFill>
              <a:ln w="38100">
                <a:solidFill>
                  <a:schemeClr val="tx1"/>
                </a:solidFill>
                <a:round/>
                <a:headEnd/>
                <a:tailEnd/>
              </a:ln>
            </p:spPr>
            <p:txBody>
              <a:bodyPr wrap="none" anchor="ctr"/>
              <a:lstStyle/>
              <a:p>
                <a:endParaRPr lang="en-US" dirty="0">
                  <a:latin typeface="Courier New" pitchFamily="49" charset="0"/>
                </a:endParaRPr>
              </a:p>
            </p:txBody>
          </p:sp>
        </p:gr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Rectangle 2"/>
          <p:cNvSpPr>
            <a:spLocks noGrp="1" noChangeArrowheads="1"/>
          </p:cNvSpPr>
          <p:nvPr>
            <p:ph type="title"/>
          </p:nvPr>
        </p:nvSpPr>
        <p:spPr/>
        <p:txBody>
          <a:bodyPr/>
          <a:lstStyle/>
          <a:p>
            <a:r>
              <a:rPr lang="en-US"/>
              <a:t>Network Depth</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7925FCF4-3D66-4590-87EB-20D4C1B2CBF2}" type="slidenum">
              <a:rPr lang="en-US">
                <a:solidFill>
                  <a:srgbClr val="FFFF00"/>
                </a:solidFill>
              </a:rPr>
              <a:pPr>
                <a:defRPr/>
              </a:pPr>
              <a:t>77</a:t>
            </a:fld>
            <a:endParaRPr lang="en-US">
              <a:solidFill>
                <a:srgbClr val="FFFF00"/>
              </a:solidFill>
            </a:endParaRPr>
          </a:p>
        </p:txBody>
      </p:sp>
      <p:sp>
        <p:nvSpPr>
          <p:cNvPr id="2" name="TextBox 1">
            <a:extLst>
              <a:ext uri="{FF2B5EF4-FFF2-40B4-BE49-F238E27FC236}">
                <a16:creationId xmlns:a16="http://schemas.microsoft.com/office/drawing/2014/main" id="{956E11DC-05CD-0FA9-245B-2CFDB8A27D98}"/>
              </a:ext>
            </a:extLst>
          </p:cNvPr>
          <p:cNvSpPr txBox="1"/>
          <p:nvPr/>
        </p:nvSpPr>
        <p:spPr bwMode="auto">
          <a:xfrm>
            <a:off x="1954031" y="2506961"/>
            <a:ext cx="499367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Each block[k] has depth </a:t>
            </a:r>
            <a:r>
              <a:rPr lang="en-US" sz="2800" b="0" dirty="0">
                <a:solidFill>
                  <a:schemeClr val="bg1"/>
                </a:solidFill>
              </a:rPr>
              <a:t>log</a:t>
            </a:r>
            <a:r>
              <a:rPr lang="en-US" sz="2800" b="0" baseline="-25000" dirty="0">
                <a:solidFill>
                  <a:schemeClr val="bg1"/>
                </a:solidFill>
              </a:rPr>
              <a:t>2</a:t>
            </a:r>
            <a:r>
              <a:rPr lang="en-US" sz="2800" b="0" dirty="0">
                <a:solidFill>
                  <a:schemeClr val="bg1"/>
                </a:solidFill>
              </a:rPr>
              <a:t> k</a:t>
            </a:r>
          </a:p>
        </p:txBody>
      </p:sp>
      <p:sp>
        <p:nvSpPr>
          <p:cNvPr id="3" name="TextBox 2">
            <a:extLst>
              <a:ext uri="{FF2B5EF4-FFF2-40B4-BE49-F238E27FC236}">
                <a16:creationId xmlns:a16="http://schemas.microsoft.com/office/drawing/2014/main" id="{C2B96A5D-D87E-2C20-52D8-6DB6B34FF27F}"/>
              </a:ext>
            </a:extLst>
          </p:cNvPr>
          <p:cNvSpPr txBox="1"/>
          <p:nvPr/>
        </p:nvSpPr>
        <p:spPr bwMode="auto">
          <a:xfrm>
            <a:off x="1954031" y="4582181"/>
            <a:ext cx="433003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Grand total depth </a:t>
            </a:r>
            <a:r>
              <a:rPr lang="en-US" sz="2800" b="0" dirty="0">
                <a:solidFill>
                  <a:schemeClr val="bg1"/>
                </a:solidFill>
              </a:rPr>
              <a:t>(log</a:t>
            </a:r>
            <a:r>
              <a:rPr lang="en-US" sz="2800" b="0" baseline="-25000" dirty="0">
                <a:solidFill>
                  <a:schemeClr val="bg1"/>
                </a:solidFill>
              </a:rPr>
              <a:t>2</a:t>
            </a:r>
            <a:r>
              <a:rPr lang="en-US" sz="2800" b="0" dirty="0">
                <a:solidFill>
                  <a:schemeClr val="bg1"/>
                </a:solidFill>
              </a:rPr>
              <a:t> k)</a:t>
            </a:r>
            <a:r>
              <a:rPr lang="en-US" sz="2800" b="0" baseline="30000" dirty="0">
                <a:solidFill>
                  <a:schemeClr val="bg1"/>
                </a:solidFill>
              </a:rPr>
              <a:t>2</a:t>
            </a:r>
          </a:p>
        </p:txBody>
      </p:sp>
      <p:sp>
        <p:nvSpPr>
          <p:cNvPr id="6" name="TextBox 3">
            <a:extLst>
              <a:ext uri="{FF2B5EF4-FFF2-40B4-BE49-F238E27FC236}">
                <a16:creationId xmlns:a16="http://schemas.microsoft.com/office/drawing/2014/main" id="{BBD52D8A-B7C1-30AB-3175-DB10642166C7}"/>
              </a:ext>
            </a:extLst>
          </p:cNvPr>
          <p:cNvSpPr txBox="1"/>
          <p:nvPr/>
        </p:nvSpPr>
        <p:spPr bwMode="auto">
          <a:xfrm>
            <a:off x="1954031" y="3544571"/>
            <a:ext cx="3156633"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Need </a:t>
            </a:r>
            <a:r>
              <a:rPr lang="en-US" sz="2800" b="0" dirty="0">
                <a:solidFill>
                  <a:schemeClr val="bg1"/>
                </a:solidFill>
              </a:rPr>
              <a:t>log</a:t>
            </a:r>
            <a:r>
              <a:rPr lang="en-US" sz="2800" b="0" baseline="-25000" dirty="0">
                <a:solidFill>
                  <a:schemeClr val="bg1"/>
                </a:solidFill>
              </a:rPr>
              <a:t>2</a:t>
            </a:r>
            <a:r>
              <a:rPr lang="en-US" sz="2800" b="0" dirty="0">
                <a:solidFill>
                  <a:schemeClr val="bg1"/>
                </a:solidFill>
              </a:rPr>
              <a:t> k</a:t>
            </a:r>
            <a:r>
              <a:rPr lang="en-US" sz="2800" b="0" dirty="0">
                <a:solidFill>
                  <a:srgbClr val="FFFF00"/>
                </a:solidFill>
              </a:rPr>
              <a:t> blocks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2"/>
          <p:cNvSpPr>
            <a:spLocks noGrp="1" noChangeArrowheads="1"/>
          </p:cNvSpPr>
          <p:nvPr>
            <p:ph type="title"/>
          </p:nvPr>
        </p:nvSpPr>
        <p:spPr/>
        <p:txBody>
          <a:bodyPr/>
          <a:lstStyle/>
          <a:p>
            <a:r>
              <a:rPr lang="en-US"/>
              <a:t>Lower Bound on Depth</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33145C2D-C468-42CA-BF2B-2F0826932447}" type="slidenum">
              <a:rPr lang="en-US"/>
              <a:pPr>
                <a:defRPr/>
              </a:pPr>
              <a:t>78</a:t>
            </a:fld>
            <a:endParaRPr lang="en-US"/>
          </a:p>
        </p:txBody>
      </p:sp>
      <p:sp>
        <p:nvSpPr>
          <p:cNvPr id="2" name="TextBox 1">
            <a:extLst>
              <a:ext uri="{FF2B5EF4-FFF2-40B4-BE49-F238E27FC236}">
                <a16:creationId xmlns:a16="http://schemas.microsoft.com/office/drawing/2014/main" id="{1D03C4EB-F5B3-171A-BD58-5ED9CA839B4C}"/>
              </a:ext>
            </a:extLst>
          </p:cNvPr>
          <p:cNvSpPr txBox="1"/>
          <p:nvPr/>
        </p:nvSpPr>
        <p:spPr bwMode="auto">
          <a:xfrm>
            <a:off x="353249" y="1957701"/>
            <a:ext cx="162576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Theorem</a:t>
            </a:r>
          </a:p>
        </p:txBody>
      </p:sp>
      <p:sp>
        <p:nvSpPr>
          <p:cNvPr id="3" name="TextBox 2">
            <a:extLst>
              <a:ext uri="{FF2B5EF4-FFF2-40B4-BE49-F238E27FC236}">
                <a16:creationId xmlns:a16="http://schemas.microsoft.com/office/drawing/2014/main" id="{11160A79-2E53-2B5D-467A-B5C744921511}"/>
              </a:ext>
            </a:extLst>
          </p:cNvPr>
          <p:cNvSpPr txBox="1"/>
          <p:nvPr/>
        </p:nvSpPr>
        <p:spPr bwMode="auto">
          <a:xfrm>
            <a:off x="1281562" y="2744626"/>
            <a:ext cx="669086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Any counting network has depth </a:t>
            </a:r>
            <a:r>
              <a:rPr lang="el-GR" sz="2800" b="0" dirty="0">
                <a:solidFill>
                  <a:schemeClr val="bg1"/>
                </a:solidFill>
              </a:rPr>
              <a:t>Ω</a:t>
            </a:r>
            <a:r>
              <a:rPr lang="en-US" sz="2800" b="0" dirty="0">
                <a:solidFill>
                  <a:schemeClr val="bg1"/>
                </a:solidFill>
                <a:cs typeface="Guttman Rashi" pitchFamily="2" charset="-79"/>
              </a:rPr>
              <a:t>(</a:t>
            </a:r>
            <a:r>
              <a:rPr lang="en-US" sz="2800" b="0" dirty="0">
                <a:solidFill>
                  <a:schemeClr val="bg1"/>
                </a:solidFill>
              </a:rPr>
              <a:t>log w)</a:t>
            </a:r>
          </a:p>
        </p:txBody>
      </p:sp>
      <p:sp>
        <p:nvSpPr>
          <p:cNvPr id="6" name="TextBox 5">
            <a:extLst>
              <a:ext uri="{FF2B5EF4-FFF2-40B4-BE49-F238E27FC236}">
                <a16:creationId xmlns:a16="http://schemas.microsoft.com/office/drawing/2014/main" id="{14F97703-3001-B3E6-5226-0024B6455D9E}"/>
              </a:ext>
            </a:extLst>
          </p:cNvPr>
          <p:cNvSpPr txBox="1"/>
          <p:nvPr/>
        </p:nvSpPr>
        <p:spPr bwMode="auto">
          <a:xfrm>
            <a:off x="353249" y="3531551"/>
            <a:ext cx="162576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Theorem</a:t>
            </a:r>
          </a:p>
        </p:txBody>
      </p:sp>
      <p:sp>
        <p:nvSpPr>
          <p:cNvPr id="7" name="TextBox 6">
            <a:extLst>
              <a:ext uri="{FF2B5EF4-FFF2-40B4-BE49-F238E27FC236}">
                <a16:creationId xmlns:a16="http://schemas.microsoft.com/office/drawing/2014/main" id="{70224D3D-A9DC-0DAF-01B9-589873D94B0E}"/>
              </a:ext>
            </a:extLst>
          </p:cNvPr>
          <p:cNvSpPr txBox="1"/>
          <p:nvPr/>
        </p:nvSpPr>
        <p:spPr bwMode="auto">
          <a:xfrm>
            <a:off x="1281562" y="4318476"/>
            <a:ext cx="661466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There exists a network of </a:t>
            </a:r>
            <a:r>
              <a:rPr lang="el-GR" sz="2800" b="0" dirty="0">
                <a:solidFill>
                  <a:schemeClr val="bg1"/>
                </a:solidFill>
              </a:rPr>
              <a:t>θ</a:t>
            </a:r>
            <a:r>
              <a:rPr lang="en-US" sz="2800" b="0" dirty="0">
                <a:solidFill>
                  <a:schemeClr val="bg1"/>
                </a:solidFill>
              </a:rPr>
              <a:t>(log w) </a:t>
            </a:r>
            <a:r>
              <a:rPr lang="en-US" sz="2800" b="0" dirty="0">
                <a:solidFill>
                  <a:srgbClr val="FFFF00"/>
                </a:solidFill>
              </a:rPr>
              <a:t>depth</a:t>
            </a:r>
          </a:p>
        </p:txBody>
      </p:sp>
      <p:sp>
        <p:nvSpPr>
          <p:cNvPr id="8" name="TextBox 7">
            <a:extLst>
              <a:ext uri="{FF2B5EF4-FFF2-40B4-BE49-F238E27FC236}">
                <a16:creationId xmlns:a16="http://schemas.microsoft.com/office/drawing/2014/main" id="{588C8ED2-C0EA-083B-7AFC-1B8B5E8C530E}"/>
              </a:ext>
            </a:extLst>
          </p:cNvPr>
          <p:cNvSpPr txBox="1"/>
          <p:nvPr/>
        </p:nvSpPr>
        <p:spPr bwMode="auto">
          <a:xfrm>
            <a:off x="1281563" y="5105401"/>
            <a:ext cx="7010158" cy="954107"/>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Unfortunately, proof is non-constructive and constants in the 1000s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91365F6D-3516-4F23-B815-B96548FA417A}" type="slidenum">
              <a:rPr lang="en-US"/>
              <a:pPr>
                <a:defRPr/>
              </a:pPr>
              <a:t>79</a:t>
            </a:fld>
            <a:endParaRPr lang="en-US"/>
          </a:p>
        </p:txBody>
      </p:sp>
      <p:sp>
        <p:nvSpPr>
          <p:cNvPr id="188420" name="Rectangle 2"/>
          <p:cNvSpPr>
            <a:spLocks noGrp="1" noChangeArrowheads="1"/>
          </p:cNvSpPr>
          <p:nvPr>
            <p:ph type="title"/>
          </p:nvPr>
        </p:nvSpPr>
        <p:spPr/>
        <p:txBody>
          <a:bodyPr/>
          <a:lstStyle/>
          <a:p>
            <a:r>
              <a:rPr lang="en-US"/>
              <a:t>Sequential Theorem</a:t>
            </a:r>
          </a:p>
        </p:txBody>
      </p:sp>
      <p:sp>
        <p:nvSpPr>
          <p:cNvPr id="2" name="TextBox 1">
            <a:extLst>
              <a:ext uri="{FF2B5EF4-FFF2-40B4-BE49-F238E27FC236}">
                <a16:creationId xmlns:a16="http://schemas.microsoft.com/office/drawing/2014/main" id="{6653D3AB-CF98-55C4-FEA5-011B984581FC}"/>
              </a:ext>
            </a:extLst>
          </p:cNvPr>
          <p:cNvSpPr txBox="1"/>
          <p:nvPr/>
        </p:nvSpPr>
        <p:spPr bwMode="auto">
          <a:xfrm>
            <a:off x="1188975" y="2219768"/>
            <a:ext cx="6322565" cy="104028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If a balancing network counts</a:t>
            </a:r>
          </a:p>
          <a:p>
            <a:pPr lvl="1"/>
            <a:r>
              <a:rPr lang="en-US" sz="2800" b="0" dirty="0">
                <a:solidFill>
                  <a:srgbClr val="FFFF00"/>
                </a:solidFill>
              </a:rPr>
              <a:t>When tokens traverse one at a time</a:t>
            </a:r>
          </a:p>
        </p:txBody>
      </p:sp>
      <p:sp>
        <p:nvSpPr>
          <p:cNvPr id="3" name="TextBox 3">
            <a:extLst>
              <a:ext uri="{FF2B5EF4-FFF2-40B4-BE49-F238E27FC236}">
                <a16:creationId xmlns:a16="http://schemas.microsoft.com/office/drawing/2014/main" id="{5F6DAE76-B1AE-C988-36D1-4D67A20302B0}"/>
              </a:ext>
            </a:extLst>
          </p:cNvPr>
          <p:cNvSpPr txBox="1"/>
          <p:nvPr/>
        </p:nvSpPr>
        <p:spPr bwMode="auto">
          <a:xfrm>
            <a:off x="1317379" y="4244285"/>
            <a:ext cx="6203942" cy="1040285"/>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Then it counts</a:t>
            </a:r>
          </a:p>
          <a:p>
            <a:pPr lvl="1"/>
            <a:r>
              <a:rPr lang="en-US" sz="2800" b="0" dirty="0">
                <a:solidFill>
                  <a:srgbClr val="FFFF00"/>
                </a:solidFill>
              </a:rPr>
              <a:t>When tokens traverse concurrently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ooter Placeholder 4"/>
          <p:cNvSpPr>
            <a:spLocks noGrp="1"/>
          </p:cNvSpPr>
          <p:nvPr>
            <p:ph type="ftr" sz="quarter" idx="10"/>
          </p:nvPr>
        </p:nvSpPr>
        <p:spPr/>
        <p:txBody>
          <a:bodyPr/>
          <a:lstStyle/>
          <a:p>
            <a:pPr>
              <a:defRPr/>
            </a:pPr>
            <a:r>
              <a:rPr lang="en-US"/>
              <a:t>Art of Multiprocessor Programming</a:t>
            </a:r>
          </a:p>
        </p:txBody>
      </p:sp>
      <p:sp>
        <p:nvSpPr>
          <p:cNvPr id="45" name="Slide Number Placeholder 5"/>
          <p:cNvSpPr>
            <a:spLocks noGrp="1"/>
          </p:cNvSpPr>
          <p:nvPr>
            <p:ph type="sldNum" sz="quarter" idx="11"/>
          </p:nvPr>
        </p:nvSpPr>
        <p:spPr/>
        <p:txBody>
          <a:bodyPr/>
          <a:lstStyle/>
          <a:p>
            <a:pPr>
              <a:defRPr/>
            </a:pPr>
            <a:fld id="{4BFD16FA-B256-4BAE-BDBD-6BC617E1EB9A}" type="slidenum">
              <a:rPr lang="en-US"/>
              <a:pPr>
                <a:defRPr/>
              </a:pPr>
              <a:t>80</a:t>
            </a:fld>
            <a:endParaRPr lang="en-US"/>
          </a:p>
        </p:txBody>
      </p:sp>
      <p:sp>
        <p:nvSpPr>
          <p:cNvPr id="189448" name="Rectangle 6"/>
          <p:cNvSpPr>
            <a:spLocks noGrp="1" noChangeArrowheads="1"/>
          </p:cNvSpPr>
          <p:nvPr>
            <p:ph type="title"/>
          </p:nvPr>
        </p:nvSpPr>
        <p:spPr/>
        <p:txBody>
          <a:bodyPr/>
          <a:lstStyle/>
          <a:p>
            <a:r>
              <a:rPr lang="en-US"/>
              <a:t>Red First, Blue Second</a:t>
            </a:r>
          </a:p>
        </p:txBody>
      </p:sp>
      <p:grpSp>
        <p:nvGrpSpPr>
          <p:cNvPr id="8" name="Group 7">
            <a:extLst>
              <a:ext uri="{FF2B5EF4-FFF2-40B4-BE49-F238E27FC236}">
                <a16:creationId xmlns:a16="http://schemas.microsoft.com/office/drawing/2014/main" id="{7902BBE4-D229-3625-5B07-567E0166637A}"/>
              </a:ext>
            </a:extLst>
          </p:cNvPr>
          <p:cNvGrpSpPr/>
          <p:nvPr/>
        </p:nvGrpSpPr>
        <p:grpSpPr>
          <a:xfrm>
            <a:off x="2349500" y="2270125"/>
            <a:ext cx="4564063" cy="2908300"/>
            <a:chOff x="2349500" y="2270125"/>
            <a:chExt cx="4564063" cy="2908300"/>
          </a:xfrm>
        </p:grpSpPr>
        <p:grpSp>
          <p:nvGrpSpPr>
            <p:cNvPr id="4" name="Group 3">
              <a:extLst>
                <a:ext uri="{FF2B5EF4-FFF2-40B4-BE49-F238E27FC236}">
                  <a16:creationId xmlns:a16="http://schemas.microsoft.com/office/drawing/2014/main" id="{7B56D8FD-8B53-010F-F897-67956DC1C6D5}"/>
                </a:ext>
              </a:extLst>
            </p:cNvPr>
            <p:cNvGrpSpPr/>
            <p:nvPr/>
          </p:nvGrpSpPr>
          <p:grpSpPr>
            <a:xfrm>
              <a:off x="2349500" y="3117850"/>
              <a:ext cx="4564063" cy="261938"/>
              <a:chOff x="2349500" y="3117850"/>
              <a:chExt cx="4564063" cy="261938"/>
            </a:xfrm>
          </p:grpSpPr>
          <p:sp>
            <p:nvSpPr>
              <p:cNvPr id="189444" name="Line 2"/>
              <p:cNvSpPr>
                <a:spLocks noChangeShapeType="1"/>
              </p:cNvSpPr>
              <p:nvPr/>
            </p:nvSpPr>
            <p:spPr bwMode="auto">
              <a:xfrm>
                <a:off x="2349500" y="3297238"/>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9446" name="Oval 4"/>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7" name="Group 6">
              <a:extLst>
                <a:ext uri="{FF2B5EF4-FFF2-40B4-BE49-F238E27FC236}">
                  <a16:creationId xmlns:a16="http://schemas.microsoft.com/office/drawing/2014/main" id="{872B5F8D-6A56-4688-0C14-1E795A2A6FB9}"/>
                </a:ext>
              </a:extLst>
            </p:cNvPr>
            <p:cNvGrpSpPr/>
            <p:nvPr/>
          </p:nvGrpSpPr>
          <p:grpSpPr>
            <a:xfrm>
              <a:off x="2349500" y="4202113"/>
              <a:ext cx="4564063" cy="261937"/>
              <a:chOff x="2349500" y="4202113"/>
              <a:chExt cx="4564063" cy="261937"/>
            </a:xfrm>
          </p:grpSpPr>
          <p:sp>
            <p:nvSpPr>
              <p:cNvPr id="189445" name="Line 3"/>
              <p:cNvSpPr>
                <a:spLocks noChangeShapeType="1"/>
              </p:cNvSpPr>
              <p:nvPr/>
            </p:nvSpPr>
            <p:spPr bwMode="auto">
              <a:xfrm>
                <a:off x="2349500" y="4316413"/>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9447" name="Oval 5"/>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189449" name="Line 7"/>
            <p:cNvSpPr>
              <a:spLocks noChangeShapeType="1"/>
            </p:cNvSpPr>
            <p:nvPr/>
          </p:nvSpPr>
          <p:spPr bwMode="auto">
            <a:xfrm>
              <a:off x="2349500" y="22701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89450" name="Line 8"/>
            <p:cNvSpPr>
              <a:spLocks noChangeShapeType="1"/>
            </p:cNvSpPr>
            <p:nvPr/>
          </p:nvSpPr>
          <p:spPr bwMode="auto">
            <a:xfrm>
              <a:off x="2349500" y="51784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grpSp>
      <p:sp>
        <p:nvSpPr>
          <p:cNvPr id="189451"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9452" name="AutoShape 10"/>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9453"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9454"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9455"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89456"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89457" name="Group 15"/>
          <p:cNvGrpSpPr>
            <a:grpSpLocks/>
          </p:cNvGrpSpPr>
          <p:nvPr/>
        </p:nvGrpSpPr>
        <p:grpSpPr bwMode="auto">
          <a:xfrm>
            <a:off x="1219200" y="4038600"/>
            <a:ext cx="1377950" cy="423863"/>
            <a:chOff x="1313" y="2496"/>
            <a:chExt cx="1252" cy="427"/>
          </a:xfrm>
          <a:effectLst>
            <a:glow rad="101600">
              <a:schemeClr val="accent3">
                <a:satMod val="175000"/>
                <a:alpha val="40000"/>
              </a:schemeClr>
            </a:glow>
          </a:effectLst>
        </p:grpSpPr>
        <p:sp>
          <p:nvSpPr>
            <p:cNvPr id="189482" name="Freeform 1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483" name="Freeform 1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484" name="Oval 1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485" name="Oval 1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89458" name="Group 20"/>
          <p:cNvGrpSpPr>
            <a:grpSpLocks/>
          </p:cNvGrpSpPr>
          <p:nvPr/>
        </p:nvGrpSpPr>
        <p:grpSpPr bwMode="auto">
          <a:xfrm>
            <a:off x="1219200" y="4953000"/>
            <a:ext cx="1377950" cy="423863"/>
            <a:chOff x="1313" y="2496"/>
            <a:chExt cx="1252" cy="427"/>
          </a:xfrm>
          <a:effectLst>
            <a:glow rad="101600">
              <a:schemeClr val="accent3">
                <a:satMod val="175000"/>
                <a:alpha val="40000"/>
              </a:schemeClr>
            </a:glow>
          </a:effectLst>
        </p:grpSpPr>
        <p:sp>
          <p:nvSpPr>
            <p:cNvPr id="189478"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79"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80" name="Oval 23"/>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81" name="Oval 24"/>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89459" name="Freeform 25"/>
          <p:cNvSpPr>
            <a:spLocks/>
          </p:cNvSpPr>
          <p:nvPr/>
        </p:nvSpPr>
        <p:spPr bwMode="auto">
          <a:xfrm>
            <a:off x="2667000" y="2209800"/>
            <a:ext cx="4495800" cy="3124200"/>
          </a:xfrm>
          <a:custGeom>
            <a:avLst/>
            <a:gdLst>
              <a:gd name="T0" fmla="*/ 0 w 2832"/>
              <a:gd name="T1" fmla="*/ 2147483647 h 1968"/>
              <a:gd name="T2" fmla="*/ 2147483647 w 2832"/>
              <a:gd name="T3" fmla="*/ 2147483647 h 1968"/>
              <a:gd name="T4" fmla="*/ 2147483647 w 2832"/>
              <a:gd name="T5" fmla="*/ 2147483647 h 1968"/>
              <a:gd name="T6" fmla="*/ 2147483647 w 2832"/>
              <a:gd name="T7" fmla="*/ 2147483647 h 1968"/>
              <a:gd name="T8" fmla="*/ 2147483647 w 2832"/>
              <a:gd name="T9" fmla="*/ 2147483647 h 1968"/>
              <a:gd name="T10" fmla="*/ 2147483647 w 2832"/>
              <a:gd name="T11" fmla="*/ 2147483647 h 1968"/>
              <a:gd name="T12" fmla="*/ 2147483647 w 2832"/>
              <a:gd name="T13" fmla="*/ 2147483647 h 1968"/>
              <a:gd name="T14" fmla="*/ 2147483647 w 2832"/>
              <a:gd name="T15" fmla="*/ 2147483647 h 1968"/>
              <a:gd name="T16" fmla="*/ 0 60000 65536"/>
              <a:gd name="T17" fmla="*/ 0 60000 65536"/>
              <a:gd name="T18" fmla="*/ 0 60000 65536"/>
              <a:gd name="T19" fmla="*/ 0 60000 65536"/>
              <a:gd name="T20" fmla="*/ 0 60000 65536"/>
              <a:gd name="T21" fmla="*/ 0 60000 65536"/>
              <a:gd name="T22" fmla="*/ 0 60000 65536"/>
              <a:gd name="T23" fmla="*/ 0 60000 65536"/>
              <a:gd name="T24" fmla="*/ 0 w 2832"/>
              <a:gd name="T25" fmla="*/ 0 h 1968"/>
              <a:gd name="T26" fmla="*/ 2832 w 2832"/>
              <a:gd name="T27" fmla="*/ 1968 h 1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32" h="1968">
                <a:moveTo>
                  <a:pt x="0" y="1872"/>
                </a:moveTo>
                <a:cubicBezTo>
                  <a:pt x="76" y="1920"/>
                  <a:pt x="152" y="1968"/>
                  <a:pt x="192" y="1872"/>
                </a:cubicBezTo>
                <a:cubicBezTo>
                  <a:pt x="232" y="1776"/>
                  <a:pt x="128" y="1396"/>
                  <a:pt x="240" y="1296"/>
                </a:cubicBezTo>
                <a:cubicBezTo>
                  <a:pt x="352" y="1196"/>
                  <a:pt x="744" y="1376"/>
                  <a:pt x="864" y="1272"/>
                </a:cubicBezTo>
                <a:cubicBezTo>
                  <a:pt x="984" y="1168"/>
                  <a:pt x="736" y="780"/>
                  <a:pt x="960" y="672"/>
                </a:cubicBezTo>
                <a:cubicBezTo>
                  <a:pt x="1184" y="564"/>
                  <a:pt x="1984" y="720"/>
                  <a:pt x="2208" y="624"/>
                </a:cubicBezTo>
                <a:cubicBezTo>
                  <a:pt x="2432" y="528"/>
                  <a:pt x="2200" y="192"/>
                  <a:pt x="2304" y="96"/>
                </a:cubicBezTo>
                <a:cubicBezTo>
                  <a:pt x="2408" y="0"/>
                  <a:pt x="2722" y="58"/>
                  <a:pt x="2832" y="48"/>
                </a:cubicBezTo>
              </a:path>
            </a:pathLst>
          </a:custGeom>
          <a:noFill/>
          <a:ln w="76200">
            <a:solidFill>
              <a:srgbClr val="FF0000"/>
            </a:solidFill>
            <a:round/>
            <a:headEnd/>
            <a:tailEnd type="triangle" w="med" len="med"/>
          </a:ln>
        </p:spPr>
        <p:txBody>
          <a:bodyPr wrap="none" anchor="ctr"/>
          <a:lstStyle/>
          <a:p>
            <a:endParaRPr lang="en-US" dirty="0">
              <a:latin typeface="Courier New" pitchFamily="49" charset="0"/>
            </a:endParaRPr>
          </a:p>
        </p:txBody>
      </p:sp>
      <p:sp>
        <p:nvSpPr>
          <p:cNvPr id="811034" name="Freeform 26"/>
          <p:cNvSpPr>
            <a:spLocks/>
          </p:cNvSpPr>
          <p:nvPr/>
        </p:nvSpPr>
        <p:spPr bwMode="auto">
          <a:xfrm>
            <a:off x="2590800" y="2151063"/>
            <a:ext cx="4267200" cy="3322637"/>
          </a:xfrm>
          <a:custGeom>
            <a:avLst/>
            <a:gdLst>
              <a:gd name="T0" fmla="*/ 0 w 2688"/>
              <a:gd name="T1" fmla="*/ 2147483647 h 2093"/>
              <a:gd name="T2" fmla="*/ 2147483647 w 2688"/>
              <a:gd name="T3" fmla="*/ 2147483647 h 2093"/>
              <a:gd name="T4" fmla="*/ 2147483647 w 2688"/>
              <a:gd name="T5" fmla="*/ 2147483647 h 2093"/>
              <a:gd name="T6" fmla="*/ 2147483647 w 2688"/>
              <a:gd name="T7" fmla="*/ 2147483647 h 2093"/>
              <a:gd name="T8" fmla="*/ 2147483647 w 2688"/>
              <a:gd name="T9" fmla="*/ 2147483647 h 2093"/>
              <a:gd name="T10" fmla="*/ 2147483647 w 2688"/>
              <a:gd name="T11" fmla="*/ 2147483647 h 2093"/>
              <a:gd name="T12" fmla="*/ 2147483647 w 2688"/>
              <a:gd name="T13" fmla="*/ 2147483647 h 2093"/>
              <a:gd name="T14" fmla="*/ 2147483647 w 2688"/>
              <a:gd name="T15" fmla="*/ 2147483647 h 2093"/>
              <a:gd name="T16" fmla="*/ 0 60000 65536"/>
              <a:gd name="T17" fmla="*/ 0 60000 65536"/>
              <a:gd name="T18" fmla="*/ 0 60000 65536"/>
              <a:gd name="T19" fmla="*/ 0 60000 65536"/>
              <a:gd name="T20" fmla="*/ 0 60000 65536"/>
              <a:gd name="T21" fmla="*/ 0 60000 65536"/>
              <a:gd name="T22" fmla="*/ 0 60000 65536"/>
              <a:gd name="T23" fmla="*/ 0 60000 65536"/>
              <a:gd name="T24" fmla="*/ 0 w 2688"/>
              <a:gd name="T25" fmla="*/ 0 h 2093"/>
              <a:gd name="T26" fmla="*/ 2688 w 2688"/>
              <a:gd name="T27" fmla="*/ 2093 h 20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88" h="2093">
                <a:moveTo>
                  <a:pt x="0" y="1285"/>
                </a:moveTo>
                <a:cubicBezTo>
                  <a:pt x="96" y="1237"/>
                  <a:pt x="188" y="1181"/>
                  <a:pt x="240" y="1285"/>
                </a:cubicBezTo>
                <a:cubicBezTo>
                  <a:pt x="292" y="1389"/>
                  <a:pt x="83" y="1820"/>
                  <a:pt x="312" y="1909"/>
                </a:cubicBezTo>
                <a:cubicBezTo>
                  <a:pt x="541" y="1998"/>
                  <a:pt x="1400" y="2093"/>
                  <a:pt x="1616" y="1821"/>
                </a:cubicBezTo>
                <a:cubicBezTo>
                  <a:pt x="1832" y="1549"/>
                  <a:pt x="1499" y="554"/>
                  <a:pt x="1608" y="277"/>
                </a:cubicBezTo>
                <a:cubicBezTo>
                  <a:pt x="1717" y="0"/>
                  <a:pt x="2160" y="85"/>
                  <a:pt x="2272" y="157"/>
                </a:cubicBezTo>
                <a:cubicBezTo>
                  <a:pt x="2384" y="229"/>
                  <a:pt x="2211" y="609"/>
                  <a:pt x="2280" y="709"/>
                </a:cubicBezTo>
                <a:cubicBezTo>
                  <a:pt x="2349" y="809"/>
                  <a:pt x="2603" y="747"/>
                  <a:pt x="2688" y="757"/>
                </a:cubicBezTo>
              </a:path>
            </a:pathLst>
          </a:custGeom>
          <a:noFill/>
          <a:ln w="76200">
            <a:solidFill>
              <a:schemeClr val="accent2"/>
            </a:solidFill>
            <a:round/>
            <a:headEnd/>
            <a:tailEnd type="triangle" w="med" len="med"/>
          </a:ln>
        </p:spPr>
        <p:txBody>
          <a:bodyPr wrap="none" anchor="ctr"/>
          <a:lstStyle/>
          <a:p>
            <a:endParaRPr lang="en-US" dirty="0">
              <a:latin typeface="Courier New" pitchFamily="49" charset="0"/>
            </a:endParaRPr>
          </a:p>
        </p:txBody>
      </p:sp>
      <p:grpSp>
        <p:nvGrpSpPr>
          <p:cNvPr id="189461" name="Group 27"/>
          <p:cNvGrpSpPr>
            <a:grpSpLocks/>
          </p:cNvGrpSpPr>
          <p:nvPr/>
        </p:nvGrpSpPr>
        <p:grpSpPr bwMode="auto">
          <a:xfrm>
            <a:off x="7073900" y="2057400"/>
            <a:ext cx="1377950" cy="423863"/>
            <a:chOff x="1313" y="2496"/>
            <a:chExt cx="1252" cy="427"/>
          </a:xfrm>
        </p:grpSpPr>
        <p:sp>
          <p:nvSpPr>
            <p:cNvPr id="189474"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75"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76" name="Oval 30"/>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77" name="Oval 31"/>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32"/>
          <p:cNvGrpSpPr>
            <a:grpSpLocks/>
          </p:cNvGrpSpPr>
          <p:nvPr/>
        </p:nvGrpSpPr>
        <p:grpSpPr bwMode="auto">
          <a:xfrm>
            <a:off x="7073900" y="3086100"/>
            <a:ext cx="1377950" cy="423863"/>
            <a:chOff x="1313" y="2496"/>
            <a:chExt cx="1252" cy="427"/>
          </a:xfrm>
          <a:effectLst>
            <a:glow rad="101600">
              <a:schemeClr val="accent3">
                <a:satMod val="175000"/>
                <a:alpha val="40000"/>
              </a:schemeClr>
            </a:glow>
          </a:effectLst>
        </p:grpSpPr>
        <p:sp>
          <p:nvSpPr>
            <p:cNvPr id="18947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47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47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47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811045" name="Freeform 37"/>
          <p:cNvSpPr>
            <a:spLocks/>
          </p:cNvSpPr>
          <p:nvPr/>
        </p:nvSpPr>
        <p:spPr bwMode="auto">
          <a:xfrm>
            <a:off x="2667000" y="2209800"/>
            <a:ext cx="4495800" cy="3124200"/>
          </a:xfrm>
          <a:custGeom>
            <a:avLst/>
            <a:gdLst>
              <a:gd name="T0" fmla="*/ 0 w 2832"/>
              <a:gd name="T1" fmla="*/ 2147483647 h 1968"/>
              <a:gd name="T2" fmla="*/ 2147483647 w 2832"/>
              <a:gd name="T3" fmla="*/ 2147483647 h 1968"/>
              <a:gd name="T4" fmla="*/ 2147483647 w 2832"/>
              <a:gd name="T5" fmla="*/ 2147483647 h 1968"/>
              <a:gd name="T6" fmla="*/ 2147483647 w 2832"/>
              <a:gd name="T7" fmla="*/ 2147483647 h 1968"/>
              <a:gd name="T8" fmla="*/ 2147483647 w 2832"/>
              <a:gd name="T9" fmla="*/ 2147483647 h 1968"/>
              <a:gd name="T10" fmla="*/ 2147483647 w 2832"/>
              <a:gd name="T11" fmla="*/ 2147483647 h 1968"/>
              <a:gd name="T12" fmla="*/ 2147483647 w 2832"/>
              <a:gd name="T13" fmla="*/ 2147483647 h 1968"/>
              <a:gd name="T14" fmla="*/ 2147483647 w 2832"/>
              <a:gd name="T15" fmla="*/ 2147483647 h 1968"/>
              <a:gd name="T16" fmla="*/ 0 60000 65536"/>
              <a:gd name="T17" fmla="*/ 0 60000 65536"/>
              <a:gd name="T18" fmla="*/ 0 60000 65536"/>
              <a:gd name="T19" fmla="*/ 0 60000 65536"/>
              <a:gd name="T20" fmla="*/ 0 60000 65536"/>
              <a:gd name="T21" fmla="*/ 0 60000 65536"/>
              <a:gd name="T22" fmla="*/ 0 60000 65536"/>
              <a:gd name="T23" fmla="*/ 0 60000 65536"/>
              <a:gd name="T24" fmla="*/ 0 w 2832"/>
              <a:gd name="T25" fmla="*/ 0 h 1968"/>
              <a:gd name="T26" fmla="*/ 2832 w 2832"/>
              <a:gd name="T27" fmla="*/ 1968 h 1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32" h="1968">
                <a:moveTo>
                  <a:pt x="0" y="1872"/>
                </a:moveTo>
                <a:cubicBezTo>
                  <a:pt x="76" y="1920"/>
                  <a:pt x="152" y="1968"/>
                  <a:pt x="192" y="1872"/>
                </a:cubicBezTo>
                <a:cubicBezTo>
                  <a:pt x="232" y="1776"/>
                  <a:pt x="128" y="1396"/>
                  <a:pt x="240" y="1296"/>
                </a:cubicBezTo>
                <a:cubicBezTo>
                  <a:pt x="352" y="1196"/>
                  <a:pt x="744" y="1376"/>
                  <a:pt x="864" y="1272"/>
                </a:cubicBezTo>
                <a:cubicBezTo>
                  <a:pt x="984" y="1168"/>
                  <a:pt x="736" y="780"/>
                  <a:pt x="960" y="672"/>
                </a:cubicBezTo>
                <a:cubicBezTo>
                  <a:pt x="1184" y="564"/>
                  <a:pt x="1984" y="720"/>
                  <a:pt x="2208" y="624"/>
                </a:cubicBezTo>
                <a:cubicBezTo>
                  <a:pt x="2432" y="528"/>
                  <a:pt x="2200" y="192"/>
                  <a:pt x="2304" y="96"/>
                </a:cubicBezTo>
                <a:cubicBezTo>
                  <a:pt x="2408" y="0"/>
                  <a:pt x="2722" y="58"/>
                  <a:pt x="2832" y="48"/>
                </a:cubicBezTo>
              </a:path>
            </a:pathLst>
          </a:custGeom>
          <a:noFill/>
          <a:ln w="7620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6" name="Group 38"/>
          <p:cNvGrpSpPr>
            <a:grpSpLocks/>
          </p:cNvGrpSpPr>
          <p:nvPr/>
        </p:nvGrpSpPr>
        <p:grpSpPr bwMode="auto">
          <a:xfrm>
            <a:off x="7073900" y="2057400"/>
            <a:ext cx="1377950" cy="423863"/>
            <a:chOff x="1313" y="2496"/>
            <a:chExt cx="1252" cy="427"/>
          </a:xfrm>
          <a:effectLst>
            <a:glow rad="101600">
              <a:schemeClr val="accent3">
                <a:satMod val="175000"/>
                <a:alpha val="40000"/>
              </a:schemeClr>
            </a:glow>
          </a:effectLst>
        </p:grpSpPr>
        <p:sp>
          <p:nvSpPr>
            <p:cNvPr id="189466" name="Freeform 39"/>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67" name="Freeform 40"/>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68" name="Oval 41"/>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89469" name="Oval 42"/>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89465" name="Text Box 43"/>
          <p:cNvSpPr txBox="1">
            <a:spLocks noChangeArrowheads="1"/>
          </p:cNvSpPr>
          <p:nvPr/>
        </p:nvSpPr>
        <p:spPr bwMode="auto">
          <a:xfrm>
            <a:off x="8169275" y="6234113"/>
            <a:ext cx="730250" cy="304800"/>
          </a:xfrm>
          <a:prstGeom prst="rect">
            <a:avLst/>
          </a:prstGeom>
          <a:noFill/>
          <a:ln w="9525" algn="ctr">
            <a:noFill/>
            <a:miter lim="800000"/>
            <a:headEnd/>
            <a:tailEnd/>
          </a:ln>
        </p:spPr>
        <p:txBody>
          <a:bodyPr>
            <a:spAutoFit/>
          </a:bodyPr>
          <a:lstStyle/>
          <a:p>
            <a:pPr algn="ctr">
              <a:spcBef>
                <a:spcPct val="50000"/>
              </a:spcBef>
            </a:pPr>
            <a:r>
              <a:rPr lang="en-US" sz="1400" b="0" dirty="0">
                <a:solidFill>
                  <a:schemeClr val="tx1"/>
                </a:solidFill>
                <a:latin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1045"/>
                                        </p:tgtEl>
                                        <p:attrNameLst>
                                          <p:attrName>style.visibility</p:attrName>
                                        </p:attrNameLst>
                                      </p:cBhvr>
                                      <p:to>
                                        <p:strVal val="visible"/>
                                      </p:to>
                                    </p:set>
                                    <p:animEffect transition="in" filter="blinds(horizontal)">
                                      <p:cBhvr>
                                        <p:cTn id="7" dur="500"/>
                                        <p:tgtEl>
                                          <p:spTgt spid="81104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11034"/>
                                        </p:tgtEl>
                                        <p:attrNameLst>
                                          <p:attrName>style.visibility</p:attrName>
                                        </p:attrNameLst>
                                      </p:cBhvr>
                                      <p:to>
                                        <p:strVal val="visible"/>
                                      </p:to>
                                    </p:set>
                                    <p:animEffect transition="in" filter="blinds(horizontal)">
                                      <p:cBhvr>
                                        <p:cTn id="15" dur="500"/>
                                        <p:tgtEl>
                                          <p:spTgt spid="811034"/>
                                        </p:tgtEl>
                                      </p:cBhvr>
                                    </p:animEffect>
                                  </p:childTnLst>
                                </p:cTn>
                              </p:par>
                              <p:par>
                                <p:cTn id="16" presetID="3"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34" grpId="0" animBg="1"/>
      <p:bldP spid="81104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2726F63-CAE4-85DC-CAE1-71C28982C66E}"/>
              </a:ext>
            </a:extLst>
          </p:cNvPr>
          <p:cNvGrpSpPr/>
          <p:nvPr/>
        </p:nvGrpSpPr>
        <p:grpSpPr>
          <a:xfrm>
            <a:off x="2349500" y="2270125"/>
            <a:ext cx="4564063" cy="2908300"/>
            <a:chOff x="2349500" y="2270125"/>
            <a:chExt cx="4564063" cy="2908300"/>
          </a:xfrm>
        </p:grpSpPr>
        <p:grpSp>
          <p:nvGrpSpPr>
            <p:cNvPr id="23" name="Group 22">
              <a:extLst>
                <a:ext uri="{FF2B5EF4-FFF2-40B4-BE49-F238E27FC236}">
                  <a16:creationId xmlns:a16="http://schemas.microsoft.com/office/drawing/2014/main" id="{8E9377A9-65B4-6B30-F521-B925BECB83FE}"/>
                </a:ext>
              </a:extLst>
            </p:cNvPr>
            <p:cNvGrpSpPr/>
            <p:nvPr/>
          </p:nvGrpSpPr>
          <p:grpSpPr>
            <a:xfrm>
              <a:off x="2349500" y="3117850"/>
              <a:ext cx="4564063" cy="261938"/>
              <a:chOff x="2349500" y="3117850"/>
              <a:chExt cx="4564063" cy="261938"/>
            </a:xfrm>
          </p:grpSpPr>
          <p:sp>
            <p:nvSpPr>
              <p:cNvPr id="29" name="Line 2">
                <a:extLst>
                  <a:ext uri="{FF2B5EF4-FFF2-40B4-BE49-F238E27FC236}">
                    <a16:creationId xmlns:a16="http://schemas.microsoft.com/office/drawing/2014/main" id="{3DAAE9F2-1B3D-97B0-1A50-13A06DD985E3}"/>
                  </a:ext>
                </a:extLst>
              </p:cNvPr>
              <p:cNvSpPr>
                <a:spLocks noChangeShapeType="1"/>
              </p:cNvSpPr>
              <p:nvPr/>
            </p:nvSpPr>
            <p:spPr bwMode="auto">
              <a:xfrm>
                <a:off x="2349500" y="3297238"/>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30" name="Oval 4">
                <a:extLst>
                  <a:ext uri="{FF2B5EF4-FFF2-40B4-BE49-F238E27FC236}">
                    <a16:creationId xmlns:a16="http://schemas.microsoft.com/office/drawing/2014/main" id="{DFDDE60F-2EA7-F11F-8473-2BF5BDE8DA44}"/>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24" name="Group 23">
              <a:extLst>
                <a:ext uri="{FF2B5EF4-FFF2-40B4-BE49-F238E27FC236}">
                  <a16:creationId xmlns:a16="http://schemas.microsoft.com/office/drawing/2014/main" id="{1BB95577-CEB0-8754-A3C5-BEC02056DDB1}"/>
                </a:ext>
              </a:extLst>
            </p:cNvPr>
            <p:cNvGrpSpPr/>
            <p:nvPr/>
          </p:nvGrpSpPr>
          <p:grpSpPr>
            <a:xfrm>
              <a:off x="2349500" y="4202113"/>
              <a:ext cx="4564063" cy="261937"/>
              <a:chOff x="2349500" y="4202113"/>
              <a:chExt cx="4564063" cy="261937"/>
            </a:xfrm>
          </p:grpSpPr>
          <p:sp>
            <p:nvSpPr>
              <p:cNvPr id="27" name="Line 3">
                <a:extLst>
                  <a:ext uri="{FF2B5EF4-FFF2-40B4-BE49-F238E27FC236}">
                    <a16:creationId xmlns:a16="http://schemas.microsoft.com/office/drawing/2014/main" id="{38B9E098-7E3B-47C5-09A0-DEC2FC11567B}"/>
                  </a:ext>
                </a:extLst>
              </p:cNvPr>
              <p:cNvSpPr>
                <a:spLocks noChangeShapeType="1"/>
              </p:cNvSpPr>
              <p:nvPr/>
            </p:nvSpPr>
            <p:spPr bwMode="auto">
              <a:xfrm>
                <a:off x="2349500" y="4316413"/>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8" name="Oval 5">
                <a:extLst>
                  <a:ext uri="{FF2B5EF4-FFF2-40B4-BE49-F238E27FC236}">
                    <a16:creationId xmlns:a16="http://schemas.microsoft.com/office/drawing/2014/main" id="{9D633794-A00E-1005-C3CA-5DF0A946DCEF}"/>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25" name="Line 7">
              <a:extLst>
                <a:ext uri="{FF2B5EF4-FFF2-40B4-BE49-F238E27FC236}">
                  <a16:creationId xmlns:a16="http://schemas.microsoft.com/office/drawing/2014/main" id="{64F6FE49-3332-4B1C-E9CC-FDD7BAA2FFCB}"/>
                </a:ext>
              </a:extLst>
            </p:cNvPr>
            <p:cNvSpPr>
              <a:spLocks noChangeShapeType="1"/>
            </p:cNvSpPr>
            <p:nvPr/>
          </p:nvSpPr>
          <p:spPr bwMode="auto">
            <a:xfrm>
              <a:off x="2349500" y="22701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6" name="Line 8">
              <a:extLst>
                <a:ext uri="{FF2B5EF4-FFF2-40B4-BE49-F238E27FC236}">
                  <a16:creationId xmlns:a16="http://schemas.microsoft.com/office/drawing/2014/main" id="{FE0B2971-0EE0-ABC0-2F63-62FB4BCF028F}"/>
                </a:ext>
              </a:extLst>
            </p:cNvPr>
            <p:cNvSpPr>
              <a:spLocks noChangeShapeType="1"/>
            </p:cNvSpPr>
            <p:nvPr/>
          </p:nvSpPr>
          <p:spPr bwMode="auto">
            <a:xfrm>
              <a:off x="2349500" y="51784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grpSp>
      <p:sp>
        <p:nvSpPr>
          <p:cNvPr id="49" name="Footer Placeholder 4"/>
          <p:cNvSpPr>
            <a:spLocks noGrp="1"/>
          </p:cNvSpPr>
          <p:nvPr>
            <p:ph type="ftr" sz="quarter" idx="10"/>
          </p:nvPr>
        </p:nvSpPr>
        <p:spPr/>
        <p:txBody>
          <a:bodyPr/>
          <a:lstStyle/>
          <a:p>
            <a:pPr>
              <a:defRPr/>
            </a:pPr>
            <a:r>
              <a:rPr lang="en-US"/>
              <a:t>Art of Multiprocessor Programming</a:t>
            </a:r>
          </a:p>
        </p:txBody>
      </p:sp>
      <p:sp>
        <p:nvSpPr>
          <p:cNvPr id="50" name="Slide Number Placeholder 5"/>
          <p:cNvSpPr>
            <a:spLocks noGrp="1"/>
          </p:cNvSpPr>
          <p:nvPr>
            <p:ph type="sldNum" sz="quarter" idx="11"/>
          </p:nvPr>
        </p:nvSpPr>
        <p:spPr/>
        <p:txBody>
          <a:bodyPr/>
          <a:lstStyle/>
          <a:p>
            <a:pPr>
              <a:defRPr/>
            </a:pPr>
            <a:fld id="{F69957B9-A60D-4999-80F1-EE2CBC890471}" type="slidenum">
              <a:rPr lang="en-US">
                <a:solidFill>
                  <a:srgbClr val="FFFF00"/>
                </a:solidFill>
              </a:rPr>
              <a:pPr>
                <a:defRPr/>
              </a:pPr>
              <a:t>81</a:t>
            </a:fld>
            <a:endParaRPr lang="en-US">
              <a:solidFill>
                <a:srgbClr val="FFFF00"/>
              </a:solidFill>
            </a:endParaRPr>
          </a:p>
        </p:txBody>
      </p:sp>
      <p:sp>
        <p:nvSpPr>
          <p:cNvPr id="190468" name="Line 2"/>
          <p:cNvSpPr>
            <a:spLocks noChangeShapeType="1"/>
          </p:cNvSpPr>
          <p:nvPr/>
        </p:nvSpPr>
        <p:spPr bwMode="auto">
          <a:xfrm>
            <a:off x="2289175" y="3433763"/>
            <a:ext cx="4564063" cy="0"/>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190469" name="Line 3"/>
          <p:cNvSpPr>
            <a:spLocks noChangeShapeType="1"/>
          </p:cNvSpPr>
          <p:nvPr/>
        </p:nvSpPr>
        <p:spPr bwMode="auto">
          <a:xfrm>
            <a:off x="2289175" y="2308225"/>
            <a:ext cx="4564063" cy="0"/>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190472" name="Line 6"/>
          <p:cNvSpPr>
            <a:spLocks noChangeShapeType="1"/>
          </p:cNvSpPr>
          <p:nvPr/>
        </p:nvSpPr>
        <p:spPr bwMode="auto">
          <a:xfrm>
            <a:off x="2319338" y="2308225"/>
            <a:ext cx="4564062"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190473" name="Line 7"/>
          <p:cNvSpPr>
            <a:spLocks noChangeShapeType="1"/>
          </p:cNvSpPr>
          <p:nvPr/>
        </p:nvSpPr>
        <p:spPr bwMode="auto">
          <a:xfrm>
            <a:off x="2319338" y="3433763"/>
            <a:ext cx="4564062"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190475" name="Line 9"/>
          <p:cNvSpPr>
            <a:spLocks noChangeShapeType="1"/>
          </p:cNvSpPr>
          <p:nvPr/>
        </p:nvSpPr>
        <p:spPr bwMode="auto">
          <a:xfrm>
            <a:off x="2349500" y="3433763"/>
            <a:ext cx="4564063" cy="0"/>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190479" name="Rectangle 13"/>
          <p:cNvSpPr>
            <a:spLocks noGrp="1" noChangeArrowheads="1"/>
          </p:cNvSpPr>
          <p:nvPr>
            <p:ph type="title"/>
          </p:nvPr>
        </p:nvSpPr>
        <p:spPr/>
        <p:txBody>
          <a:bodyPr/>
          <a:lstStyle/>
          <a:p>
            <a:r>
              <a:rPr lang="en-US"/>
              <a:t>Blue First, Red Second</a:t>
            </a:r>
          </a:p>
        </p:txBody>
      </p:sp>
      <p:grpSp>
        <p:nvGrpSpPr>
          <p:cNvPr id="190482" name="Group 16"/>
          <p:cNvGrpSpPr>
            <a:grpSpLocks/>
          </p:cNvGrpSpPr>
          <p:nvPr/>
        </p:nvGrpSpPr>
        <p:grpSpPr bwMode="auto">
          <a:xfrm>
            <a:off x="1219200" y="4038600"/>
            <a:ext cx="1377950" cy="423863"/>
            <a:chOff x="1313" y="2496"/>
            <a:chExt cx="1252" cy="427"/>
          </a:xfrm>
          <a:effectLst>
            <a:glow rad="101600">
              <a:schemeClr val="accent3">
                <a:satMod val="175000"/>
                <a:alpha val="40000"/>
              </a:schemeClr>
            </a:glow>
          </a:effectLst>
        </p:grpSpPr>
        <p:sp>
          <p:nvSpPr>
            <p:cNvPr id="190511"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512"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513"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514"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90483" name="Group 21"/>
          <p:cNvGrpSpPr>
            <a:grpSpLocks/>
          </p:cNvGrpSpPr>
          <p:nvPr/>
        </p:nvGrpSpPr>
        <p:grpSpPr bwMode="auto">
          <a:xfrm>
            <a:off x="1219200" y="4953000"/>
            <a:ext cx="1377950" cy="423863"/>
            <a:chOff x="1313" y="2496"/>
            <a:chExt cx="1252" cy="427"/>
          </a:xfrm>
          <a:effectLst>
            <a:glow rad="101600">
              <a:schemeClr val="accent3">
                <a:satMod val="175000"/>
                <a:alpha val="40000"/>
              </a:schemeClr>
            </a:glow>
          </a:effectLst>
        </p:grpSpPr>
        <p:sp>
          <p:nvSpPr>
            <p:cNvPr id="190507"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0508"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0509" name="Oval 24"/>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0510" name="Oval 25"/>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4" name="Group 26"/>
          <p:cNvGrpSpPr>
            <a:grpSpLocks/>
          </p:cNvGrpSpPr>
          <p:nvPr/>
        </p:nvGrpSpPr>
        <p:grpSpPr bwMode="auto">
          <a:xfrm>
            <a:off x="6908800" y="2095500"/>
            <a:ext cx="1377950" cy="423863"/>
            <a:chOff x="1313" y="2496"/>
            <a:chExt cx="1252" cy="427"/>
          </a:xfrm>
          <a:effectLst>
            <a:glow rad="101600">
              <a:schemeClr val="accent3">
                <a:satMod val="175000"/>
                <a:alpha val="40000"/>
              </a:schemeClr>
            </a:glow>
          </a:effectLst>
        </p:grpSpPr>
        <p:sp>
          <p:nvSpPr>
            <p:cNvPr id="190503" name="Freeform 2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504" name="Freeform 2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505" name="Oval 2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506" name="Oval 3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31"/>
          <p:cNvGrpSpPr>
            <a:grpSpLocks/>
          </p:cNvGrpSpPr>
          <p:nvPr/>
        </p:nvGrpSpPr>
        <p:grpSpPr bwMode="auto">
          <a:xfrm>
            <a:off x="6908800" y="3213100"/>
            <a:ext cx="1377950" cy="423863"/>
            <a:chOff x="1313" y="2496"/>
            <a:chExt cx="1252" cy="427"/>
          </a:xfrm>
          <a:effectLst>
            <a:glow rad="101600">
              <a:schemeClr val="accent3">
                <a:satMod val="175000"/>
                <a:alpha val="40000"/>
              </a:schemeClr>
            </a:glow>
          </a:effectLst>
        </p:grpSpPr>
        <p:sp>
          <p:nvSpPr>
            <p:cNvPr id="190499" name="Freeform 3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0500" name="Freeform 3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0501" name="Oval 34"/>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0502" name="Oval 35"/>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90488" name="AutoShape 38"/>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0489" name="AutoShape 39"/>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0490" name="AutoShape 40"/>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0491" name="AutoShape 41"/>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0492" name="AutoShape 42"/>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0493" name="Text Box 43"/>
          <p:cNvSpPr txBox="1">
            <a:spLocks noChangeArrowheads="1"/>
          </p:cNvSpPr>
          <p:nvPr/>
        </p:nvSpPr>
        <p:spPr bwMode="auto">
          <a:xfrm>
            <a:off x="8169275" y="6234113"/>
            <a:ext cx="730250" cy="304800"/>
          </a:xfrm>
          <a:prstGeom prst="rect">
            <a:avLst/>
          </a:prstGeom>
          <a:noFill/>
          <a:ln w="9525" algn="ctr">
            <a:noFill/>
            <a:miter lim="800000"/>
            <a:headEnd/>
            <a:tailEnd/>
          </a:ln>
        </p:spPr>
        <p:txBody>
          <a:bodyPr>
            <a:spAutoFit/>
          </a:bodyPr>
          <a:lstStyle/>
          <a:p>
            <a:pPr algn="ctr">
              <a:spcBef>
                <a:spcPct val="50000"/>
              </a:spcBef>
            </a:pPr>
            <a:r>
              <a:rPr lang="en-US" sz="1400" b="0" dirty="0">
                <a:solidFill>
                  <a:schemeClr val="tx1"/>
                </a:solidFill>
                <a:latin typeface="Arial" pitchFamily="34" charset="0"/>
              </a:rPr>
              <a:t>(2)</a:t>
            </a:r>
          </a:p>
        </p:txBody>
      </p:sp>
      <p:sp>
        <p:nvSpPr>
          <p:cNvPr id="190496" name="AutoShape 46"/>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813103" name="Freeform 47"/>
          <p:cNvSpPr>
            <a:spLocks/>
          </p:cNvSpPr>
          <p:nvPr/>
        </p:nvSpPr>
        <p:spPr bwMode="auto">
          <a:xfrm>
            <a:off x="2667000" y="2120900"/>
            <a:ext cx="4330700" cy="3316288"/>
          </a:xfrm>
          <a:custGeom>
            <a:avLst/>
            <a:gdLst>
              <a:gd name="T0" fmla="*/ 0 w 2728"/>
              <a:gd name="T1" fmla="*/ 2147483647 h 2089"/>
              <a:gd name="T2" fmla="*/ 2147483647 w 2728"/>
              <a:gd name="T3" fmla="*/ 2147483647 h 2089"/>
              <a:gd name="T4" fmla="*/ 2147483647 w 2728"/>
              <a:gd name="T5" fmla="*/ 2147483647 h 2089"/>
              <a:gd name="T6" fmla="*/ 2147483647 w 2728"/>
              <a:gd name="T7" fmla="*/ 2147483647 h 2089"/>
              <a:gd name="T8" fmla="*/ 2147483647 w 2728"/>
              <a:gd name="T9" fmla="*/ 2147483647 h 2089"/>
              <a:gd name="T10" fmla="*/ 2147483647 w 2728"/>
              <a:gd name="T11" fmla="*/ 2147483647 h 2089"/>
              <a:gd name="T12" fmla="*/ 0 60000 65536"/>
              <a:gd name="T13" fmla="*/ 0 60000 65536"/>
              <a:gd name="T14" fmla="*/ 0 60000 65536"/>
              <a:gd name="T15" fmla="*/ 0 60000 65536"/>
              <a:gd name="T16" fmla="*/ 0 60000 65536"/>
              <a:gd name="T17" fmla="*/ 0 60000 65536"/>
              <a:gd name="T18" fmla="*/ 0 w 2728"/>
              <a:gd name="T19" fmla="*/ 0 h 2089"/>
              <a:gd name="T20" fmla="*/ 2728 w 2728"/>
              <a:gd name="T21" fmla="*/ 2089 h 2089"/>
            </a:gdLst>
            <a:ahLst/>
            <a:cxnLst>
              <a:cxn ang="T12">
                <a:pos x="T0" y="T1"/>
              </a:cxn>
              <a:cxn ang="T13">
                <a:pos x="T2" y="T3"/>
              </a:cxn>
              <a:cxn ang="T14">
                <a:pos x="T4" y="T5"/>
              </a:cxn>
              <a:cxn ang="T15">
                <a:pos x="T6" y="T7"/>
              </a:cxn>
              <a:cxn ang="T16">
                <a:pos x="T8" y="T9"/>
              </a:cxn>
              <a:cxn ang="T17">
                <a:pos x="T10" y="T11"/>
              </a:cxn>
            </a:cxnLst>
            <a:rect l="T18" t="T19" r="T20" b="T21"/>
            <a:pathLst>
              <a:path w="2728" h="2089">
                <a:moveTo>
                  <a:pt x="0" y="1832"/>
                </a:moveTo>
                <a:cubicBezTo>
                  <a:pt x="245" y="1832"/>
                  <a:pt x="1209" y="2089"/>
                  <a:pt x="1472" y="1832"/>
                </a:cubicBezTo>
                <a:cubicBezTo>
                  <a:pt x="1735" y="1575"/>
                  <a:pt x="1461" y="576"/>
                  <a:pt x="1576" y="288"/>
                </a:cubicBezTo>
                <a:cubicBezTo>
                  <a:pt x="1691" y="0"/>
                  <a:pt x="2047" y="37"/>
                  <a:pt x="2160" y="104"/>
                </a:cubicBezTo>
                <a:cubicBezTo>
                  <a:pt x="2273" y="171"/>
                  <a:pt x="2161" y="576"/>
                  <a:pt x="2256" y="688"/>
                </a:cubicBezTo>
                <a:cubicBezTo>
                  <a:pt x="2351" y="800"/>
                  <a:pt x="2630" y="758"/>
                  <a:pt x="2728" y="776"/>
                </a:cubicBezTo>
              </a:path>
            </a:pathLst>
          </a:custGeom>
          <a:noFill/>
          <a:ln w="76200">
            <a:solidFill>
              <a:srgbClr val="FF5050"/>
            </a:solidFill>
            <a:round/>
            <a:headEnd/>
            <a:tailEnd type="triangle" w="med" len="med"/>
          </a:ln>
        </p:spPr>
        <p:txBody>
          <a:bodyPr wrap="none" anchor="ctr"/>
          <a:lstStyle/>
          <a:p>
            <a:endParaRPr lang="en-US" dirty="0">
              <a:latin typeface="Courier New" pitchFamily="49" charset="0"/>
            </a:endParaRPr>
          </a:p>
        </p:txBody>
      </p:sp>
      <p:sp>
        <p:nvSpPr>
          <p:cNvPr id="813104" name="Freeform 48"/>
          <p:cNvSpPr>
            <a:spLocks/>
          </p:cNvSpPr>
          <p:nvPr/>
        </p:nvSpPr>
        <p:spPr bwMode="auto">
          <a:xfrm>
            <a:off x="2667000" y="2020888"/>
            <a:ext cx="4343400" cy="2322512"/>
          </a:xfrm>
          <a:custGeom>
            <a:avLst/>
            <a:gdLst>
              <a:gd name="T0" fmla="*/ 0 w 2736"/>
              <a:gd name="T1" fmla="*/ 2147483647 h 1463"/>
              <a:gd name="T2" fmla="*/ 2147483647 w 2736"/>
              <a:gd name="T3" fmla="*/ 2147483647 h 1463"/>
              <a:gd name="T4" fmla="*/ 2147483647 w 2736"/>
              <a:gd name="T5" fmla="*/ 2147483647 h 1463"/>
              <a:gd name="T6" fmla="*/ 2147483647 w 2736"/>
              <a:gd name="T7" fmla="*/ 2147483647 h 1463"/>
              <a:gd name="T8" fmla="*/ 2147483647 w 2736"/>
              <a:gd name="T9" fmla="*/ 2147483647 h 1463"/>
              <a:gd name="T10" fmla="*/ 2147483647 w 2736"/>
              <a:gd name="T11" fmla="*/ 2147483647 h 1463"/>
              <a:gd name="T12" fmla="*/ 0 60000 65536"/>
              <a:gd name="T13" fmla="*/ 0 60000 65536"/>
              <a:gd name="T14" fmla="*/ 0 60000 65536"/>
              <a:gd name="T15" fmla="*/ 0 60000 65536"/>
              <a:gd name="T16" fmla="*/ 0 60000 65536"/>
              <a:gd name="T17" fmla="*/ 0 60000 65536"/>
              <a:gd name="T18" fmla="*/ 0 w 2736"/>
              <a:gd name="T19" fmla="*/ 0 h 1463"/>
              <a:gd name="T20" fmla="*/ 2736 w 2736"/>
              <a:gd name="T21" fmla="*/ 1463 h 1463"/>
            </a:gdLst>
            <a:ahLst/>
            <a:cxnLst>
              <a:cxn ang="T12">
                <a:pos x="T0" y="T1"/>
              </a:cxn>
              <a:cxn ang="T13">
                <a:pos x="T2" y="T3"/>
              </a:cxn>
              <a:cxn ang="T14">
                <a:pos x="T4" y="T5"/>
              </a:cxn>
              <a:cxn ang="T15">
                <a:pos x="T6" y="T7"/>
              </a:cxn>
              <a:cxn ang="T16">
                <a:pos x="T8" y="T9"/>
              </a:cxn>
              <a:cxn ang="T17">
                <a:pos x="T10" y="T11"/>
              </a:cxn>
            </a:cxnLst>
            <a:rect l="T18" t="T19" r="T20" b="T21"/>
            <a:pathLst>
              <a:path w="2736" h="1463">
                <a:moveTo>
                  <a:pt x="0" y="1367"/>
                </a:moveTo>
                <a:cubicBezTo>
                  <a:pt x="332" y="1415"/>
                  <a:pt x="664" y="1463"/>
                  <a:pt x="816" y="1367"/>
                </a:cubicBezTo>
                <a:cubicBezTo>
                  <a:pt x="968" y="1271"/>
                  <a:pt x="692" y="872"/>
                  <a:pt x="912" y="791"/>
                </a:cubicBezTo>
                <a:cubicBezTo>
                  <a:pt x="1132" y="710"/>
                  <a:pt x="1907" y="990"/>
                  <a:pt x="2136" y="879"/>
                </a:cubicBezTo>
                <a:cubicBezTo>
                  <a:pt x="2365" y="768"/>
                  <a:pt x="2188" y="254"/>
                  <a:pt x="2288" y="127"/>
                </a:cubicBezTo>
                <a:cubicBezTo>
                  <a:pt x="2388" y="0"/>
                  <a:pt x="2643" y="121"/>
                  <a:pt x="2736" y="119"/>
                </a:cubicBezTo>
              </a:path>
            </a:pathLst>
          </a:custGeom>
          <a:noFill/>
          <a:ln w="76200">
            <a:solidFill>
              <a:schemeClr val="accent2"/>
            </a:solidFill>
            <a:round/>
            <a:headEnd/>
            <a:tailEnd type="triangle" w="med" len="me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3104"/>
                                        </p:tgtEl>
                                        <p:attrNameLst>
                                          <p:attrName>style.visibility</p:attrName>
                                        </p:attrNameLst>
                                      </p:cBhvr>
                                      <p:to>
                                        <p:strVal val="visible"/>
                                      </p:to>
                                    </p:set>
                                    <p:animEffect transition="in" filter="blinds(horizontal)">
                                      <p:cBhvr>
                                        <p:cTn id="7" dur="500"/>
                                        <p:tgtEl>
                                          <p:spTgt spid="813104"/>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13103"/>
                                        </p:tgtEl>
                                        <p:attrNameLst>
                                          <p:attrName>style.visibility</p:attrName>
                                        </p:attrNameLst>
                                      </p:cBhvr>
                                      <p:to>
                                        <p:strVal val="visible"/>
                                      </p:to>
                                    </p:set>
                                    <p:animEffect transition="in" filter="blinds(horizontal)">
                                      <p:cBhvr>
                                        <p:cTn id="15" dur="500"/>
                                        <p:tgtEl>
                                          <p:spTgt spid="813103"/>
                                        </p:tgtEl>
                                      </p:cBhvr>
                                    </p:animEffect>
                                  </p:childTnLst>
                                </p:cTn>
                              </p:par>
                              <p:par>
                                <p:cTn id="16" presetID="3"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103" grpId="0" animBg="1"/>
      <p:bldP spid="81310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4C9CB84-6E43-A4DA-201F-33936F552BE2}"/>
              </a:ext>
            </a:extLst>
          </p:cNvPr>
          <p:cNvGrpSpPr/>
          <p:nvPr/>
        </p:nvGrpSpPr>
        <p:grpSpPr>
          <a:xfrm>
            <a:off x="2349500" y="2270125"/>
            <a:ext cx="4564063" cy="2908300"/>
            <a:chOff x="2349500" y="2270125"/>
            <a:chExt cx="4564063" cy="2908300"/>
          </a:xfrm>
        </p:grpSpPr>
        <p:grpSp>
          <p:nvGrpSpPr>
            <p:cNvPr id="3" name="Group 2">
              <a:extLst>
                <a:ext uri="{FF2B5EF4-FFF2-40B4-BE49-F238E27FC236}">
                  <a16:creationId xmlns:a16="http://schemas.microsoft.com/office/drawing/2014/main" id="{183E3092-F994-8BEA-A557-002AF405B6EF}"/>
                </a:ext>
              </a:extLst>
            </p:cNvPr>
            <p:cNvGrpSpPr/>
            <p:nvPr/>
          </p:nvGrpSpPr>
          <p:grpSpPr>
            <a:xfrm>
              <a:off x="2349500" y="3117850"/>
              <a:ext cx="4564063" cy="261938"/>
              <a:chOff x="2349500" y="3117850"/>
              <a:chExt cx="4564063" cy="261938"/>
            </a:xfrm>
          </p:grpSpPr>
          <p:sp>
            <p:nvSpPr>
              <p:cNvPr id="9" name="Line 2">
                <a:extLst>
                  <a:ext uri="{FF2B5EF4-FFF2-40B4-BE49-F238E27FC236}">
                    <a16:creationId xmlns:a16="http://schemas.microsoft.com/office/drawing/2014/main" id="{32D98B25-F1D3-0607-0A7F-9D68D18A3631}"/>
                  </a:ext>
                </a:extLst>
              </p:cNvPr>
              <p:cNvSpPr>
                <a:spLocks noChangeShapeType="1"/>
              </p:cNvSpPr>
              <p:nvPr/>
            </p:nvSpPr>
            <p:spPr bwMode="auto">
              <a:xfrm>
                <a:off x="2349500" y="3297238"/>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0" name="Oval 4">
                <a:extLst>
                  <a:ext uri="{FF2B5EF4-FFF2-40B4-BE49-F238E27FC236}">
                    <a16:creationId xmlns:a16="http://schemas.microsoft.com/office/drawing/2014/main" id="{60537F6A-2873-FD8F-4D5D-8FBFBA9388A8}"/>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4" name="Group 3">
              <a:extLst>
                <a:ext uri="{FF2B5EF4-FFF2-40B4-BE49-F238E27FC236}">
                  <a16:creationId xmlns:a16="http://schemas.microsoft.com/office/drawing/2014/main" id="{876C06C1-127C-7764-0CEE-2D2B113F0249}"/>
                </a:ext>
              </a:extLst>
            </p:cNvPr>
            <p:cNvGrpSpPr/>
            <p:nvPr/>
          </p:nvGrpSpPr>
          <p:grpSpPr>
            <a:xfrm>
              <a:off x="2349500" y="4202113"/>
              <a:ext cx="4564063" cy="261937"/>
              <a:chOff x="2349500" y="4202113"/>
              <a:chExt cx="4564063" cy="261937"/>
            </a:xfrm>
          </p:grpSpPr>
          <p:sp>
            <p:nvSpPr>
              <p:cNvPr id="7" name="Line 3">
                <a:extLst>
                  <a:ext uri="{FF2B5EF4-FFF2-40B4-BE49-F238E27FC236}">
                    <a16:creationId xmlns:a16="http://schemas.microsoft.com/office/drawing/2014/main" id="{43315F39-FF13-3427-AC09-51EA377E2C49}"/>
                  </a:ext>
                </a:extLst>
              </p:cNvPr>
              <p:cNvSpPr>
                <a:spLocks noChangeShapeType="1"/>
              </p:cNvSpPr>
              <p:nvPr/>
            </p:nvSpPr>
            <p:spPr bwMode="auto">
              <a:xfrm>
                <a:off x="2349500" y="4316413"/>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8" name="Oval 5">
                <a:extLst>
                  <a:ext uri="{FF2B5EF4-FFF2-40B4-BE49-F238E27FC236}">
                    <a16:creationId xmlns:a16="http://schemas.microsoft.com/office/drawing/2014/main" id="{FA0F1C73-E161-D253-61E9-F6B20E0AF81A}"/>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5" name="Line 7">
              <a:extLst>
                <a:ext uri="{FF2B5EF4-FFF2-40B4-BE49-F238E27FC236}">
                  <a16:creationId xmlns:a16="http://schemas.microsoft.com/office/drawing/2014/main" id="{5879E3D3-4178-40FD-21AE-1C0E09E1051B}"/>
                </a:ext>
              </a:extLst>
            </p:cNvPr>
            <p:cNvSpPr>
              <a:spLocks noChangeShapeType="1"/>
            </p:cNvSpPr>
            <p:nvPr/>
          </p:nvSpPr>
          <p:spPr bwMode="auto">
            <a:xfrm>
              <a:off x="2349500" y="22701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6" name="Line 8">
              <a:extLst>
                <a:ext uri="{FF2B5EF4-FFF2-40B4-BE49-F238E27FC236}">
                  <a16:creationId xmlns:a16="http://schemas.microsoft.com/office/drawing/2014/main" id="{686BD61A-74E0-9FAC-8B30-02EB3E89907C}"/>
                </a:ext>
              </a:extLst>
            </p:cNvPr>
            <p:cNvSpPr>
              <a:spLocks noChangeShapeType="1"/>
            </p:cNvSpPr>
            <p:nvPr/>
          </p:nvSpPr>
          <p:spPr bwMode="auto">
            <a:xfrm>
              <a:off x="2349500" y="51784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grpSp>
      <p:sp>
        <p:nvSpPr>
          <p:cNvPr id="43" name="Footer Placeholder 4"/>
          <p:cNvSpPr>
            <a:spLocks noGrp="1"/>
          </p:cNvSpPr>
          <p:nvPr>
            <p:ph type="ftr" sz="quarter" idx="10"/>
          </p:nvPr>
        </p:nvSpPr>
        <p:spPr/>
        <p:txBody>
          <a:bodyPr/>
          <a:lstStyle/>
          <a:p>
            <a:pPr>
              <a:defRPr/>
            </a:pPr>
            <a:r>
              <a:rPr lang="en-US"/>
              <a:t>Art of Multiprocessor Programming</a:t>
            </a:r>
          </a:p>
        </p:txBody>
      </p:sp>
      <p:sp>
        <p:nvSpPr>
          <p:cNvPr id="44" name="Slide Number Placeholder 5"/>
          <p:cNvSpPr>
            <a:spLocks noGrp="1"/>
          </p:cNvSpPr>
          <p:nvPr>
            <p:ph type="sldNum" sz="quarter" idx="11"/>
          </p:nvPr>
        </p:nvSpPr>
        <p:spPr/>
        <p:txBody>
          <a:bodyPr/>
          <a:lstStyle/>
          <a:p>
            <a:pPr>
              <a:defRPr/>
            </a:pPr>
            <a:fld id="{E6D0AD97-2993-479B-A80B-2AD0CA353CD3}" type="slidenum">
              <a:rPr lang="en-US">
                <a:solidFill>
                  <a:srgbClr val="FFFF00"/>
                </a:solidFill>
              </a:rPr>
              <a:pPr>
                <a:defRPr/>
              </a:pPr>
              <a:t>82</a:t>
            </a:fld>
            <a:endParaRPr lang="en-US">
              <a:solidFill>
                <a:srgbClr val="FFFF00"/>
              </a:solidFill>
            </a:endParaRPr>
          </a:p>
        </p:txBody>
      </p:sp>
      <p:sp>
        <p:nvSpPr>
          <p:cNvPr id="191496" name="Rectangle 6"/>
          <p:cNvSpPr>
            <a:spLocks noGrp="1" noChangeArrowheads="1"/>
          </p:cNvSpPr>
          <p:nvPr>
            <p:ph type="title"/>
          </p:nvPr>
        </p:nvSpPr>
        <p:spPr/>
        <p:txBody>
          <a:bodyPr/>
          <a:lstStyle/>
          <a:p>
            <a:r>
              <a:rPr lang="en-US"/>
              <a:t>Either Way</a:t>
            </a:r>
          </a:p>
        </p:txBody>
      </p:sp>
      <p:sp>
        <p:nvSpPr>
          <p:cNvPr id="191499"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1500" name="AutoShape 10"/>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1501"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1502"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1503"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191504"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191505" name="Group 15"/>
          <p:cNvGrpSpPr>
            <a:grpSpLocks/>
          </p:cNvGrpSpPr>
          <p:nvPr/>
        </p:nvGrpSpPr>
        <p:grpSpPr bwMode="auto">
          <a:xfrm>
            <a:off x="6985000" y="1968500"/>
            <a:ext cx="1377950" cy="423863"/>
            <a:chOff x="1313" y="2496"/>
            <a:chExt cx="1252" cy="427"/>
          </a:xfrm>
          <a:effectLst>
            <a:glow rad="101600">
              <a:schemeClr val="accent3">
                <a:satMod val="175000"/>
                <a:alpha val="40000"/>
              </a:schemeClr>
            </a:glow>
          </a:effectLst>
        </p:grpSpPr>
        <p:sp>
          <p:nvSpPr>
            <p:cNvPr id="191529" name="Freeform 1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91530" name="Freeform 1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91531" name="Oval 18"/>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91532" name="Oval 19"/>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91506" name="Group 20"/>
          <p:cNvGrpSpPr>
            <a:grpSpLocks/>
          </p:cNvGrpSpPr>
          <p:nvPr/>
        </p:nvGrpSpPr>
        <p:grpSpPr bwMode="auto">
          <a:xfrm>
            <a:off x="6985000" y="2882900"/>
            <a:ext cx="1377950" cy="423863"/>
            <a:chOff x="1313" y="2496"/>
            <a:chExt cx="1252" cy="427"/>
          </a:xfrm>
          <a:effectLst>
            <a:glow rad="101600">
              <a:schemeClr val="accent3">
                <a:satMod val="175000"/>
                <a:alpha val="40000"/>
              </a:schemeClr>
            </a:glow>
          </a:effectLst>
        </p:grpSpPr>
        <p:sp>
          <p:nvSpPr>
            <p:cNvPr id="19152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9152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91527" name="Oval 23"/>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191528" name="Oval 24"/>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91507" name="Group 25"/>
          <p:cNvGrpSpPr>
            <a:grpSpLocks/>
          </p:cNvGrpSpPr>
          <p:nvPr/>
        </p:nvGrpSpPr>
        <p:grpSpPr bwMode="auto">
          <a:xfrm>
            <a:off x="2413000" y="3949700"/>
            <a:ext cx="2159000" cy="889000"/>
            <a:chOff x="1520" y="2488"/>
            <a:chExt cx="1360" cy="560"/>
          </a:xfrm>
          <a:solidFill>
            <a:schemeClr val="bg1">
              <a:lumMod val="50000"/>
            </a:schemeClr>
          </a:solidFill>
        </p:grpSpPr>
        <p:sp>
          <p:nvSpPr>
            <p:cNvPr id="191522" name="AutoShape 26"/>
            <p:cNvSpPr>
              <a:spLocks noChangeArrowheads="1"/>
            </p:cNvSpPr>
            <p:nvPr/>
          </p:nvSpPr>
          <p:spPr bwMode="auto">
            <a:xfrm>
              <a:off x="1520" y="2488"/>
              <a:ext cx="1360" cy="560"/>
            </a:xfrm>
            <a:prstGeom prst="wedgeRoundRectCallout">
              <a:avLst>
                <a:gd name="adj1" fmla="val -59046"/>
                <a:gd name="adj2" fmla="val -160000"/>
                <a:gd name="adj3" fmla="val 16667"/>
              </a:avLst>
            </a:prstGeom>
            <a:grp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191523" name="Line 27"/>
            <p:cNvSpPr>
              <a:spLocks noChangeShapeType="1"/>
            </p:cNvSpPr>
            <p:nvPr/>
          </p:nvSpPr>
          <p:spPr bwMode="auto">
            <a:xfrm>
              <a:off x="1808" y="2720"/>
              <a:ext cx="192" cy="0"/>
            </a:xfrm>
            <a:prstGeom prst="line">
              <a:avLst/>
            </a:prstGeom>
            <a:grp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91524" name="Line 28"/>
            <p:cNvSpPr>
              <a:spLocks noChangeShapeType="1"/>
            </p:cNvSpPr>
            <p:nvPr/>
          </p:nvSpPr>
          <p:spPr bwMode="auto">
            <a:xfrm>
              <a:off x="2496" y="2720"/>
              <a:ext cx="192" cy="0"/>
            </a:xfrm>
            <a:prstGeom prst="line">
              <a:avLst/>
            </a:prstGeom>
            <a:grpFill/>
            <a:ln w="57150">
              <a:solidFill>
                <a:srgbClr val="FF0000"/>
              </a:solidFill>
              <a:round/>
              <a:headEnd/>
              <a:tailEnd type="triangle" w="med" len="med"/>
            </a:ln>
          </p:spPr>
          <p:txBody>
            <a:bodyPr wrap="none" anchor="ctr"/>
            <a:lstStyle/>
            <a:p>
              <a:endParaRPr lang="en-US" dirty="0">
                <a:latin typeface="Courier New" pitchFamily="49" charset="0"/>
              </a:endParaRPr>
            </a:p>
          </p:txBody>
        </p:sp>
      </p:grpSp>
      <p:grpSp>
        <p:nvGrpSpPr>
          <p:cNvPr id="191508" name="Group 29"/>
          <p:cNvGrpSpPr>
            <a:grpSpLocks/>
          </p:cNvGrpSpPr>
          <p:nvPr/>
        </p:nvGrpSpPr>
        <p:grpSpPr bwMode="auto">
          <a:xfrm>
            <a:off x="1219200" y="4038600"/>
            <a:ext cx="1377950" cy="423863"/>
            <a:chOff x="1313" y="2496"/>
            <a:chExt cx="1252" cy="427"/>
          </a:xfrm>
          <a:effectLst>
            <a:glow rad="101600">
              <a:schemeClr val="accent3">
                <a:satMod val="175000"/>
                <a:alpha val="40000"/>
              </a:schemeClr>
            </a:glow>
          </a:effectLst>
        </p:grpSpPr>
        <p:sp>
          <p:nvSpPr>
            <p:cNvPr id="191518" name="Freeform 3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1519" name="Freeform 3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1520" name="Oval 3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1521" name="Oval 3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91509" name="Group 34"/>
          <p:cNvGrpSpPr>
            <a:grpSpLocks/>
          </p:cNvGrpSpPr>
          <p:nvPr/>
        </p:nvGrpSpPr>
        <p:grpSpPr bwMode="auto">
          <a:xfrm>
            <a:off x="1219200" y="4953000"/>
            <a:ext cx="1377950" cy="423863"/>
            <a:chOff x="1313" y="2496"/>
            <a:chExt cx="1252" cy="427"/>
          </a:xfrm>
          <a:effectLst>
            <a:glow rad="101600">
              <a:schemeClr val="accent3">
                <a:satMod val="175000"/>
                <a:alpha val="40000"/>
              </a:schemeClr>
            </a:glow>
          </a:effectLst>
        </p:grpSpPr>
        <p:sp>
          <p:nvSpPr>
            <p:cNvPr id="191514" name="Freeform 3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1515" name="Freeform 3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1516" name="Oval 37"/>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191517" name="Oval 38"/>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91510" name="Text Box 39"/>
          <p:cNvSpPr txBox="1">
            <a:spLocks noChangeArrowheads="1"/>
          </p:cNvSpPr>
          <p:nvPr/>
        </p:nvSpPr>
        <p:spPr bwMode="auto">
          <a:xfrm>
            <a:off x="546100" y="2433638"/>
            <a:ext cx="3244850" cy="457200"/>
          </a:xfrm>
          <a:prstGeom prst="rect">
            <a:avLst/>
          </a:prstGeom>
          <a:solidFill>
            <a:schemeClr val="tx2">
              <a:alpha val="74901"/>
            </a:schemeClr>
          </a:solidFill>
          <a:ln w="9525" algn="ctr">
            <a:noFill/>
            <a:miter lim="800000"/>
            <a:headEnd/>
            <a:tailEnd/>
          </a:ln>
        </p:spPr>
        <p:txBody>
          <a:bodyPr wrap="none">
            <a:spAutoFit/>
          </a:bodyPr>
          <a:lstStyle/>
          <a:p>
            <a:pPr algn="ctr">
              <a:spcBef>
                <a:spcPct val="0"/>
              </a:spcBef>
            </a:pPr>
            <a:r>
              <a:rPr lang="en-US" b="0" dirty="0">
                <a:solidFill>
                  <a:srgbClr val="FFFF00"/>
                </a:solidFill>
                <a:latin typeface="Arial" pitchFamily="34" charset="0"/>
                <a:cs typeface="Arial" pitchFamily="34" charset="0"/>
              </a:rPr>
              <a:t>Same balancer states</a:t>
            </a:r>
          </a:p>
        </p:txBody>
      </p:sp>
      <p:sp>
        <p:nvSpPr>
          <p:cNvPr id="191511" name="AutoShape 40"/>
          <p:cNvSpPr>
            <a:spLocks noChangeArrowheads="1"/>
          </p:cNvSpPr>
          <p:nvPr/>
        </p:nvSpPr>
        <p:spPr bwMode="auto">
          <a:xfrm>
            <a:off x="4572000" y="1841500"/>
            <a:ext cx="2159000" cy="889000"/>
          </a:xfrm>
          <a:prstGeom prst="wedgeRoundRectCallout">
            <a:avLst>
              <a:gd name="adj1" fmla="val -86102"/>
              <a:gd name="adj2" fmla="val 38569"/>
              <a:gd name="adj3" fmla="val 16667"/>
            </a:avLst>
          </a:prstGeom>
          <a:solidFill>
            <a:schemeClr val="bg1">
              <a:lumMod val="50000"/>
            </a:schemeClr>
          </a:solid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191512" name="Line 41"/>
          <p:cNvSpPr>
            <a:spLocks noChangeShapeType="1"/>
          </p:cNvSpPr>
          <p:nvPr/>
        </p:nvSpPr>
        <p:spPr bwMode="auto">
          <a:xfrm>
            <a:off x="5054600" y="233045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91513" name="Line 42"/>
          <p:cNvSpPr>
            <a:spLocks noChangeShapeType="1"/>
          </p:cNvSpPr>
          <p:nvPr/>
        </p:nvSpPr>
        <p:spPr bwMode="auto">
          <a:xfrm>
            <a:off x="6134100" y="233045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F3811EC-14DF-D475-F86E-52997D21AD2D}"/>
              </a:ext>
            </a:extLst>
          </p:cNvPr>
          <p:cNvGrpSpPr/>
          <p:nvPr/>
        </p:nvGrpSpPr>
        <p:grpSpPr>
          <a:xfrm>
            <a:off x="2349500" y="2270125"/>
            <a:ext cx="4564063" cy="2908300"/>
            <a:chOff x="2349500" y="2270125"/>
            <a:chExt cx="4564063" cy="2908300"/>
          </a:xfrm>
        </p:grpSpPr>
        <p:grpSp>
          <p:nvGrpSpPr>
            <p:cNvPr id="3" name="Group 2">
              <a:extLst>
                <a:ext uri="{FF2B5EF4-FFF2-40B4-BE49-F238E27FC236}">
                  <a16:creationId xmlns:a16="http://schemas.microsoft.com/office/drawing/2014/main" id="{C4FAE6F9-04C1-C671-D10E-E77B594FD484}"/>
                </a:ext>
              </a:extLst>
            </p:cNvPr>
            <p:cNvGrpSpPr/>
            <p:nvPr/>
          </p:nvGrpSpPr>
          <p:grpSpPr>
            <a:xfrm>
              <a:off x="2349500" y="3117850"/>
              <a:ext cx="4564063" cy="261938"/>
              <a:chOff x="2349500" y="3117850"/>
              <a:chExt cx="4564063" cy="261938"/>
            </a:xfrm>
          </p:grpSpPr>
          <p:sp>
            <p:nvSpPr>
              <p:cNvPr id="9" name="Line 2">
                <a:extLst>
                  <a:ext uri="{FF2B5EF4-FFF2-40B4-BE49-F238E27FC236}">
                    <a16:creationId xmlns:a16="http://schemas.microsoft.com/office/drawing/2014/main" id="{7EED2A3E-0AF1-E59C-6F97-843C8E6C7B8F}"/>
                  </a:ext>
                </a:extLst>
              </p:cNvPr>
              <p:cNvSpPr>
                <a:spLocks noChangeShapeType="1"/>
              </p:cNvSpPr>
              <p:nvPr/>
            </p:nvSpPr>
            <p:spPr bwMode="auto">
              <a:xfrm>
                <a:off x="2349500" y="3297238"/>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10" name="Oval 4">
                <a:extLst>
                  <a:ext uri="{FF2B5EF4-FFF2-40B4-BE49-F238E27FC236}">
                    <a16:creationId xmlns:a16="http://schemas.microsoft.com/office/drawing/2014/main" id="{C89EB41E-9789-51FE-8721-8127DB40A2F5}"/>
                  </a:ext>
                </a:extLst>
              </p:cNvPr>
              <p:cNvSpPr>
                <a:spLocks noChangeArrowheads="1"/>
              </p:cNvSpPr>
              <p:nvPr/>
            </p:nvSpPr>
            <p:spPr bwMode="auto">
              <a:xfrm>
                <a:off x="4827588" y="3117850"/>
                <a:ext cx="658812" cy="261938"/>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grpSp>
          <p:nvGrpSpPr>
            <p:cNvPr id="4" name="Group 3">
              <a:extLst>
                <a:ext uri="{FF2B5EF4-FFF2-40B4-BE49-F238E27FC236}">
                  <a16:creationId xmlns:a16="http://schemas.microsoft.com/office/drawing/2014/main" id="{02545FA4-4148-881D-AEB4-21E23247A41D}"/>
                </a:ext>
              </a:extLst>
            </p:cNvPr>
            <p:cNvGrpSpPr/>
            <p:nvPr/>
          </p:nvGrpSpPr>
          <p:grpSpPr>
            <a:xfrm>
              <a:off x="2349500" y="4202113"/>
              <a:ext cx="4564063" cy="261937"/>
              <a:chOff x="2349500" y="4202113"/>
              <a:chExt cx="4564063" cy="261937"/>
            </a:xfrm>
          </p:grpSpPr>
          <p:sp>
            <p:nvSpPr>
              <p:cNvPr id="7" name="Line 3">
                <a:extLst>
                  <a:ext uri="{FF2B5EF4-FFF2-40B4-BE49-F238E27FC236}">
                    <a16:creationId xmlns:a16="http://schemas.microsoft.com/office/drawing/2014/main" id="{779131AA-48FA-03F1-5ADD-3FDE3E5A01D5}"/>
                  </a:ext>
                </a:extLst>
              </p:cNvPr>
              <p:cNvSpPr>
                <a:spLocks noChangeShapeType="1"/>
              </p:cNvSpPr>
              <p:nvPr/>
            </p:nvSpPr>
            <p:spPr bwMode="auto">
              <a:xfrm>
                <a:off x="2349500" y="4316413"/>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8" name="Oval 5">
                <a:extLst>
                  <a:ext uri="{FF2B5EF4-FFF2-40B4-BE49-F238E27FC236}">
                    <a16:creationId xmlns:a16="http://schemas.microsoft.com/office/drawing/2014/main" id="{2C3610C8-6E8C-1FDE-9C8C-73A47C4A4D0E}"/>
                  </a:ext>
                </a:extLst>
              </p:cNvPr>
              <p:cNvSpPr>
                <a:spLocks noChangeArrowheads="1"/>
              </p:cNvSpPr>
              <p:nvPr/>
            </p:nvSpPr>
            <p:spPr bwMode="auto">
              <a:xfrm>
                <a:off x="4827588" y="4202113"/>
                <a:ext cx="658812" cy="261937"/>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grpSp>
        <p:sp>
          <p:nvSpPr>
            <p:cNvPr id="5" name="Line 7">
              <a:extLst>
                <a:ext uri="{FF2B5EF4-FFF2-40B4-BE49-F238E27FC236}">
                  <a16:creationId xmlns:a16="http://schemas.microsoft.com/office/drawing/2014/main" id="{F567495E-DE57-D321-B72C-7393F307BEEA}"/>
                </a:ext>
              </a:extLst>
            </p:cNvPr>
            <p:cNvSpPr>
              <a:spLocks noChangeShapeType="1"/>
            </p:cNvSpPr>
            <p:nvPr/>
          </p:nvSpPr>
          <p:spPr bwMode="auto">
            <a:xfrm>
              <a:off x="2349500" y="22701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6" name="Line 8">
              <a:extLst>
                <a:ext uri="{FF2B5EF4-FFF2-40B4-BE49-F238E27FC236}">
                  <a16:creationId xmlns:a16="http://schemas.microsoft.com/office/drawing/2014/main" id="{081E94E6-EF8E-6071-207B-1FD95DEA6CBA}"/>
                </a:ext>
              </a:extLst>
            </p:cNvPr>
            <p:cNvSpPr>
              <a:spLocks noChangeShapeType="1"/>
            </p:cNvSpPr>
            <p:nvPr/>
          </p:nvSpPr>
          <p:spPr bwMode="auto">
            <a:xfrm>
              <a:off x="2349500" y="5178425"/>
              <a:ext cx="4564063"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grpSp>
      <p:sp>
        <p:nvSpPr>
          <p:cNvPr id="46" name="Footer Placeholder 4"/>
          <p:cNvSpPr>
            <a:spLocks noGrp="1"/>
          </p:cNvSpPr>
          <p:nvPr>
            <p:ph type="ftr" sz="quarter" idx="10"/>
          </p:nvPr>
        </p:nvSpPr>
        <p:spPr/>
        <p:txBody>
          <a:bodyPr/>
          <a:lstStyle/>
          <a:p>
            <a:pPr>
              <a:defRPr/>
            </a:pPr>
            <a:r>
              <a:rPr lang="en-US"/>
              <a:t>Art of Multiprocessor Programming</a:t>
            </a:r>
          </a:p>
        </p:txBody>
      </p:sp>
      <p:sp>
        <p:nvSpPr>
          <p:cNvPr id="47" name="Slide Number Placeholder 5"/>
          <p:cNvSpPr>
            <a:spLocks noGrp="1"/>
          </p:cNvSpPr>
          <p:nvPr>
            <p:ph type="sldNum" sz="quarter" idx="11"/>
          </p:nvPr>
        </p:nvSpPr>
        <p:spPr/>
        <p:txBody>
          <a:bodyPr/>
          <a:lstStyle/>
          <a:p>
            <a:pPr>
              <a:defRPr/>
            </a:pPr>
            <a:fld id="{4EF6D391-EE3F-431A-8C94-961317D2A494}" type="slidenum">
              <a:rPr lang="en-US"/>
              <a:pPr>
                <a:defRPr/>
              </a:pPr>
              <a:t>83</a:t>
            </a:fld>
            <a:endParaRPr lang="en-US"/>
          </a:p>
        </p:txBody>
      </p:sp>
      <p:sp>
        <p:nvSpPr>
          <p:cNvPr id="192520" name="Rectangle 6"/>
          <p:cNvSpPr>
            <a:spLocks noGrp="1" noChangeArrowheads="1"/>
          </p:cNvSpPr>
          <p:nvPr>
            <p:ph type="title"/>
          </p:nvPr>
        </p:nvSpPr>
        <p:spPr/>
        <p:txBody>
          <a:bodyPr/>
          <a:lstStyle/>
          <a:p>
            <a:r>
              <a:rPr lang="en-US"/>
              <a:t>Order Doesn’t Matter</a:t>
            </a:r>
          </a:p>
        </p:txBody>
      </p:sp>
      <p:sp>
        <p:nvSpPr>
          <p:cNvPr id="192523" name="AutoShape 9"/>
          <p:cNvSpPr>
            <a:spLocks noChangeArrowheads="1"/>
          </p:cNvSpPr>
          <p:nvPr/>
        </p:nvSpPr>
        <p:spPr bwMode="auto">
          <a:xfrm>
            <a:off x="2835275"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24" name="AutoShape 10"/>
          <p:cNvSpPr>
            <a:spLocks noChangeArrowheads="1"/>
          </p:cNvSpPr>
          <p:nvPr/>
        </p:nvSpPr>
        <p:spPr bwMode="auto">
          <a:xfrm>
            <a:off x="2835275"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25" name="AutoShape 11"/>
          <p:cNvSpPr>
            <a:spLocks noChangeArrowheads="1"/>
          </p:cNvSpPr>
          <p:nvPr/>
        </p:nvSpPr>
        <p:spPr bwMode="auto">
          <a:xfrm>
            <a:off x="3908425" y="2938463"/>
            <a:ext cx="373063" cy="1630362"/>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26" name="AutoShape 12"/>
          <p:cNvSpPr>
            <a:spLocks noChangeArrowheads="1"/>
          </p:cNvSpPr>
          <p:nvPr/>
        </p:nvSpPr>
        <p:spPr bwMode="auto">
          <a:xfrm>
            <a:off x="4979988" y="2005013"/>
            <a:ext cx="373062" cy="3497262"/>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27" name="AutoShape 13"/>
          <p:cNvSpPr>
            <a:spLocks noChangeArrowheads="1"/>
          </p:cNvSpPr>
          <p:nvPr/>
        </p:nvSpPr>
        <p:spPr bwMode="auto">
          <a:xfrm>
            <a:off x="6053138" y="3873500"/>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28" name="AutoShape 14"/>
          <p:cNvSpPr>
            <a:spLocks noChangeArrowheads="1"/>
          </p:cNvSpPr>
          <p:nvPr/>
        </p:nvSpPr>
        <p:spPr bwMode="auto">
          <a:xfrm>
            <a:off x="6053138" y="2005013"/>
            <a:ext cx="374650" cy="1628775"/>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192529" name="Group 15"/>
          <p:cNvGrpSpPr>
            <a:grpSpLocks/>
          </p:cNvGrpSpPr>
          <p:nvPr/>
        </p:nvGrpSpPr>
        <p:grpSpPr bwMode="auto">
          <a:xfrm>
            <a:off x="2413000" y="3949700"/>
            <a:ext cx="2159000" cy="889000"/>
            <a:chOff x="1520" y="2488"/>
            <a:chExt cx="1360" cy="560"/>
          </a:xfrm>
          <a:solidFill>
            <a:schemeClr val="bg1">
              <a:lumMod val="50000"/>
            </a:schemeClr>
          </a:solidFill>
        </p:grpSpPr>
        <p:sp>
          <p:nvSpPr>
            <p:cNvPr id="192557" name="AutoShape 16"/>
            <p:cNvSpPr>
              <a:spLocks noChangeArrowheads="1"/>
            </p:cNvSpPr>
            <p:nvPr/>
          </p:nvSpPr>
          <p:spPr bwMode="auto">
            <a:xfrm>
              <a:off x="1520" y="2488"/>
              <a:ext cx="1360" cy="560"/>
            </a:xfrm>
            <a:prstGeom prst="wedgeRoundRectCallout">
              <a:avLst>
                <a:gd name="adj1" fmla="val -59046"/>
                <a:gd name="adj2" fmla="val -160000"/>
                <a:gd name="adj3" fmla="val 16667"/>
              </a:avLst>
            </a:prstGeom>
            <a:grp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92558" name="Line 17"/>
            <p:cNvSpPr>
              <a:spLocks noChangeShapeType="1"/>
            </p:cNvSpPr>
            <p:nvPr/>
          </p:nvSpPr>
          <p:spPr bwMode="auto">
            <a:xfrm>
              <a:off x="1808" y="2720"/>
              <a:ext cx="192" cy="0"/>
            </a:xfrm>
            <a:prstGeom prst="line">
              <a:avLst/>
            </a:prstGeom>
            <a:grp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92559" name="Line 18"/>
            <p:cNvSpPr>
              <a:spLocks noChangeShapeType="1"/>
            </p:cNvSpPr>
            <p:nvPr/>
          </p:nvSpPr>
          <p:spPr bwMode="auto">
            <a:xfrm>
              <a:off x="2496" y="2720"/>
              <a:ext cx="192" cy="0"/>
            </a:xfrm>
            <a:prstGeom prst="line">
              <a:avLst/>
            </a:prstGeom>
            <a:grp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grpSp>
      <p:grpSp>
        <p:nvGrpSpPr>
          <p:cNvPr id="192530" name="Group 19"/>
          <p:cNvGrpSpPr>
            <a:grpSpLocks/>
          </p:cNvGrpSpPr>
          <p:nvPr/>
        </p:nvGrpSpPr>
        <p:grpSpPr bwMode="auto">
          <a:xfrm>
            <a:off x="1219200" y="4038600"/>
            <a:ext cx="1377950" cy="423863"/>
            <a:chOff x="1313" y="2496"/>
            <a:chExt cx="1252" cy="427"/>
          </a:xfrm>
          <a:effectLst>
            <a:glow rad="101600">
              <a:schemeClr val="accent3">
                <a:satMod val="175000"/>
                <a:alpha val="40000"/>
              </a:schemeClr>
            </a:glow>
          </a:effectLst>
        </p:grpSpPr>
        <p:sp>
          <p:nvSpPr>
            <p:cNvPr id="192553" name="Freeform 2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54" name="Freeform 2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55" name="Oval 2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56" name="Oval 2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92531" name="Group 24"/>
          <p:cNvGrpSpPr>
            <a:grpSpLocks/>
          </p:cNvGrpSpPr>
          <p:nvPr/>
        </p:nvGrpSpPr>
        <p:grpSpPr bwMode="auto">
          <a:xfrm>
            <a:off x="1219200" y="4953000"/>
            <a:ext cx="1377950" cy="423863"/>
            <a:chOff x="1313" y="2496"/>
            <a:chExt cx="1252" cy="427"/>
          </a:xfrm>
          <a:effectLst>
            <a:glow rad="101600">
              <a:schemeClr val="accent3">
                <a:satMod val="175000"/>
                <a:alpha val="40000"/>
              </a:schemeClr>
            </a:glow>
          </a:effectLst>
        </p:grpSpPr>
        <p:sp>
          <p:nvSpPr>
            <p:cNvPr id="192549" name="Freeform 2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50" name="Freeform 2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51" name="Oval 27"/>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552" name="Oval 28"/>
            <p:cNvSpPr>
              <a:spLocks noChangeArrowheads="1"/>
            </p:cNvSpPr>
            <p:nvPr/>
          </p:nvSpPr>
          <p:spPr bwMode="auto">
            <a:xfrm>
              <a:off x="1945" y="2640"/>
              <a:ext cx="102" cy="96"/>
            </a:xfrm>
            <a:prstGeom prst="ellipse">
              <a:avLst/>
            </a:prstGeom>
            <a:solidFill>
              <a:srgbClr val="FF99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92532" name="Text Box 29"/>
          <p:cNvSpPr txBox="1">
            <a:spLocks noChangeArrowheads="1"/>
          </p:cNvSpPr>
          <p:nvPr/>
        </p:nvSpPr>
        <p:spPr bwMode="auto">
          <a:xfrm>
            <a:off x="546100" y="2433638"/>
            <a:ext cx="3244850" cy="457200"/>
          </a:xfrm>
          <a:prstGeom prst="rect">
            <a:avLst/>
          </a:prstGeom>
          <a:solidFill>
            <a:schemeClr val="tx2">
              <a:alpha val="74901"/>
            </a:schemeClr>
          </a:solidFill>
          <a:ln w="9525" algn="ctr">
            <a:noFill/>
            <a:miter lim="800000"/>
            <a:headEnd/>
            <a:tailEnd/>
          </a:ln>
        </p:spPr>
        <p:txBody>
          <a:bodyPr wrap="none">
            <a:spAutoFit/>
          </a:bodyPr>
          <a:lstStyle/>
          <a:p>
            <a:pPr algn="ctr">
              <a:spcBef>
                <a:spcPct val="0"/>
              </a:spcBef>
            </a:pPr>
            <a:r>
              <a:rPr lang="en-US" b="0" dirty="0">
                <a:solidFill>
                  <a:srgbClr val="FFFF00"/>
                </a:solidFill>
                <a:latin typeface="Arial" pitchFamily="34" charset="0"/>
                <a:cs typeface="Arial" pitchFamily="34" charset="0"/>
              </a:rPr>
              <a:t>Same balancer states</a:t>
            </a:r>
          </a:p>
        </p:txBody>
      </p:sp>
      <p:sp>
        <p:nvSpPr>
          <p:cNvPr id="192533" name="AutoShape 30"/>
          <p:cNvSpPr>
            <a:spLocks noChangeArrowheads="1"/>
          </p:cNvSpPr>
          <p:nvPr/>
        </p:nvSpPr>
        <p:spPr bwMode="auto">
          <a:xfrm>
            <a:off x="4572000" y="1841500"/>
            <a:ext cx="2159000" cy="889000"/>
          </a:xfrm>
          <a:prstGeom prst="wedgeRoundRectCallout">
            <a:avLst>
              <a:gd name="adj1" fmla="val -86102"/>
              <a:gd name="adj2" fmla="val 38569"/>
              <a:gd name="adj3" fmla="val 16667"/>
            </a:avLst>
          </a:prstGeom>
          <a:solidFill>
            <a:schemeClr val="bg1">
              <a:lumMod val="50000"/>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92534" name="Line 31"/>
          <p:cNvSpPr>
            <a:spLocks noChangeShapeType="1"/>
          </p:cNvSpPr>
          <p:nvPr/>
        </p:nvSpPr>
        <p:spPr bwMode="auto">
          <a:xfrm>
            <a:off x="5054600" y="2330450"/>
            <a:ext cx="304800"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92535" name="Line 32"/>
          <p:cNvSpPr>
            <a:spLocks noChangeShapeType="1"/>
          </p:cNvSpPr>
          <p:nvPr/>
        </p:nvSpPr>
        <p:spPr bwMode="auto">
          <a:xfrm>
            <a:off x="6134100" y="2330450"/>
            <a:ext cx="304800"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grpSp>
        <p:nvGrpSpPr>
          <p:cNvPr id="192536" name="Group 33"/>
          <p:cNvGrpSpPr>
            <a:grpSpLocks/>
          </p:cNvGrpSpPr>
          <p:nvPr/>
        </p:nvGrpSpPr>
        <p:grpSpPr bwMode="auto">
          <a:xfrm>
            <a:off x="6540500" y="1866900"/>
            <a:ext cx="2352675" cy="3124201"/>
            <a:chOff x="4120" y="1176"/>
            <a:chExt cx="1482" cy="1968"/>
          </a:xfrm>
        </p:grpSpPr>
        <p:sp>
          <p:nvSpPr>
            <p:cNvPr id="192537" name="AutoShape 34"/>
            <p:cNvSpPr>
              <a:spLocks noChangeArrowheads="1"/>
            </p:cNvSpPr>
            <p:nvPr/>
          </p:nvSpPr>
          <p:spPr bwMode="auto">
            <a:xfrm>
              <a:off x="4120" y="1176"/>
              <a:ext cx="1360" cy="1080"/>
            </a:xfrm>
            <a:prstGeom prst="wedgeRoundRectCallout">
              <a:avLst>
                <a:gd name="adj1" fmla="val -1986"/>
                <a:gd name="adj2" fmla="val 88519"/>
                <a:gd name="adj3" fmla="val 16667"/>
              </a:avLst>
            </a:prstGeom>
            <a:solidFill>
              <a:schemeClr val="bg1">
                <a:lumMod val="50000"/>
                <a:alpha val="74901"/>
              </a:schemeClr>
            </a:solidFill>
            <a:ln w="38100" algn="ctr">
              <a:solidFill>
                <a:srgbClr val="FF0000"/>
              </a:solidFill>
              <a:miter lim="800000"/>
              <a:headEnd/>
              <a:tailEnd/>
            </a:ln>
          </p:spPr>
          <p:txBody>
            <a:bodyPr anchor="ctr"/>
            <a:lstStyle/>
            <a:p>
              <a:pPr algn="ctr">
                <a:spcBef>
                  <a:spcPct val="0"/>
                </a:spcBef>
              </a:pPr>
              <a:endParaRPr lang="en-US" sz="4000" b="0">
                <a:solidFill>
                  <a:srgbClr val="FFFF00"/>
                </a:solidFill>
                <a:latin typeface="Arial" pitchFamily="34" charset="0"/>
                <a:cs typeface="Arial" pitchFamily="34" charset="0"/>
              </a:endParaRPr>
            </a:p>
          </p:txBody>
        </p:sp>
        <p:grpSp>
          <p:nvGrpSpPr>
            <p:cNvPr id="192538" name="Group 35"/>
            <p:cNvGrpSpPr>
              <a:grpSpLocks/>
            </p:cNvGrpSpPr>
            <p:nvPr/>
          </p:nvGrpSpPr>
          <p:grpSpPr bwMode="auto">
            <a:xfrm>
              <a:off x="4400" y="1264"/>
              <a:ext cx="868" cy="267"/>
              <a:chOff x="1313" y="2496"/>
              <a:chExt cx="1252" cy="427"/>
            </a:xfrm>
          </p:grpSpPr>
          <p:sp>
            <p:nvSpPr>
              <p:cNvPr id="192545" name="Freeform 3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92546" name="Freeform 3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92547" name="Oval 38"/>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92548" name="Oval 39"/>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92539" name="Group 40"/>
            <p:cNvGrpSpPr>
              <a:grpSpLocks/>
            </p:cNvGrpSpPr>
            <p:nvPr/>
          </p:nvGrpSpPr>
          <p:grpSpPr bwMode="auto">
            <a:xfrm>
              <a:off x="4400" y="1840"/>
              <a:ext cx="868" cy="267"/>
              <a:chOff x="1313" y="2496"/>
              <a:chExt cx="1252" cy="427"/>
            </a:xfrm>
          </p:grpSpPr>
          <p:sp>
            <p:nvSpPr>
              <p:cNvPr id="192541" name="Freeform 4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92542" name="Freeform 4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92543" name="Oval 43"/>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92544" name="Oval 44"/>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92540" name="Text Box 45"/>
            <p:cNvSpPr txBox="1">
              <a:spLocks noChangeArrowheads="1"/>
            </p:cNvSpPr>
            <p:nvPr/>
          </p:nvSpPr>
          <p:spPr bwMode="auto">
            <a:xfrm>
              <a:off x="4151" y="2621"/>
              <a:ext cx="1451" cy="523"/>
            </a:xfrm>
            <a:prstGeom prst="rect">
              <a:avLst/>
            </a:prstGeom>
            <a:solidFill>
              <a:schemeClr val="tx2">
                <a:alpha val="74901"/>
              </a:schemeClr>
            </a:solidFill>
            <a:ln w="9525" algn="ctr">
              <a:noFill/>
              <a:miter lim="800000"/>
              <a:headEnd/>
              <a:tailEnd/>
            </a:ln>
          </p:spPr>
          <p:txBody>
            <a:bodyPr>
              <a:spAutoFit/>
            </a:bodyPr>
            <a:lstStyle/>
            <a:p>
              <a:pPr algn="ctr">
                <a:spcBef>
                  <a:spcPct val="0"/>
                </a:spcBef>
              </a:pPr>
              <a:r>
                <a:rPr lang="en-US" b="0">
                  <a:solidFill>
                    <a:srgbClr val="FFFF00"/>
                  </a:solidFill>
                  <a:latin typeface="Arial" pitchFamily="34" charset="0"/>
                  <a:cs typeface="Arial" pitchFamily="34" charset="0"/>
                </a:rPr>
                <a:t>Same output distribution</a:t>
              </a: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0"/>
          </p:nvPr>
        </p:nvSpPr>
        <p:spPr/>
        <p:txBody>
          <a:bodyPr/>
          <a:lstStyle/>
          <a:p>
            <a:pPr>
              <a:defRPr/>
            </a:pPr>
            <a:r>
              <a:rPr lang="en-US"/>
              <a:t>Art of Multiprocessor Programming</a:t>
            </a:r>
          </a:p>
        </p:txBody>
      </p:sp>
      <p:sp>
        <p:nvSpPr>
          <p:cNvPr id="5" name="Slide Number Placeholder 5"/>
          <p:cNvSpPr>
            <a:spLocks noGrp="1"/>
          </p:cNvSpPr>
          <p:nvPr>
            <p:ph type="sldNum" sz="quarter" idx="11"/>
          </p:nvPr>
        </p:nvSpPr>
        <p:spPr/>
        <p:txBody>
          <a:bodyPr/>
          <a:lstStyle/>
          <a:p>
            <a:pPr>
              <a:defRPr/>
            </a:pPr>
            <a:fld id="{E918DA9D-4CA4-4C64-B291-27919664FD2D}" type="slidenum">
              <a:rPr lang="en-US"/>
              <a:pPr>
                <a:defRPr/>
              </a:pPr>
              <a:t>84</a:t>
            </a:fld>
            <a:endParaRPr lang="en-US"/>
          </a:p>
        </p:txBody>
      </p:sp>
      <p:sp>
        <p:nvSpPr>
          <p:cNvPr id="193540" name="Rectangle 2"/>
          <p:cNvSpPr>
            <a:spLocks noGrp="1" noChangeArrowheads="1"/>
          </p:cNvSpPr>
          <p:nvPr>
            <p:ph type="title"/>
          </p:nvPr>
        </p:nvSpPr>
        <p:spPr/>
        <p:txBody>
          <a:bodyPr/>
          <a:lstStyle/>
          <a:p>
            <a:r>
              <a:rPr lang="en-US" sz="4000"/>
              <a:t>Index Distribution Benchmark</a:t>
            </a:r>
          </a:p>
        </p:txBody>
      </p:sp>
      <p:sp>
        <p:nvSpPr>
          <p:cNvPr id="193541" name="Rectangle 3"/>
          <p:cNvSpPr>
            <a:spLocks noChangeArrowheads="1"/>
          </p:cNvSpPr>
          <p:nvPr/>
        </p:nvSpPr>
        <p:spPr bwMode="auto">
          <a:xfrm>
            <a:off x="947738" y="1981200"/>
            <a:ext cx="7586662" cy="2677656"/>
          </a:xfrm>
          <a:prstGeom prst="rect">
            <a:avLst/>
          </a:prstGeom>
          <a:solidFill>
            <a:schemeClr val="tx2"/>
          </a:solidFill>
          <a:ln w="9525">
            <a:noFill/>
            <a:miter lim="800000"/>
            <a:headEnd/>
            <a:tailEnd/>
          </a:ln>
        </p:spPr>
        <p:txBody>
          <a:bodyPr>
            <a:spAutoFit/>
          </a:bodyPr>
          <a:lstStyle/>
          <a:p>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err="1">
                <a:solidFill>
                  <a:srgbClr val="DCDCAA"/>
                </a:solidFill>
                <a:effectLst/>
                <a:latin typeface="Consolas" panose="020B0609020204030204" pitchFamily="49" charset="0"/>
              </a:rPr>
              <a:t>indexBench</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iters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work)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&lt; </a:t>
            </a:r>
            <a:r>
              <a:rPr lang="en-US" b="0" dirty="0" err="1">
                <a:solidFill>
                  <a:srgbClr val="D4D4D4"/>
                </a:solidFill>
                <a:effectLst/>
                <a:latin typeface="Consolas" panose="020B0609020204030204" pitchFamily="49" charset="0"/>
              </a:rPr>
              <a:t>iters</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err="1">
                <a:solidFill>
                  <a:srgbClr val="D4D4D4"/>
                </a:solidFill>
                <a:effectLst/>
                <a:latin typeface="Consolas" panose="020B0609020204030204" pitchFamily="49" charset="0"/>
              </a:rPr>
              <a:t>fetch&amp;</a:t>
            </a:r>
            <a:r>
              <a:rPr lang="en-US" b="0" dirty="0" err="1">
                <a:solidFill>
                  <a:srgbClr val="DCDCAA"/>
                </a:solidFill>
                <a:effectLst/>
                <a:latin typeface="Consolas" panose="020B0609020204030204" pitchFamily="49" charset="0"/>
              </a:rPr>
              <a:t>inc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Thread</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sleep</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random</a:t>
            </a:r>
            <a:r>
              <a:rPr lang="en-US" b="0" dirty="0">
                <a:solidFill>
                  <a:srgbClr val="D4D4D4"/>
                </a:solidFill>
                <a:effectLst/>
                <a:latin typeface="Consolas" panose="020B0609020204030204" pitchFamily="49" charset="0"/>
              </a:rPr>
              <a:t>() % work);</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3"/>
          <p:cNvSpPr>
            <a:spLocks noGrp="1"/>
          </p:cNvSpPr>
          <p:nvPr>
            <p:ph type="ftr" sz="quarter" idx="10"/>
          </p:nvPr>
        </p:nvSpPr>
        <p:spPr/>
        <p:txBody>
          <a:bodyPr/>
          <a:lstStyle/>
          <a:p>
            <a:pPr>
              <a:defRPr/>
            </a:pPr>
            <a:r>
              <a:rPr lang="en-US"/>
              <a:t>Art of Multiprocessor Programming</a:t>
            </a:r>
          </a:p>
        </p:txBody>
      </p:sp>
      <p:sp>
        <p:nvSpPr>
          <p:cNvPr id="14" name="Slide Number Placeholder 4"/>
          <p:cNvSpPr>
            <a:spLocks noGrp="1"/>
          </p:cNvSpPr>
          <p:nvPr>
            <p:ph type="sldNum" sz="quarter" idx="11"/>
          </p:nvPr>
        </p:nvSpPr>
        <p:spPr/>
        <p:txBody>
          <a:bodyPr/>
          <a:lstStyle/>
          <a:p>
            <a:pPr>
              <a:defRPr/>
            </a:pPr>
            <a:fld id="{4473A6A4-1679-40ED-936B-3778C9E1B880}" type="slidenum">
              <a:rPr lang="en-US"/>
              <a:pPr>
                <a:defRPr/>
              </a:pPr>
              <a:t>85</a:t>
            </a:fld>
            <a:endParaRPr lang="en-US"/>
          </a:p>
        </p:txBody>
      </p:sp>
      <p:sp>
        <p:nvSpPr>
          <p:cNvPr id="194564" name="Rectangle 2"/>
          <p:cNvSpPr>
            <a:spLocks noGrp="1" noChangeArrowheads="1"/>
          </p:cNvSpPr>
          <p:nvPr>
            <p:ph type="title"/>
          </p:nvPr>
        </p:nvSpPr>
        <p:spPr>
          <a:xfrm>
            <a:off x="685800" y="73025"/>
            <a:ext cx="7772400" cy="1143000"/>
          </a:xfrm>
        </p:spPr>
        <p:txBody>
          <a:bodyPr/>
          <a:lstStyle/>
          <a:p>
            <a:r>
              <a:rPr lang="en-US"/>
              <a:t>Performance (Simulated)</a:t>
            </a:r>
          </a:p>
        </p:txBody>
      </p:sp>
      <p:sp>
        <p:nvSpPr>
          <p:cNvPr id="194565" name="Text Box 3"/>
          <p:cNvSpPr txBox="1">
            <a:spLocks noChangeArrowheads="1"/>
          </p:cNvSpPr>
          <p:nvPr/>
        </p:nvSpPr>
        <p:spPr bwMode="auto">
          <a:xfrm>
            <a:off x="517525" y="5443538"/>
            <a:ext cx="4168642" cy="276999"/>
          </a:xfrm>
          <a:prstGeom prst="rect">
            <a:avLst/>
          </a:prstGeom>
          <a:noFill/>
          <a:ln w="9525">
            <a:noFill/>
            <a:miter lim="800000"/>
            <a:headEnd/>
            <a:tailEnd/>
          </a:ln>
        </p:spPr>
        <p:txBody>
          <a:bodyPr wrap="none">
            <a:spAutoFit/>
          </a:bodyPr>
          <a:lstStyle/>
          <a:p>
            <a:pPr eaLnBrk="1" hangingPunct="1">
              <a:spcBef>
                <a:spcPct val="0"/>
              </a:spcBef>
            </a:pPr>
            <a:r>
              <a:rPr lang="en-US" sz="1200" b="0">
                <a:solidFill>
                  <a:schemeClr val="tx1"/>
                </a:solidFill>
                <a:latin typeface="Arial" pitchFamily="34" charset="0"/>
                <a:cs typeface="Arial" pitchFamily="34" charset="0"/>
              </a:rPr>
              <a:t>* All graphs taken from Herlihy,Lim,Shavit, copyright ACM. </a:t>
            </a:r>
          </a:p>
        </p:txBody>
      </p:sp>
      <p:sp>
        <p:nvSpPr>
          <p:cNvPr id="194566" name="Line 4"/>
          <p:cNvSpPr>
            <a:spLocks noChangeShapeType="1"/>
          </p:cNvSpPr>
          <p:nvPr/>
        </p:nvSpPr>
        <p:spPr bwMode="auto">
          <a:xfrm flipV="1">
            <a:off x="1663700" y="1431925"/>
            <a:ext cx="0" cy="336550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4567" name="Line 5"/>
          <p:cNvSpPr>
            <a:spLocks noChangeShapeType="1"/>
          </p:cNvSpPr>
          <p:nvPr/>
        </p:nvSpPr>
        <p:spPr bwMode="auto">
          <a:xfrm>
            <a:off x="1651000" y="4746625"/>
            <a:ext cx="3302000" cy="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4568" name="Freeform 6"/>
          <p:cNvSpPr>
            <a:spLocks/>
          </p:cNvSpPr>
          <p:nvPr/>
        </p:nvSpPr>
        <p:spPr bwMode="auto">
          <a:xfrm>
            <a:off x="1714500" y="3159125"/>
            <a:ext cx="3213100" cy="1409700"/>
          </a:xfrm>
          <a:custGeom>
            <a:avLst/>
            <a:gdLst>
              <a:gd name="T0" fmla="*/ 0 w 2024"/>
              <a:gd name="T1" fmla="*/ 0 h 888"/>
              <a:gd name="T2" fmla="*/ 2147483647 w 2024"/>
              <a:gd name="T3" fmla="*/ 2147483647 h 888"/>
              <a:gd name="T4" fmla="*/ 2147483647 w 2024"/>
              <a:gd name="T5" fmla="*/ 2147483647 h 888"/>
              <a:gd name="T6" fmla="*/ 2147483647 w 2024"/>
              <a:gd name="T7" fmla="*/ 2147483647 h 888"/>
              <a:gd name="T8" fmla="*/ 2147483647 w 2024"/>
              <a:gd name="T9" fmla="*/ 2147483647 h 888"/>
              <a:gd name="T10" fmla="*/ 2147483647 w 2024"/>
              <a:gd name="T11" fmla="*/ 2147483647 h 888"/>
              <a:gd name="T12" fmla="*/ 2147483647 w 2024"/>
              <a:gd name="T13" fmla="*/ 2147483647 h 888"/>
              <a:gd name="T14" fmla="*/ 2147483647 w 2024"/>
              <a:gd name="T15" fmla="*/ 2147483647 h 888"/>
              <a:gd name="T16" fmla="*/ 0 60000 65536"/>
              <a:gd name="T17" fmla="*/ 0 60000 65536"/>
              <a:gd name="T18" fmla="*/ 0 60000 65536"/>
              <a:gd name="T19" fmla="*/ 0 60000 65536"/>
              <a:gd name="T20" fmla="*/ 0 60000 65536"/>
              <a:gd name="T21" fmla="*/ 0 60000 65536"/>
              <a:gd name="T22" fmla="*/ 0 60000 65536"/>
              <a:gd name="T23" fmla="*/ 0 60000 65536"/>
              <a:gd name="T24" fmla="*/ 0 w 2024"/>
              <a:gd name="T25" fmla="*/ 0 h 888"/>
              <a:gd name="T26" fmla="*/ 2024 w 2024"/>
              <a:gd name="T27" fmla="*/ 888 h 8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4" h="888">
                <a:moveTo>
                  <a:pt x="0" y="0"/>
                </a:moveTo>
                <a:cubicBezTo>
                  <a:pt x="8" y="324"/>
                  <a:pt x="16" y="648"/>
                  <a:pt x="32" y="768"/>
                </a:cubicBezTo>
                <a:cubicBezTo>
                  <a:pt x="48" y="888"/>
                  <a:pt x="60" y="720"/>
                  <a:pt x="96" y="720"/>
                </a:cubicBezTo>
                <a:cubicBezTo>
                  <a:pt x="132" y="720"/>
                  <a:pt x="185" y="764"/>
                  <a:pt x="248" y="768"/>
                </a:cubicBezTo>
                <a:cubicBezTo>
                  <a:pt x="311" y="772"/>
                  <a:pt x="348" y="741"/>
                  <a:pt x="472" y="744"/>
                </a:cubicBezTo>
                <a:cubicBezTo>
                  <a:pt x="596" y="747"/>
                  <a:pt x="820" y="776"/>
                  <a:pt x="992" y="784"/>
                </a:cubicBezTo>
                <a:cubicBezTo>
                  <a:pt x="1164" y="792"/>
                  <a:pt x="1332" y="788"/>
                  <a:pt x="1504" y="792"/>
                </a:cubicBezTo>
                <a:cubicBezTo>
                  <a:pt x="1676" y="796"/>
                  <a:pt x="1850" y="802"/>
                  <a:pt x="2024" y="808"/>
                </a:cubicBezTo>
              </a:path>
            </a:pathLst>
          </a:custGeom>
          <a:noFill/>
          <a:ln w="38100">
            <a:solidFill>
              <a:srgbClr val="FF6600"/>
            </a:solidFill>
            <a:round/>
            <a:headEnd/>
            <a:tailEnd/>
          </a:ln>
        </p:spPr>
        <p:txBody>
          <a:bodyPr wrap="none" anchor="ctr"/>
          <a:lstStyle/>
          <a:p>
            <a:endParaRPr lang="en-US">
              <a:latin typeface="Arial" pitchFamily="34" charset="0"/>
              <a:cs typeface="Arial" pitchFamily="34" charset="0"/>
            </a:endParaRPr>
          </a:p>
        </p:txBody>
      </p:sp>
      <p:sp>
        <p:nvSpPr>
          <p:cNvPr id="194569" name="Text Box 7"/>
          <p:cNvSpPr txBox="1">
            <a:spLocks noChangeArrowheads="1"/>
          </p:cNvSpPr>
          <p:nvPr/>
        </p:nvSpPr>
        <p:spPr bwMode="auto">
          <a:xfrm>
            <a:off x="5036632" y="4229100"/>
            <a:ext cx="1877438" cy="369332"/>
          </a:xfrm>
          <a:prstGeom prst="rect">
            <a:avLst/>
          </a:prstGeom>
          <a:noFill/>
          <a:ln w="9525" algn="ctr">
            <a:noFill/>
            <a:miter lim="800000"/>
            <a:headEnd/>
            <a:tailEnd/>
          </a:ln>
        </p:spPr>
        <p:txBody>
          <a:bodyPr wrap="none">
            <a:spAutoFit/>
          </a:bodyPr>
          <a:lstStyle/>
          <a:p>
            <a:pPr algn="ctr">
              <a:spcBef>
                <a:spcPct val="0"/>
              </a:spcBef>
            </a:pPr>
            <a:r>
              <a:rPr lang="en-US" sz="1800" b="0" dirty="0">
                <a:solidFill>
                  <a:srgbClr val="FF6600"/>
                </a:solidFill>
                <a:latin typeface="Arial" pitchFamily="34" charset="0"/>
                <a:cs typeface="Arial" pitchFamily="34" charset="0"/>
              </a:rPr>
              <a:t>MCS queue lock</a:t>
            </a:r>
          </a:p>
        </p:txBody>
      </p:sp>
      <p:sp>
        <p:nvSpPr>
          <p:cNvPr id="194570" name="Freeform 8"/>
          <p:cNvSpPr>
            <a:spLocks/>
          </p:cNvSpPr>
          <p:nvPr/>
        </p:nvSpPr>
        <p:spPr bwMode="auto">
          <a:xfrm>
            <a:off x="1701800" y="2803525"/>
            <a:ext cx="3213100" cy="1892300"/>
          </a:xfrm>
          <a:custGeom>
            <a:avLst/>
            <a:gdLst>
              <a:gd name="T0" fmla="*/ 0 w 2024"/>
              <a:gd name="T1" fmla="*/ 0 h 1192"/>
              <a:gd name="T2" fmla="*/ 2147483647 w 2024"/>
              <a:gd name="T3" fmla="*/ 2147483647 h 1192"/>
              <a:gd name="T4" fmla="*/ 2147483647 w 2024"/>
              <a:gd name="T5" fmla="*/ 2147483647 h 1192"/>
              <a:gd name="T6" fmla="*/ 2147483647 w 2024"/>
              <a:gd name="T7" fmla="*/ 2147483647 h 1192"/>
              <a:gd name="T8" fmla="*/ 2147483647 w 2024"/>
              <a:gd name="T9" fmla="*/ 2147483647 h 1192"/>
              <a:gd name="T10" fmla="*/ 2147483647 w 2024"/>
              <a:gd name="T11" fmla="*/ 2147483647 h 1192"/>
              <a:gd name="T12" fmla="*/ 2147483647 w 2024"/>
              <a:gd name="T13" fmla="*/ 2147483647 h 1192"/>
              <a:gd name="T14" fmla="*/ 2147483647 w 2024"/>
              <a:gd name="T15" fmla="*/ 2147483647 h 1192"/>
              <a:gd name="T16" fmla="*/ 0 60000 65536"/>
              <a:gd name="T17" fmla="*/ 0 60000 65536"/>
              <a:gd name="T18" fmla="*/ 0 60000 65536"/>
              <a:gd name="T19" fmla="*/ 0 60000 65536"/>
              <a:gd name="T20" fmla="*/ 0 60000 65536"/>
              <a:gd name="T21" fmla="*/ 0 60000 65536"/>
              <a:gd name="T22" fmla="*/ 0 60000 65536"/>
              <a:gd name="T23" fmla="*/ 0 60000 65536"/>
              <a:gd name="T24" fmla="*/ 0 w 2024"/>
              <a:gd name="T25" fmla="*/ 0 h 1192"/>
              <a:gd name="T26" fmla="*/ 2024 w 2024"/>
              <a:gd name="T27" fmla="*/ 1192 h 1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4" h="1192">
                <a:moveTo>
                  <a:pt x="0" y="0"/>
                </a:moveTo>
                <a:cubicBezTo>
                  <a:pt x="14" y="128"/>
                  <a:pt x="28" y="256"/>
                  <a:pt x="48" y="352"/>
                </a:cubicBezTo>
                <a:cubicBezTo>
                  <a:pt x="68" y="448"/>
                  <a:pt x="88" y="493"/>
                  <a:pt x="120" y="576"/>
                </a:cubicBezTo>
                <a:cubicBezTo>
                  <a:pt x="152" y="659"/>
                  <a:pt x="176" y="789"/>
                  <a:pt x="240" y="848"/>
                </a:cubicBezTo>
                <a:cubicBezTo>
                  <a:pt x="304" y="907"/>
                  <a:pt x="376" y="881"/>
                  <a:pt x="504" y="928"/>
                </a:cubicBezTo>
                <a:cubicBezTo>
                  <a:pt x="632" y="975"/>
                  <a:pt x="839" y="1088"/>
                  <a:pt x="1008" y="1128"/>
                </a:cubicBezTo>
                <a:cubicBezTo>
                  <a:pt x="1177" y="1168"/>
                  <a:pt x="1351" y="1157"/>
                  <a:pt x="1520" y="1168"/>
                </a:cubicBezTo>
                <a:cubicBezTo>
                  <a:pt x="1689" y="1179"/>
                  <a:pt x="1940" y="1187"/>
                  <a:pt x="2024" y="1192"/>
                </a:cubicBezTo>
              </a:path>
            </a:pathLst>
          </a:custGeom>
          <a:noFill/>
          <a:ln w="38100">
            <a:solidFill>
              <a:srgbClr val="00FF99"/>
            </a:solidFill>
            <a:round/>
            <a:headEnd/>
            <a:tailEnd/>
          </a:ln>
        </p:spPr>
        <p:txBody>
          <a:bodyPr wrap="none" anchor="ctr"/>
          <a:lstStyle/>
          <a:p>
            <a:endParaRPr lang="en-US">
              <a:latin typeface="Arial" pitchFamily="34" charset="0"/>
              <a:cs typeface="Arial" pitchFamily="34" charset="0"/>
            </a:endParaRPr>
          </a:p>
        </p:txBody>
      </p:sp>
      <p:sp>
        <p:nvSpPr>
          <p:cNvPr id="194571" name="Text Box 9"/>
          <p:cNvSpPr txBox="1">
            <a:spLocks noChangeArrowheads="1"/>
          </p:cNvSpPr>
          <p:nvPr/>
        </p:nvSpPr>
        <p:spPr bwMode="auto">
          <a:xfrm>
            <a:off x="5064125" y="4559300"/>
            <a:ext cx="1139825" cy="366713"/>
          </a:xfrm>
          <a:prstGeom prst="rect">
            <a:avLst/>
          </a:prstGeom>
          <a:noFill/>
          <a:ln w="9525" algn="ctr">
            <a:noFill/>
            <a:miter lim="800000"/>
            <a:headEnd/>
            <a:tailEnd/>
          </a:ln>
        </p:spPr>
        <p:txBody>
          <a:bodyPr wrap="none">
            <a:spAutoFit/>
          </a:bodyPr>
          <a:lstStyle/>
          <a:p>
            <a:pPr algn="ctr">
              <a:spcBef>
                <a:spcPct val="0"/>
              </a:spcBef>
            </a:pPr>
            <a:r>
              <a:rPr lang="en-US" sz="1800" b="0">
                <a:solidFill>
                  <a:srgbClr val="00FF99"/>
                </a:solidFill>
                <a:latin typeface="Arial" pitchFamily="34" charset="0"/>
                <a:cs typeface="Arial" pitchFamily="34" charset="0"/>
              </a:rPr>
              <a:t>Spin lock</a:t>
            </a:r>
          </a:p>
        </p:txBody>
      </p:sp>
      <p:sp>
        <p:nvSpPr>
          <p:cNvPr id="194572" name="Text Box 10"/>
          <p:cNvSpPr txBox="1">
            <a:spLocks noChangeArrowheads="1"/>
          </p:cNvSpPr>
          <p:nvPr/>
        </p:nvSpPr>
        <p:spPr bwMode="auto">
          <a:xfrm>
            <a:off x="2058988" y="4927600"/>
            <a:ext cx="2260600" cy="366713"/>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Number processors</a:t>
            </a:r>
          </a:p>
        </p:txBody>
      </p:sp>
      <p:sp>
        <p:nvSpPr>
          <p:cNvPr id="194573" name="Text Box 11"/>
          <p:cNvSpPr txBox="1">
            <a:spLocks noChangeArrowheads="1"/>
          </p:cNvSpPr>
          <p:nvPr/>
        </p:nvSpPr>
        <p:spPr bwMode="auto">
          <a:xfrm rot="-5400000">
            <a:off x="552044" y="2953822"/>
            <a:ext cx="1364476" cy="369332"/>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Throughput</a:t>
            </a:r>
          </a:p>
        </p:txBody>
      </p:sp>
      <p:sp>
        <p:nvSpPr>
          <p:cNvPr id="194574" name="Text Box 12"/>
          <p:cNvSpPr txBox="1">
            <a:spLocks noChangeArrowheads="1"/>
          </p:cNvSpPr>
          <p:nvPr/>
        </p:nvSpPr>
        <p:spPr bwMode="auto">
          <a:xfrm>
            <a:off x="3118013" y="2686050"/>
            <a:ext cx="2723823"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00B0F0"/>
                </a:solidFill>
                <a:latin typeface="Arial" pitchFamily="34" charset="0"/>
                <a:cs typeface="Arial" pitchFamily="34" charset="0"/>
              </a:rPr>
              <a:t>Higher is better!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p:cNvSpPr>
            <a:spLocks noGrp="1"/>
          </p:cNvSpPr>
          <p:nvPr>
            <p:ph type="ftr" sz="quarter" idx="10"/>
          </p:nvPr>
        </p:nvSpPr>
        <p:spPr/>
        <p:txBody>
          <a:bodyPr/>
          <a:lstStyle/>
          <a:p>
            <a:pPr>
              <a:defRPr/>
            </a:pPr>
            <a:r>
              <a:rPr lang="en-US"/>
              <a:t>Art of Multiprocessor Programming</a:t>
            </a:r>
          </a:p>
        </p:txBody>
      </p:sp>
      <p:sp>
        <p:nvSpPr>
          <p:cNvPr id="18" name="Slide Number Placeholder 4"/>
          <p:cNvSpPr>
            <a:spLocks noGrp="1"/>
          </p:cNvSpPr>
          <p:nvPr>
            <p:ph type="sldNum" sz="quarter" idx="11"/>
          </p:nvPr>
        </p:nvSpPr>
        <p:spPr/>
        <p:txBody>
          <a:bodyPr/>
          <a:lstStyle/>
          <a:p>
            <a:pPr>
              <a:defRPr/>
            </a:pPr>
            <a:fld id="{2AC731C8-0333-499C-BB1A-302CC0EE214B}" type="slidenum">
              <a:rPr lang="en-US">
                <a:solidFill>
                  <a:srgbClr val="FFFF00"/>
                </a:solidFill>
              </a:rPr>
              <a:pPr>
                <a:defRPr/>
              </a:pPr>
              <a:t>86</a:t>
            </a:fld>
            <a:endParaRPr lang="en-US" dirty="0">
              <a:solidFill>
                <a:srgbClr val="FFFF00"/>
              </a:solidFill>
            </a:endParaRPr>
          </a:p>
        </p:txBody>
      </p:sp>
      <p:sp>
        <p:nvSpPr>
          <p:cNvPr id="195588" name="Rectangle 2"/>
          <p:cNvSpPr>
            <a:spLocks noGrp="1" noChangeArrowheads="1"/>
          </p:cNvSpPr>
          <p:nvPr>
            <p:ph type="title"/>
          </p:nvPr>
        </p:nvSpPr>
        <p:spPr>
          <a:xfrm>
            <a:off x="685800" y="290513"/>
            <a:ext cx="7772400" cy="1143000"/>
          </a:xfrm>
        </p:spPr>
        <p:txBody>
          <a:bodyPr/>
          <a:lstStyle/>
          <a:p>
            <a:r>
              <a:rPr lang="en-US"/>
              <a:t>Performance (Simulated)</a:t>
            </a:r>
          </a:p>
        </p:txBody>
      </p:sp>
      <p:sp>
        <p:nvSpPr>
          <p:cNvPr id="195589" name="Line 4"/>
          <p:cNvSpPr>
            <a:spLocks noChangeShapeType="1"/>
          </p:cNvSpPr>
          <p:nvPr/>
        </p:nvSpPr>
        <p:spPr bwMode="auto">
          <a:xfrm flipV="1">
            <a:off x="1663700" y="1649413"/>
            <a:ext cx="0" cy="336550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5590" name="Line 5"/>
          <p:cNvSpPr>
            <a:spLocks noChangeShapeType="1"/>
          </p:cNvSpPr>
          <p:nvPr/>
        </p:nvSpPr>
        <p:spPr bwMode="auto">
          <a:xfrm>
            <a:off x="1651000" y="4964113"/>
            <a:ext cx="3302000" cy="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5591" name="Freeform 6"/>
          <p:cNvSpPr>
            <a:spLocks/>
          </p:cNvSpPr>
          <p:nvPr/>
        </p:nvSpPr>
        <p:spPr bwMode="auto">
          <a:xfrm>
            <a:off x="1714500" y="3376613"/>
            <a:ext cx="3213100" cy="1409700"/>
          </a:xfrm>
          <a:custGeom>
            <a:avLst/>
            <a:gdLst>
              <a:gd name="T0" fmla="*/ 0 w 2024"/>
              <a:gd name="T1" fmla="*/ 0 h 888"/>
              <a:gd name="T2" fmla="*/ 2147483647 w 2024"/>
              <a:gd name="T3" fmla="*/ 2147483647 h 888"/>
              <a:gd name="T4" fmla="*/ 2147483647 w 2024"/>
              <a:gd name="T5" fmla="*/ 2147483647 h 888"/>
              <a:gd name="T6" fmla="*/ 2147483647 w 2024"/>
              <a:gd name="T7" fmla="*/ 2147483647 h 888"/>
              <a:gd name="T8" fmla="*/ 2147483647 w 2024"/>
              <a:gd name="T9" fmla="*/ 2147483647 h 888"/>
              <a:gd name="T10" fmla="*/ 2147483647 w 2024"/>
              <a:gd name="T11" fmla="*/ 2147483647 h 888"/>
              <a:gd name="T12" fmla="*/ 2147483647 w 2024"/>
              <a:gd name="T13" fmla="*/ 2147483647 h 888"/>
              <a:gd name="T14" fmla="*/ 2147483647 w 2024"/>
              <a:gd name="T15" fmla="*/ 2147483647 h 888"/>
              <a:gd name="T16" fmla="*/ 0 60000 65536"/>
              <a:gd name="T17" fmla="*/ 0 60000 65536"/>
              <a:gd name="T18" fmla="*/ 0 60000 65536"/>
              <a:gd name="T19" fmla="*/ 0 60000 65536"/>
              <a:gd name="T20" fmla="*/ 0 60000 65536"/>
              <a:gd name="T21" fmla="*/ 0 60000 65536"/>
              <a:gd name="T22" fmla="*/ 0 60000 65536"/>
              <a:gd name="T23" fmla="*/ 0 60000 65536"/>
              <a:gd name="T24" fmla="*/ 0 w 2024"/>
              <a:gd name="T25" fmla="*/ 0 h 888"/>
              <a:gd name="T26" fmla="*/ 2024 w 2024"/>
              <a:gd name="T27" fmla="*/ 888 h 8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4" h="888">
                <a:moveTo>
                  <a:pt x="0" y="0"/>
                </a:moveTo>
                <a:cubicBezTo>
                  <a:pt x="8" y="324"/>
                  <a:pt x="16" y="648"/>
                  <a:pt x="32" y="768"/>
                </a:cubicBezTo>
                <a:cubicBezTo>
                  <a:pt x="48" y="888"/>
                  <a:pt x="60" y="720"/>
                  <a:pt x="96" y="720"/>
                </a:cubicBezTo>
                <a:cubicBezTo>
                  <a:pt x="132" y="720"/>
                  <a:pt x="185" y="764"/>
                  <a:pt x="248" y="768"/>
                </a:cubicBezTo>
                <a:cubicBezTo>
                  <a:pt x="311" y="772"/>
                  <a:pt x="348" y="741"/>
                  <a:pt x="472" y="744"/>
                </a:cubicBezTo>
                <a:cubicBezTo>
                  <a:pt x="596" y="747"/>
                  <a:pt x="820" y="776"/>
                  <a:pt x="992" y="784"/>
                </a:cubicBezTo>
                <a:cubicBezTo>
                  <a:pt x="1164" y="792"/>
                  <a:pt x="1332" y="788"/>
                  <a:pt x="1504" y="792"/>
                </a:cubicBezTo>
                <a:cubicBezTo>
                  <a:pt x="1676" y="796"/>
                  <a:pt x="1850" y="802"/>
                  <a:pt x="2024" y="808"/>
                </a:cubicBezTo>
              </a:path>
            </a:pathLst>
          </a:custGeom>
          <a:no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195592" name="Text Box 7"/>
          <p:cNvSpPr txBox="1">
            <a:spLocks noChangeArrowheads="1"/>
          </p:cNvSpPr>
          <p:nvPr/>
        </p:nvSpPr>
        <p:spPr bwMode="auto">
          <a:xfrm>
            <a:off x="5036632" y="4446588"/>
            <a:ext cx="1877438" cy="369332"/>
          </a:xfrm>
          <a:prstGeom prst="rect">
            <a:avLst/>
          </a:prstGeom>
          <a:noFill/>
          <a:ln w="9525" algn="ctr">
            <a:noFill/>
            <a:miter lim="800000"/>
            <a:headEnd/>
            <a:tailEnd/>
          </a:ln>
        </p:spPr>
        <p:txBody>
          <a:bodyPr wrap="none">
            <a:spAutoFit/>
          </a:bodyPr>
          <a:lstStyle/>
          <a:p>
            <a:pPr algn="ctr">
              <a:spcBef>
                <a:spcPct val="0"/>
              </a:spcBef>
            </a:pPr>
            <a:r>
              <a:rPr lang="en-US" sz="1800" b="0">
                <a:solidFill>
                  <a:schemeClr val="bg2"/>
                </a:solidFill>
                <a:latin typeface="Arial" pitchFamily="34" charset="0"/>
                <a:cs typeface="Arial" pitchFamily="34" charset="0"/>
              </a:rPr>
              <a:t>MCS queue lock</a:t>
            </a:r>
          </a:p>
        </p:txBody>
      </p:sp>
      <p:sp>
        <p:nvSpPr>
          <p:cNvPr id="195593" name="Freeform 8"/>
          <p:cNvSpPr>
            <a:spLocks/>
          </p:cNvSpPr>
          <p:nvPr/>
        </p:nvSpPr>
        <p:spPr bwMode="auto">
          <a:xfrm>
            <a:off x="1701800" y="3021013"/>
            <a:ext cx="3213100" cy="1892300"/>
          </a:xfrm>
          <a:custGeom>
            <a:avLst/>
            <a:gdLst>
              <a:gd name="T0" fmla="*/ 0 w 2024"/>
              <a:gd name="T1" fmla="*/ 0 h 1192"/>
              <a:gd name="T2" fmla="*/ 2147483647 w 2024"/>
              <a:gd name="T3" fmla="*/ 2147483647 h 1192"/>
              <a:gd name="T4" fmla="*/ 2147483647 w 2024"/>
              <a:gd name="T5" fmla="*/ 2147483647 h 1192"/>
              <a:gd name="T6" fmla="*/ 2147483647 w 2024"/>
              <a:gd name="T7" fmla="*/ 2147483647 h 1192"/>
              <a:gd name="T8" fmla="*/ 2147483647 w 2024"/>
              <a:gd name="T9" fmla="*/ 2147483647 h 1192"/>
              <a:gd name="T10" fmla="*/ 2147483647 w 2024"/>
              <a:gd name="T11" fmla="*/ 2147483647 h 1192"/>
              <a:gd name="T12" fmla="*/ 2147483647 w 2024"/>
              <a:gd name="T13" fmla="*/ 2147483647 h 1192"/>
              <a:gd name="T14" fmla="*/ 2147483647 w 2024"/>
              <a:gd name="T15" fmla="*/ 2147483647 h 1192"/>
              <a:gd name="T16" fmla="*/ 0 60000 65536"/>
              <a:gd name="T17" fmla="*/ 0 60000 65536"/>
              <a:gd name="T18" fmla="*/ 0 60000 65536"/>
              <a:gd name="T19" fmla="*/ 0 60000 65536"/>
              <a:gd name="T20" fmla="*/ 0 60000 65536"/>
              <a:gd name="T21" fmla="*/ 0 60000 65536"/>
              <a:gd name="T22" fmla="*/ 0 60000 65536"/>
              <a:gd name="T23" fmla="*/ 0 60000 65536"/>
              <a:gd name="T24" fmla="*/ 0 w 2024"/>
              <a:gd name="T25" fmla="*/ 0 h 1192"/>
              <a:gd name="T26" fmla="*/ 2024 w 2024"/>
              <a:gd name="T27" fmla="*/ 1192 h 1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4" h="1192">
                <a:moveTo>
                  <a:pt x="0" y="0"/>
                </a:moveTo>
                <a:cubicBezTo>
                  <a:pt x="14" y="128"/>
                  <a:pt x="28" y="256"/>
                  <a:pt x="48" y="352"/>
                </a:cubicBezTo>
                <a:cubicBezTo>
                  <a:pt x="68" y="448"/>
                  <a:pt x="88" y="493"/>
                  <a:pt x="120" y="576"/>
                </a:cubicBezTo>
                <a:cubicBezTo>
                  <a:pt x="152" y="659"/>
                  <a:pt x="176" y="789"/>
                  <a:pt x="240" y="848"/>
                </a:cubicBezTo>
                <a:cubicBezTo>
                  <a:pt x="304" y="907"/>
                  <a:pt x="376" y="881"/>
                  <a:pt x="504" y="928"/>
                </a:cubicBezTo>
                <a:cubicBezTo>
                  <a:pt x="632" y="975"/>
                  <a:pt x="839" y="1088"/>
                  <a:pt x="1008" y="1128"/>
                </a:cubicBezTo>
                <a:cubicBezTo>
                  <a:pt x="1177" y="1168"/>
                  <a:pt x="1351" y="1157"/>
                  <a:pt x="1520" y="1168"/>
                </a:cubicBezTo>
                <a:cubicBezTo>
                  <a:pt x="1689" y="1179"/>
                  <a:pt x="1940" y="1187"/>
                  <a:pt x="2024" y="1192"/>
                </a:cubicBezTo>
              </a:path>
            </a:pathLst>
          </a:custGeom>
          <a:no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195594" name="Text Box 9"/>
          <p:cNvSpPr txBox="1">
            <a:spLocks noChangeArrowheads="1"/>
          </p:cNvSpPr>
          <p:nvPr/>
        </p:nvSpPr>
        <p:spPr bwMode="auto">
          <a:xfrm>
            <a:off x="5064125" y="4776788"/>
            <a:ext cx="1139825" cy="366712"/>
          </a:xfrm>
          <a:prstGeom prst="rect">
            <a:avLst/>
          </a:prstGeom>
          <a:noFill/>
          <a:ln w="9525" algn="ctr">
            <a:noFill/>
            <a:miter lim="800000"/>
            <a:headEnd/>
            <a:tailEnd/>
          </a:ln>
        </p:spPr>
        <p:txBody>
          <a:bodyPr wrap="none">
            <a:spAutoFit/>
          </a:bodyPr>
          <a:lstStyle/>
          <a:p>
            <a:pPr algn="ctr">
              <a:spcBef>
                <a:spcPct val="0"/>
              </a:spcBef>
            </a:pPr>
            <a:r>
              <a:rPr lang="en-US" sz="1800" b="0">
                <a:solidFill>
                  <a:schemeClr val="bg2"/>
                </a:solidFill>
                <a:latin typeface="Arial" pitchFamily="34" charset="0"/>
                <a:cs typeface="Arial" pitchFamily="34" charset="0"/>
              </a:rPr>
              <a:t>Spin lock</a:t>
            </a:r>
          </a:p>
        </p:txBody>
      </p:sp>
      <p:sp>
        <p:nvSpPr>
          <p:cNvPr id="195595" name="Text Box 10"/>
          <p:cNvSpPr txBox="1">
            <a:spLocks noChangeArrowheads="1"/>
          </p:cNvSpPr>
          <p:nvPr/>
        </p:nvSpPr>
        <p:spPr bwMode="auto">
          <a:xfrm>
            <a:off x="2063750" y="5145088"/>
            <a:ext cx="2260600" cy="366712"/>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Number processors</a:t>
            </a:r>
          </a:p>
        </p:txBody>
      </p:sp>
      <p:sp>
        <p:nvSpPr>
          <p:cNvPr id="195596" name="Text Box 11"/>
          <p:cNvSpPr txBox="1">
            <a:spLocks noChangeArrowheads="1"/>
          </p:cNvSpPr>
          <p:nvPr/>
        </p:nvSpPr>
        <p:spPr bwMode="auto">
          <a:xfrm rot="-5400000">
            <a:off x="552044" y="3171309"/>
            <a:ext cx="1364476" cy="369332"/>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Throughput</a:t>
            </a:r>
          </a:p>
        </p:txBody>
      </p:sp>
      <p:sp>
        <p:nvSpPr>
          <p:cNvPr id="195597" name="Freeform 12"/>
          <p:cNvSpPr>
            <a:spLocks/>
          </p:cNvSpPr>
          <p:nvPr/>
        </p:nvSpPr>
        <p:spPr bwMode="auto">
          <a:xfrm>
            <a:off x="1739900" y="1966913"/>
            <a:ext cx="3200400" cy="2895600"/>
          </a:xfrm>
          <a:custGeom>
            <a:avLst/>
            <a:gdLst>
              <a:gd name="T0" fmla="*/ 2147483647 w 2016"/>
              <a:gd name="T1" fmla="*/ 0 h 1824"/>
              <a:gd name="T2" fmla="*/ 2147483647 w 2016"/>
              <a:gd name="T3" fmla="*/ 2147483647 h 1824"/>
              <a:gd name="T4" fmla="*/ 2147483647 w 2016"/>
              <a:gd name="T5" fmla="*/ 2147483647 h 1824"/>
              <a:gd name="T6" fmla="*/ 2147483647 w 2016"/>
              <a:gd name="T7" fmla="*/ 2147483647 h 1824"/>
              <a:gd name="T8" fmla="*/ 2147483647 w 2016"/>
              <a:gd name="T9" fmla="*/ 2147483647 h 1824"/>
              <a:gd name="T10" fmla="*/ 2147483647 w 2016"/>
              <a:gd name="T11" fmla="*/ 2147483647 h 1824"/>
              <a:gd name="T12" fmla="*/ 2147483647 w 2016"/>
              <a:gd name="T13" fmla="*/ 2147483647 h 1824"/>
              <a:gd name="T14" fmla="*/ 0 w 2016"/>
              <a:gd name="T15" fmla="*/ 2147483647 h 1824"/>
              <a:gd name="T16" fmla="*/ 0 60000 65536"/>
              <a:gd name="T17" fmla="*/ 0 60000 65536"/>
              <a:gd name="T18" fmla="*/ 0 60000 65536"/>
              <a:gd name="T19" fmla="*/ 0 60000 65536"/>
              <a:gd name="T20" fmla="*/ 0 60000 65536"/>
              <a:gd name="T21" fmla="*/ 0 60000 65536"/>
              <a:gd name="T22" fmla="*/ 0 60000 65536"/>
              <a:gd name="T23" fmla="*/ 0 60000 65536"/>
              <a:gd name="T24" fmla="*/ 0 w 2016"/>
              <a:gd name="T25" fmla="*/ 0 h 1824"/>
              <a:gd name="T26" fmla="*/ 2016 w 2016"/>
              <a:gd name="T27" fmla="*/ 1824 h 18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16" h="1824">
                <a:moveTo>
                  <a:pt x="2016" y="0"/>
                </a:moveTo>
                <a:cubicBezTo>
                  <a:pt x="1923" y="19"/>
                  <a:pt x="1656" y="112"/>
                  <a:pt x="1456" y="112"/>
                </a:cubicBezTo>
                <a:cubicBezTo>
                  <a:pt x="1304" y="368"/>
                  <a:pt x="1131" y="587"/>
                  <a:pt x="960" y="768"/>
                </a:cubicBezTo>
                <a:cubicBezTo>
                  <a:pt x="789" y="949"/>
                  <a:pt x="560" y="1072"/>
                  <a:pt x="432" y="1200"/>
                </a:cubicBezTo>
                <a:cubicBezTo>
                  <a:pt x="304" y="1328"/>
                  <a:pt x="248" y="1448"/>
                  <a:pt x="192" y="1536"/>
                </a:cubicBezTo>
                <a:cubicBezTo>
                  <a:pt x="136" y="1624"/>
                  <a:pt x="120" y="1688"/>
                  <a:pt x="96" y="1728"/>
                </a:cubicBezTo>
                <a:cubicBezTo>
                  <a:pt x="72" y="1768"/>
                  <a:pt x="64" y="1760"/>
                  <a:pt x="48" y="1776"/>
                </a:cubicBezTo>
                <a:cubicBezTo>
                  <a:pt x="32" y="1792"/>
                  <a:pt x="16" y="1808"/>
                  <a:pt x="0" y="1824"/>
                </a:cubicBezTo>
              </a:path>
            </a:pathLst>
          </a:custGeom>
          <a:noFill/>
          <a:ln w="38100">
            <a:solidFill>
              <a:srgbClr val="FF5050"/>
            </a:solidFill>
            <a:round/>
            <a:headEnd/>
            <a:tailEnd/>
          </a:ln>
        </p:spPr>
        <p:txBody>
          <a:bodyPr wrap="none" anchor="ctr"/>
          <a:lstStyle/>
          <a:p>
            <a:endParaRPr lang="en-US">
              <a:latin typeface="Arial" pitchFamily="34" charset="0"/>
              <a:cs typeface="Arial" pitchFamily="34" charset="0"/>
            </a:endParaRPr>
          </a:p>
        </p:txBody>
      </p:sp>
      <p:sp>
        <p:nvSpPr>
          <p:cNvPr id="195600" name="Text Box 15"/>
          <p:cNvSpPr txBox="1">
            <a:spLocks noChangeArrowheads="1"/>
          </p:cNvSpPr>
          <p:nvPr/>
        </p:nvSpPr>
        <p:spPr bwMode="auto">
          <a:xfrm>
            <a:off x="4995258" y="1827213"/>
            <a:ext cx="3211135" cy="369332"/>
          </a:xfrm>
          <a:prstGeom prst="rect">
            <a:avLst/>
          </a:prstGeom>
          <a:noFill/>
          <a:ln w="9525" algn="ctr">
            <a:noFill/>
            <a:miter lim="800000"/>
            <a:headEnd/>
            <a:tailEnd/>
          </a:ln>
        </p:spPr>
        <p:txBody>
          <a:bodyPr wrap="none">
            <a:spAutoFit/>
          </a:bodyPr>
          <a:lstStyle/>
          <a:p>
            <a:pPr algn="ctr">
              <a:spcBef>
                <a:spcPct val="0"/>
              </a:spcBef>
            </a:pPr>
            <a:r>
              <a:rPr lang="en-US" sz="1800" b="0">
                <a:solidFill>
                  <a:srgbClr val="FF0000"/>
                </a:solidFill>
                <a:latin typeface="Arial" pitchFamily="34" charset="0"/>
                <a:cs typeface="Arial" pitchFamily="34" charset="0"/>
              </a:rPr>
              <a:t>80-balancer counting network</a:t>
            </a:r>
          </a:p>
        </p:txBody>
      </p:sp>
      <p:sp>
        <p:nvSpPr>
          <p:cNvPr id="195601" name="Text Box 16"/>
          <p:cNvSpPr txBox="1">
            <a:spLocks noChangeArrowheads="1"/>
          </p:cNvSpPr>
          <p:nvPr/>
        </p:nvSpPr>
        <p:spPr bwMode="auto">
          <a:xfrm>
            <a:off x="4210213" y="3500438"/>
            <a:ext cx="2723823"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00B0F0"/>
                </a:solidFill>
                <a:latin typeface="Arial" pitchFamily="34" charset="0"/>
                <a:cs typeface="Arial" pitchFamily="34" charset="0"/>
              </a:rPr>
              <a:t>Higher is better!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3"/>
          <p:cNvSpPr>
            <a:spLocks noGrp="1"/>
          </p:cNvSpPr>
          <p:nvPr>
            <p:ph type="ftr" sz="quarter" idx="10"/>
          </p:nvPr>
        </p:nvSpPr>
        <p:spPr/>
        <p:txBody>
          <a:bodyPr/>
          <a:lstStyle/>
          <a:p>
            <a:pPr>
              <a:defRPr/>
            </a:pPr>
            <a:r>
              <a:rPr lang="en-US"/>
              <a:t>Art of Multiprocessor Programming</a:t>
            </a:r>
          </a:p>
        </p:txBody>
      </p:sp>
      <p:sp>
        <p:nvSpPr>
          <p:cNvPr id="19" name="Slide Number Placeholder 4"/>
          <p:cNvSpPr>
            <a:spLocks noGrp="1"/>
          </p:cNvSpPr>
          <p:nvPr>
            <p:ph type="sldNum" sz="quarter" idx="11"/>
          </p:nvPr>
        </p:nvSpPr>
        <p:spPr/>
        <p:txBody>
          <a:bodyPr/>
          <a:lstStyle/>
          <a:p>
            <a:pPr>
              <a:defRPr/>
            </a:pPr>
            <a:fld id="{97883176-925E-42BF-B321-15CADD82591D}" type="slidenum">
              <a:rPr lang="en-US"/>
              <a:pPr>
                <a:defRPr/>
              </a:pPr>
              <a:t>87</a:t>
            </a:fld>
            <a:endParaRPr lang="en-US"/>
          </a:p>
        </p:txBody>
      </p:sp>
      <p:sp>
        <p:nvSpPr>
          <p:cNvPr id="197636" name="Rectangle 2"/>
          <p:cNvSpPr>
            <a:spLocks noGrp="1" noChangeArrowheads="1"/>
          </p:cNvSpPr>
          <p:nvPr>
            <p:ph type="title"/>
          </p:nvPr>
        </p:nvSpPr>
        <p:spPr>
          <a:xfrm>
            <a:off x="685800" y="160338"/>
            <a:ext cx="7772400" cy="1143000"/>
          </a:xfrm>
        </p:spPr>
        <p:txBody>
          <a:bodyPr/>
          <a:lstStyle/>
          <a:p>
            <a:r>
              <a:rPr lang="en-US"/>
              <a:t>Performance (Simulated)</a:t>
            </a:r>
          </a:p>
        </p:txBody>
      </p:sp>
      <p:sp>
        <p:nvSpPr>
          <p:cNvPr id="197637" name="Line 4"/>
          <p:cNvSpPr>
            <a:spLocks noChangeShapeType="1"/>
          </p:cNvSpPr>
          <p:nvPr/>
        </p:nvSpPr>
        <p:spPr bwMode="auto">
          <a:xfrm flipV="1">
            <a:off x="1663700" y="1519238"/>
            <a:ext cx="0" cy="336550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7638" name="Line 5"/>
          <p:cNvSpPr>
            <a:spLocks noChangeShapeType="1"/>
          </p:cNvSpPr>
          <p:nvPr/>
        </p:nvSpPr>
        <p:spPr bwMode="auto">
          <a:xfrm>
            <a:off x="1651000" y="4833938"/>
            <a:ext cx="3302000" cy="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7639" name="Freeform 6"/>
          <p:cNvSpPr>
            <a:spLocks/>
          </p:cNvSpPr>
          <p:nvPr/>
        </p:nvSpPr>
        <p:spPr bwMode="auto">
          <a:xfrm>
            <a:off x="1714500" y="3246438"/>
            <a:ext cx="3213100" cy="1409700"/>
          </a:xfrm>
          <a:custGeom>
            <a:avLst/>
            <a:gdLst>
              <a:gd name="T0" fmla="*/ 0 w 2024"/>
              <a:gd name="T1" fmla="*/ 0 h 888"/>
              <a:gd name="T2" fmla="*/ 2147483647 w 2024"/>
              <a:gd name="T3" fmla="*/ 2147483647 h 888"/>
              <a:gd name="T4" fmla="*/ 2147483647 w 2024"/>
              <a:gd name="T5" fmla="*/ 2147483647 h 888"/>
              <a:gd name="T6" fmla="*/ 2147483647 w 2024"/>
              <a:gd name="T7" fmla="*/ 2147483647 h 888"/>
              <a:gd name="T8" fmla="*/ 2147483647 w 2024"/>
              <a:gd name="T9" fmla="*/ 2147483647 h 888"/>
              <a:gd name="T10" fmla="*/ 2147483647 w 2024"/>
              <a:gd name="T11" fmla="*/ 2147483647 h 888"/>
              <a:gd name="T12" fmla="*/ 2147483647 w 2024"/>
              <a:gd name="T13" fmla="*/ 2147483647 h 888"/>
              <a:gd name="T14" fmla="*/ 2147483647 w 2024"/>
              <a:gd name="T15" fmla="*/ 2147483647 h 888"/>
              <a:gd name="T16" fmla="*/ 0 60000 65536"/>
              <a:gd name="T17" fmla="*/ 0 60000 65536"/>
              <a:gd name="T18" fmla="*/ 0 60000 65536"/>
              <a:gd name="T19" fmla="*/ 0 60000 65536"/>
              <a:gd name="T20" fmla="*/ 0 60000 65536"/>
              <a:gd name="T21" fmla="*/ 0 60000 65536"/>
              <a:gd name="T22" fmla="*/ 0 60000 65536"/>
              <a:gd name="T23" fmla="*/ 0 60000 65536"/>
              <a:gd name="T24" fmla="*/ 0 w 2024"/>
              <a:gd name="T25" fmla="*/ 0 h 888"/>
              <a:gd name="T26" fmla="*/ 2024 w 2024"/>
              <a:gd name="T27" fmla="*/ 888 h 8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4" h="888">
                <a:moveTo>
                  <a:pt x="0" y="0"/>
                </a:moveTo>
                <a:cubicBezTo>
                  <a:pt x="8" y="324"/>
                  <a:pt x="16" y="648"/>
                  <a:pt x="32" y="768"/>
                </a:cubicBezTo>
                <a:cubicBezTo>
                  <a:pt x="48" y="888"/>
                  <a:pt x="60" y="720"/>
                  <a:pt x="96" y="720"/>
                </a:cubicBezTo>
                <a:cubicBezTo>
                  <a:pt x="132" y="720"/>
                  <a:pt x="185" y="764"/>
                  <a:pt x="248" y="768"/>
                </a:cubicBezTo>
                <a:cubicBezTo>
                  <a:pt x="311" y="772"/>
                  <a:pt x="348" y="741"/>
                  <a:pt x="472" y="744"/>
                </a:cubicBezTo>
                <a:cubicBezTo>
                  <a:pt x="596" y="747"/>
                  <a:pt x="820" y="776"/>
                  <a:pt x="992" y="784"/>
                </a:cubicBezTo>
                <a:cubicBezTo>
                  <a:pt x="1164" y="792"/>
                  <a:pt x="1332" y="788"/>
                  <a:pt x="1504" y="792"/>
                </a:cubicBezTo>
                <a:cubicBezTo>
                  <a:pt x="1676" y="796"/>
                  <a:pt x="1850" y="802"/>
                  <a:pt x="2024" y="808"/>
                </a:cubicBezTo>
              </a:path>
            </a:pathLst>
          </a:custGeom>
          <a:no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197640" name="Text Box 7"/>
          <p:cNvSpPr txBox="1">
            <a:spLocks noChangeArrowheads="1"/>
          </p:cNvSpPr>
          <p:nvPr/>
        </p:nvSpPr>
        <p:spPr bwMode="auto">
          <a:xfrm>
            <a:off x="5036632" y="4316413"/>
            <a:ext cx="1877438" cy="369332"/>
          </a:xfrm>
          <a:prstGeom prst="rect">
            <a:avLst/>
          </a:prstGeom>
          <a:noFill/>
          <a:ln w="9525" algn="ctr">
            <a:noFill/>
            <a:miter lim="800000"/>
            <a:headEnd/>
            <a:tailEnd/>
          </a:ln>
        </p:spPr>
        <p:txBody>
          <a:bodyPr wrap="none">
            <a:spAutoFit/>
          </a:bodyPr>
          <a:lstStyle/>
          <a:p>
            <a:pPr algn="ctr">
              <a:spcBef>
                <a:spcPct val="0"/>
              </a:spcBef>
            </a:pPr>
            <a:r>
              <a:rPr lang="en-US" sz="1800" b="0">
                <a:solidFill>
                  <a:schemeClr val="bg2"/>
                </a:solidFill>
                <a:latin typeface="Arial" pitchFamily="34" charset="0"/>
                <a:cs typeface="Arial" pitchFamily="34" charset="0"/>
              </a:rPr>
              <a:t>MCS queue lock</a:t>
            </a:r>
          </a:p>
        </p:txBody>
      </p:sp>
      <p:sp>
        <p:nvSpPr>
          <p:cNvPr id="197641" name="Freeform 8"/>
          <p:cNvSpPr>
            <a:spLocks/>
          </p:cNvSpPr>
          <p:nvPr/>
        </p:nvSpPr>
        <p:spPr bwMode="auto">
          <a:xfrm>
            <a:off x="1701800" y="2890838"/>
            <a:ext cx="3213100" cy="1892300"/>
          </a:xfrm>
          <a:custGeom>
            <a:avLst/>
            <a:gdLst>
              <a:gd name="T0" fmla="*/ 0 w 2024"/>
              <a:gd name="T1" fmla="*/ 0 h 1192"/>
              <a:gd name="T2" fmla="*/ 2147483647 w 2024"/>
              <a:gd name="T3" fmla="*/ 2147483647 h 1192"/>
              <a:gd name="T4" fmla="*/ 2147483647 w 2024"/>
              <a:gd name="T5" fmla="*/ 2147483647 h 1192"/>
              <a:gd name="T6" fmla="*/ 2147483647 w 2024"/>
              <a:gd name="T7" fmla="*/ 2147483647 h 1192"/>
              <a:gd name="T8" fmla="*/ 2147483647 w 2024"/>
              <a:gd name="T9" fmla="*/ 2147483647 h 1192"/>
              <a:gd name="T10" fmla="*/ 2147483647 w 2024"/>
              <a:gd name="T11" fmla="*/ 2147483647 h 1192"/>
              <a:gd name="T12" fmla="*/ 2147483647 w 2024"/>
              <a:gd name="T13" fmla="*/ 2147483647 h 1192"/>
              <a:gd name="T14" fmla="*/ 2147483647 w 2024"/>
              <a:gd name="T15" fmla="*/ 2147483647 h 1192"/>
              <a:gd name="T16" fmla="*/ 0 60000 65536"/>
              <a:gd name="T17" fmla="*/ 0 60000 65536"/>
              <a:gd name="T18" fmla="*/ 0 60000 65536"/>
              <a:gd name="T19" fmla="*/ 0 60000 65536"/>
              <a:gd name="T20" fmla="*/ 0 60000 65536"/>
              <a:gd name="T21" fmla="*/ 0 60000 65536"/>
              <a:gd name="T22" fmla="*/ 0 60000 65536"/>
              <a:gd name="T23" fmla="*/ 0 60000 65536"/>
              <a:gd name="T24" fmla="*/ 0 w 2024"/>
              <a:gd name="T25" fmla="*/ 0 h 1192"/>
              <a:gd name="T26" fmla="*/ 2024 w 2024"/>
              <a:gd name="T27" fmla="*/ 1192 h 1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4" h="1192">
                <a:moveTo>
                  <a:pt x="0" y="0"/>
                </a:moveTo>
                <a:cubicBezTo>
                  <a:pt x="14" y="128"/>
                  <a:pt x="28" y="256"/>
                  <a:pt x="48" y="352"/>
                </a:cubicBezTo>
                <a:cubicBezTo>
                  <a:pt x="68" y="448"/>
                  <a:pt x="88" y="493"/>
                  <a:pt x="120" y="576"/>
                </a:cubicBezTo>
                <a:cubicBezTo>
                  <a:pt x="152" y="659"/>
                  <a:pt x="176" y="789"/>
                  <a:pt x="240" y="848"/>
                </a:cubicBezTo>
                <a:cubicBezTo>
                  <a:pt x="304" y="907"/>
                  <a:pt x="376" y="881"/>
                  <a:pt x="504" y="928"/>
                </a:cubicBezTo>
                <a:cubicBezTo>
                  <a:pt x="632" y="975"/>
                  <a:pt x="839" y="1088"/>
                  <a:pt x="1008" y="1128"/>
                </a:cubicBezTo>
                <a:cubicBezTo>
                  <a:pt x="1177" y="1168"/>
                  <a:pt x="1351" y="1157"/>
                  <a:pt x="1520" y="1168"/>
                </a:cubicBezTo>
                <a:cubicBezTo>
                  <a:pt x="1689" y="1179"/>
                  <a:pt x="1940" y="1187"/>
                  <a:pt x="2024" y="1192"/>
                </a:cubicBezTo>
              </a:path>
            </a:pathLst>
          </a:custGeom>
          <a:no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197642" name="Text Box 9"/>
          <p:cNvSpPr txBox="1">
            <a:spLocks noChangeArrowheads="1"/>
          </p:cNvSpPr>
          <p:nvPr/>
        </p:nvSpPr>
        <p:spPr bwMode="auto">
          <a:xfrm>
            <a:off x="5064125" y="4646613"/>
            <a:ext cx="1139825" cy="366712"/>
          </a:xfrm>
          <a:prstGeom prst="rect">
            <a:avLst/>
          </a:prstGeom>
          <a:noFill/>
          <a:ln w="9525" algn="ctr">
            <a:noFill/>
            <a:miter lim="800000"/>
            <a:headEnd/>
            <a:tailEnd/>
          </a:ln>
        </p:spPr>
        <p:txBody>
          <a:bodyPr wrap="none">
            <a:spAutoFit/>
          </a:bodyPr>
          <a:lstStyle/>
          <a:p>
            <a:pPr algn="ctr">
              <a:spcBef>
                <a:spcPct val="0"/>
              </a:spcBef>
            </a:pPr>
            <a:r>
              <a:rPr lang="en-US" sz="1800" b="0">
                <a:solidFill>
                  <a:schemeClr val="bg2"/>
                </a:solidFill>
                <a:latin typeface="Arial" pitchFamily="34" charset="0"/>
                <a:cs typeface="Arial" pitchFamily="34" charset="0"/>
              </a:rPr>
              <a:t>Spin lock</a:t>
            </a:r>
          </a:p>
        </p:txBody>
      </p:sp>
      <p:sp>
        <p:nvSpPr>
          <p:cNvPr id="197643" name="Text Box 10"/>
          <p:cNvSpPr txBox="1">
            <a:spLocks noChangeArrowheads="1"/>
          </p:cNvSpPr>
          <p:nvPr/>
        </p:nvSpPr>
        <p:spPr bwMode="auto">
          <a:xfrm>
            <a:off x="2054225" y="5014913"/>
            <a:ext cx="2270125" cy="376237"/>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Number processors</a:t>
            </a:r>
          </a:p>
        </p:txBody>
      </p:sp>
      <p:sp>
        <p:nvSpPr>
          <p:cNvPr id="197644" name="Text Box 11"/>
          <p:cNvSpPr txBox="1">
            <a:spLocks noChangeArrowheads="1"/>
          </p:cNvSpPr>
          <p:nvPr/>
        </p:nvSpPr>
        <p:spPr bwMode="auto">
          <a:xfrm rot="-5400000">
            <a:off x="556805" y="3041135"/>
            <a:ext cx="1364476" cy="369332"/>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Throughput</a:t>
            </a:r>
          </a:p>
        </p:txBody>
      </p:sp>
      <p:sp>
        <p:nvSpPr>
          <p:cNvPr id="197649" name="AutoShape 16"/>
          <p:cNvSpPr>
            <a:spLocks noChangeArrowheads="1"/>
          </p:cNvSpPr>
          <p:nvPr/>
        </p:nvSpPr>
        <p:spPr bwMode="auto">
          <a:xfrm>
            <a:off x="4813300" y="4046538"/>
            <a:ext cx="2247900" cy="1066800"/>
          </a:xfrm>
          <a:prstGeom prst="wedgeRoundRectCallout">
            <a:avLst>
              <a:gd name="adj1" fmla="val 25069"/>
              <a:gd name="adj2" fmla="val -133037"/>
              <a:gd name="adj3" fmla="val 16667"/>
            </a:avLst>
          </a:prstGeom>
          <a:noFill/>
          <a:ln w="38100" algn="ctr">
            <a:solidFill>
              <a:schemeClr val="accent1"/>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197650" name="Text Box 17"/>
          <p:cNvSpPr txBox="1">
            <a:spLocks noChangeArrowheads="1"/>
          </p:cNvSpPr>
          <p:nvPr/>
        </p:nvSpPr>
        <p:spPr bwMode="auto">
          <a:xfrm>
            <a:off x="4572000" y="2560291"/>
            <a:ext cx="3339547" cy="830997"/>
          </a:xfrm>
          <a:prstGeom prst="rect">
            <a:avLst/>
          </a:prstGeom>
          <a:noFill/>
          <a:ln w="9525" algn="ctr">
            <a:noFill/>
            <a:miter lim="800000"/>
            <a:headEnd/>
            <a:tailEnd/>
          </a:ln>
        </p:spPr>
        <p:txBody>
          <a:bodyPr wrap="square">
            <a:spAutoFit/>
          </a:bodyPr>
          <a:lstStyle/>
          <a:p>
            <a:pPr algn="ctr">
              <a:spcBef>
                <a:spcPct val="0"/>
              </a:spcBef>
            </a:pPr>
            <a:r>
              <a:rPr lang="en-US" b="0" dirty="0">
                <a:solidFill>
                  <a:schemeClr val="accent1"/>
                </a:solidFill>
                <a:latin typeface="Arial" pitchFamily="34" charset="0"/>
                <a:cs typeface="Arial" pitchFamily="34" charset="0"/>
              </a:rPr>
              <a:t>Counting network beats locking!</a:t>
            </a:r>
          </a:p>
        </p:txBody>
      </p:sp>
      <p:sp>
        <p:nvSpPr>
          <p:cNvPr id="2" name="Freeform 13">
            <a:extLst>
              <a:ext uri="{FF2B5EF4-FFF2-40B4-BE49-F238E27FC236}">
                <a16:creationId xmlns:a16="http://schemas.microsoft.com/office/drawing/2014/main" id="{CDBDE240-C64D-5947-7999-3E2C913F2900}"/>
              </a:ext>
            </a:extLst>
          </p:cNvPr>
          <p:cNvSpPr>
            <a:spLocks/>
          </p:cNvSpPr>
          <p:nvPr/>
        </p:nvSpPr>
        <p:spPr bwMode="auto">
          <a:xfrm>
            <a:off x="1758156" y="1633538"/>
            <a:ext cx="3124200" cy="3124200"/>
          </a:xfrm>
          <a:custGeom>
            <a:avLst/>
            <a:gdLst>
              <a:gd name="T0" fmla="*/ 2147483647 w 1968"/>
              <a:gd name="T1" fmla="*/ 0 h 1968"/>
              <a:gd name="T2" fmla="*/ 2147483647 w 1968"/>
              <a:gd name="T3" fmla="*/ 2147483647 h 1968"/>
              <a:gd name="T4" fmla="*/ 2147483647 w 1968"/>
              <a:gd name="T5" fmla="*/ 2147483647 h 1968"/>
              <a:gd name="T6" fmla="*/ 2147483647 w 1968"/>
              <a:gd name="T7" fmla="*/ 2147483647 h 1968"/>
              <a:gd name="T8" fmla="*/ 2147483647 w 1968"/>
              <a:gd name="T9" fmla="*/ 2147483647 h 1968"/>
              <a:gd name="T10" fmla="*/ 2147483647 w 1968"/>
              <a:gd name="T11" fmla="*/ 2147483647 h 1968"/>
              <a:gd name="T12" fmla="*/ 0 w 1968"/>
              <a:gd name="T13" fmla="*/ 2147483647 h 1968"/>
              <a:gd name="T14" fmla="*/ 0 60000 65536"/>
              <a:gd name="T15" fmla="*/ 0 60000 65536"/>
              <a:gd name="T16" fmla="*/ 0 60000 65536"/>
              <a:gd name="T17" fmla="*/ 0 60000 65536"/>
              <a:gd name="T18" fmla="*/ 0 60000 65536"/>
              <a:gd name="T19" fmla="*/ 0 60000 65536"/>
              <a:gd name="T20" fmla="*/ 0 60000 65536"/>
              <a:gd name="T21" fmla="*/ 0 w 1968"/>
              <a:gd name="T22" fmla="*/ 0 h 1968"/>
              <a:gd name="T23" fmla="*/ 1968 w 1968"/>
              <a:gd name="T24" fmla="*/ 1968 h 19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8" h="1968">
                <a:moveTo>
                  <a:pt x="1968" y="0"/>
                </a:moveTo>
                <a:cubicBezTo>
                  <a:pt x="1788" y="176"/>
                  <a:pt x="1608" y="352"/>
                  <a:pt x="1440" y="528"/>
                </a:cubicBezTo>
                <a:cubicBezTo>
                  <a:pt x="1272" y="704"/>
                  <a:pt x="1120" y="888"/>
                  <a:pt x="960" y="1056"/>
                </a:cubicBezTo>
                <a:cubicBezTo>
                  <a:pt x="800" y="1224"/>
                  <a:pt x="608" y="1416"/>
                  <a:pt x="480" y="1536"/>
                </a:cubicBezTo>
                <a:cubicBezTo>
                  <a:pt x="352" y="1656"/>
                  <a:pt x="256" y="1712"/>
                  <a:pt x="192" y="1776"/>
                </a:cubicBezTo>
                <a:cubicBezTo>
                  <a:pt x="128" y="1840"/>
                  <a:pt x="128" y="1888"/>
                  <a:pt x="96" y="1920"/>
                </a:cubicBezTo>
                <a:cubicBezTo>
                  <a:pt x="64" y="1952"/>
                  <a:pt x="32" y="1960"/>
                  <a:pt x="0" y="1968"/>
                </a:cubicBezTo>
              </a:path>
            </a:pathLst>
          </a:custGeom>
          <a:noFill/>
          <a:ln w="38100">
            <a:solidFill>
              <a:srgbClr val="00FFFF"/>
            </a:solidFill>
            <a:round/>
            <a:headEnd/>
            <a:tailEnd/>
          </a:ln>
        </p:spPr>
        <p:txBody>
          <a:bodyPr wrap="none" anchor="ctr"/>
          <a:lstStyle/>
          <a:p>
            <a:endParaRPr lang="en-US">
              <a:latin typeface="Arial" pitchFamily="34" charset="0"/>
              <a:cs typeface="Arial" pitchFamily="34" charset="0"/>
            </a:endParaRPr>
          </a:p>
        </p:txBody>
      </p:sp>
      <p:sp>
        <p:nvSpPr>
          <p:cNvPr id="3" name="Text Box 14">
            <a:extLst>
              <a:ext uri="{FF2B5EF4-FFF2-40B4-BE49-F238E27FC236}">
                <a16:creationId xmlns:a16="http://schemas.microsoft.com/office/drawing/2014/main" id="{D8401AD9-AD06-3370-96D3-94A8F15D9339}"/>
              </a:ext>
            </a:extLst>
          </p:cNvPr>
          <p:cNvSpPr txBox="1">
            <a:spLocks noChangeArrowheads="1"/>
          </p:cNvSpPr>
          <p:nvPr/>
        </p:nvSpPr>
        <p:spPr bwMode="auto">
          <a:xfrm>
            <a:off x="4970279" y="1404938"/>
            <a:ext cx="2467342" cy="369332"/>
          </a:xfrm>
          <a:prstGeom prst="rect">
            <a:avLst/>
          </a:prstGeom>
          <a:noFill/>
          <a:ln w="9525" algn="ctr">
            <a:noFill/>
            <a:miter lim="800000"/>
            <a:headEnd/>
            <a:tailEnd/>
          </a:ln>
        </p:spPr>
        <p:txBody>
          <a:bodyPr wrap="none">
            <a:spAutoFit/>
          </a:bodyPr>
          <a:lstStyle/>
          <a:p>
            <a:pPr algn="ctr">
              <a:spcBef>
                <a:spcPct val="0"/>
              </a:spcBef>
            </a:pPr>
            <a:r>
              <a:rPr lang="en-US" sz="1800" b="0" dirty="0">
                <a:solidFill>
                  <a:srgbClr val="00FFFF"/>
                </a:solidFill>
                <a:latin typeface="Arial" pitchFamily="34" charset="0"/>
                <a:cs typeface="Arial" pitchFamily="34" charset="0"/>
              </a:rPr>
              <a:t>64-leaf combining tree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ooter Placeholder 3"/>
          <p:cNvSpPr>
            <a:spLocks noGrp="1"/>
          </p:cNvSpPr>
          <p:nvPr>
            <p:ph type="ftr" sz="quarter" idx="10"/>
          </p:nvPr>
        </p:nvSpPr>
        <p:spPr/>
        <p:txBody>
          <a:bodyPr/>
          <a:lstStyle/>
          <a:p>
            <a:pPr>
              <a:defRPr/>
            </a:pPr>
            <a:r>
              <a:rPr lang="en-US"/>
              <a:t>Art of Multiprocessor Programming</a:t>
            </a:r>
          </a:p>
        </p:txBody>
      </p:sp>
      <p:sp>
        <p:nvSpPr>
          <p:cNvPr id="315" name="Slide Number Placeholder 4"/>
          <p:cNvSpPr>
            <a:spLocks noGrp="1"/>
          </p:cNvSpPr>
          <p:nvPr>
            <p:ph type="sldNum" sz="quarter" idx="11"/>
          </p:nvPr>
        </p:nvSpPr>
        <p:spPr/>
        <p:txBody>
          <a:bodyPr/>
          <a:lstStyle/>
          <a:p>
            <a:pPr>
              <a:defRPr/>
            </a:pPr>
            <a:fld id="{C51AB544-637B-4C64-A7C9-967E0867C0E1}" type="slidenum">
              <a:rPr lang="en-US">
                <a:solidFill>
                  <a:srgbClr val="FFFF00"/>
                </a:solidFill>
              </a:rPr>
              <a:pPr>
                <a:defRPr/>
              </a:pPr>
              <a:t>88</a:t>
            </a:fld>
            <a:endParaRPr lang="en-US">
              <a:solidFill>
                <a:srgbClr val="FFFF00"/>
              </a:solidFill>
            </a:endParaRPr>
          </a:p>
        </p:txBody>
      </p:sp>
      <p:sp>
        <p:nvSpPr>
          <p:cNvPr id="198660" name="Rectangle 2"/>
          <p:cNvSpPr>
            <a:spLocks noGrp="1" noChangeArrowheads="1"/>
          </p:cNvSpPr>
          <p:nvPr>
            <p:ph type="title"/>
          </p:nvPr>
        </p:nvSpPr>
        <p:spPr>
          <a:xfrm>
            <a:off x="457200" y="228600"/>
            <a:ext cx="7772400" cy="1143000"/>
          </a:xfrm>
        </p:spPr>
        <p:txBody>
          <a:bodyPr/>
          <a:lstStyle/>
          <a:p>
            <a:r>
              <a:rPr lang="en-US"/>
              <a:t>Saturation and Performance</a:t>
            </a:r>
          </a:p>
        </p:txBody>
      </p:sp>
      <p:grpSp>
        <p:nvGrpSpPr>
          <p:cNvPr id="198661" name="Group 3"/>
          <p:cNvGrpSpPr>
            <a:grpSpLocks/>
          </p:cNvGrpSpPr>
          <p:nvPr/>
        </p:nvGrpSpPr>
        <p:grpSpPr bwMode="auto">
          <a:xfrm>
            <a:off x="1700213" y="1606550"/>
            <a:ext cx="1576387" cy="1289050"/>
            <a:chOff x="1502" y="2927"/>
            <a:chExt cx="1228" cy="1113"/>
          </a:xfrm>
        </p:grpSpPr>
        <p:sp>
          <p:nvSpPr>
            <p:cNvPr id="198911" name="Line 4"/>
            <p:cNvSpPr>
              <a:spLocks noChangeShapeType="1"/>
            </p:cNvSpPr>
            <p:nvPr/>
          </p:nvSpPr>
          <p:spPr bwMode="auto">
            <a:xfrm>
              <a:off x="2639" y="2982"/>
              <a:ext cx="91"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2" name="Line 5"/>
            <p:cNvSpPr>
              <a:spLocks noChangeShapeType="1"/>
            </p:cNvSpPr>
            <p:nvPr/>
          </p:nvSpPr>
          <p:spPr bwMode="auto">
            <a:xfrm>
              <a:off x="2639" y="3056"/>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3" name="Line 6"/>
            <p:cNvSpPr>
              <a:spLocks noChangeShapeType="1"/>
            </p:cNvSpPr>
            <p:nvPr/>
          </p:nvSpPr>
          <p:spPr bwMode="auto">
            <a:xfrm>
              <a:off x="2639" y="3291"/>
              <a:ext cx="91"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4" name="Line 7"/>
            <p:cNvSpPr>
              <a:spLocks noChangeShapeType="1"/>
            </p:cNvSpPr>
            <p:nvPr/>
          </p:nvSpPr>
          <p:spPr bwMode="auto">
            <a:xfrm>
              <a:off x="2639" y="3364"/>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5" name="Line 8"/>
            <p:cNvSpPr>
              <a:spLocks noChangeShapeType="1"/>
            </p:cNvSpPr>
            <p:nvPr/>
          </p:nvSpPr>
          <p:spPr bwMode="auto">
            <a:xfrm>
              <a:off x="2639" y="3600"/>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6" name="Line 9"/>
            <p:cNvSpPr>
              <a:spLocks noChangeShapeType="1"/>
            </p:cNvSpPr>
            <p:nvPr/>
          </p:nvSpPr>
          <p:spPr bwMode="auto">
            <a:xfrm>
              <a:off x="2639" y="3673"/>
              <a:ext cx="91"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7" name="Line 10"/>
            <p:cNvSpPr>
              <a:spLocks noChangeShapeType="1"/>
            </p:cNvSpPr>
            <p:nvPr/>
          </p:nvSpPr>
          <p:spPr bwMode="auto">
            <a:xfrm>
              <a:off x="2639" y="3908"/>
              <a:ext cx="91"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8" name="Line 11"/>
            <p:cNvSpPr>
              <a:spLocks noChangeShapeType="1"/>
            </p:cNvSpPr>
            <p:nvPr/>
          </p:nvSpPr>
          <p:spPr bwMode="auto">
            <a:xfrm>
              <a:off x="2639" y="3981"/>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19" name="Line 12"/>
            <p:cNvSpPr>
              <a:spLocks noChangeShapeType="1"/>
            </p:cNvSpPr>
            <p:nvPr/>
          </p:nvSpPr>
          <p:spPr bwMode="auto">
            <a:xfrm>
              <a:off x="1502" y="2977"/>
              <a:ext cx="93"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0" name="Line 13"/>
            <p:cNvSpPr>
              <a:spLocks noChangeShapeType="1"/>
            </p:cNvSpPr>
            <p:nvPr/>
          </p:nvSpPr>
          <p:spPr bwMode="auto">
            <a:xfrm>
              <a:off x="1502" y="3050"/>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1" name="Line 14"/>
            <p:cNvSpPr>
              <a:spLocks noChangeShapeType="1"/>
            </p:cNvSpPr>
            <p:nvPr/>
          </p:nvSpPr>
          <p:spPr bwMode="auto">
            <a:xfrm>
              <a:off x="1502" y="3286"/>
              <a:ext cx="93"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2" name="Line 15"/>
            <p:cNvSpPr>
              <a:spLocks noChangeShapeType="1"/>
            </p:cNvSpPr>
            <p:nvPr/>
          </p:nvSpPr>
          <p:spPr bwMode="auto">
            <a:xfrm>
              <a:off x="1502" y="3358"/>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3" name="Line 16"/>
            <p:cNvSpPr>
              <a:spLocks noChangeShapeType="1"/>
            </p:cNvSpPr>
            <p:nvPr/>
          </p:nvSpPr>
          <p:spPr bwMode="auto">
            <a:xfrm>
              <a:off x="1502" y="3593"/>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4" name="Line 17"/>
            <p:cNvSpPr>
              <a:spLocks noChangeShapeType="1"/>
            </p:cNvSpPr>
            <p:nvPr/>
          </p:nvSpPr>
          <p:spPr bwMode="auto">
            <a:xfrm>
              <a:off x="1502" y="3665"/>
              <a:ext cx="93"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5" name="Line 18"/>
            <p:cNvSpPr>
              <a:spLocks noChangeShapeType="1"/>
            </p:cNvSpPr>
            <p:nvPr/>
          </p:nvSpPr>
          <p:spPr bwMode="auto">
            <a:xfrm>
              <a:off x="1502" y="3903"/>
              <a:ext cx="93" cy="1"/>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26" name="Line 19"/>
            <p:cNvSpPr>
              <a:spLocks noChangeShapeType="1"/>
            </p:cNvSpPr>
            <p:nvPr/>
          </p:nvSpPr>
          <p:spPr bwMode="auto">
            <a:xfrm>
              <a:off x="1502" y="3975"/>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grpSp>
          <p:nvGrpSpPr>
            <p:cNvPr id="198927" name="Group 20"/>
            <p:cNvGrpSpPr>
              <a:grpSpLocks/>
            </p:cNvGrpSpPr>
            <p:nvPr/>
          </p:nvGrpSpPr>
          <p:grpSpPr bwMode="auto">
            <a:xfrm>
              <a:off x="1588" y="2927"/>
              <a:ext cx="1050" cy="1113"/>
              <a:chOff x="1588" y="2927"/>
              <a:chExt cx="1050" cy="1113"/>
            </a:xfrm>
          </p:grpSpPr>
          <p:sp>
            <p:nvSpPr>
              <p:cNvPr id="198928" name="Freeform 21"/>
              <p:cNvSpPr>
                <a:spLocks/>
              </p:cNvSpPr>
              <p:nvPr/>
            </p:nvSpPr>
            <p:spPr bwMode="auto">
              <a:xfrm>
                <a:off x="1686" y="3034"/>
                <a:ext cx="225" cy="246"/>
              </a:xfrm>
              <a:custGeom>
                <a:avLst/>
                <a:gdLst>
                  <a:gd name="T0" fmla="*/ 0 w 225"/>
                  <a:gd name="T1" fmla="*/ 0 h 246"/>
                  <a:gd name="T2" fmla="*/ 16 w 225"/>
                  <a:gd name="T3" fmla="*/ 0 h 246"/>
                  <a:gd name="T4" fmla="*/ 40 w 225"/>
                  <a:gd name="T5" fmla="*/ 0 h 246"/>
                  <a:gd name="T6" fmla="*/ 56 w 225"/>
                  <a:gd name="T7" fmla="*/ 0 h 246"/>
                  <a:gd name="T8" fmla="*/ 144 w 225"/>
                  <a:gd name="T9" fmla="*/ 245 h 246"/>
                  <a:gd name="T10" fmla="*/ 224 w 225"/>
                  <a:gd name="T11" fmla="*/ 245 h 246"/>
                  <a:gd name="T12" fmla="*/ 0 60000 65536"/>
                  <a:gd name="T13" fmla="*/ 0 60000 65536"/>
                  <a:gd name="T14" fmla="*/ 0 60000 65536"/>
                  <a:gd name="T15" fmla="*/ 0 60000 65536"/>
                  <a:gd name="T16" fmla="*/ 0 60000 65536"/>
                  <a:gd name="T17" fmla="*/ 0 60000 65536"/>
                  <a:gd name="T18" fmla="*/ 0 w 225"/>
                  <a:gd name="T19" fmla="*/ 0 h 246"/>
                  <a:gd name="T20" fmla="*/ 225 w 225"/>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5" h="246">
                    <a:moveTo>
                      <a:pt x="0" y="0"/>
                    </a:moveTo>
                    <a:lnTo>
                      <a:pt x="16" y="0"/>
                    </a:lnTo>
                    <a:lnTo>
                      <a:pt x="40" y="0"/>
                    </a:lnTo>
                    <a:lnTo>
                      <a:pt x="56" y="0"/>
                    </a:lnTo>
                    <a:lnTo>
                      <a:pt x="144" y="245"/>
                    </a:lnTo>
                    <a:lnTo>
                      <a:pt x="224"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29" name="Freeform 22"/>
              <p:cNvSpPr>
                <a:spLocks/>
              </p:cNvSpPr>
              <p:nvPr/>
            </p:nvSpPr>
            <p:spPr bwMode="auto">
              <a:xfrm>
                <a:off x="1981" y="2970"/>
                <a:ext cx="222" cy="81"/>
              </a:xfrm>
              <a:custGeom>
                <a:avLst/>
                <a:gdLst>
                  <a:gd name="T0" fmla="*/ 0 w 222"/>
                  <a:gd name="T1" fmla="*/ 80 h 81"/>
                  <a:gd name="T2" fmla="*/ 16 w 222"/>
                  <a:gd name="T3" fmla="*/ 80 h 81"/>
                  <a:gd name="T4" fmla="*/ 39 w 222"/>
                  <a:gd name="T5" fmla="*/ 80 h 81"/>
                  <a:gd name="T6" fmla="*/ 55 w 222"/>
                  <a:gd name="T7" fmla="*/ 80 h 81"/>
                  <a:gd name="T8" fmla="*/ 142 w 222"/>
                  <a:gd name="T9" fmla="*/ 0 h 81"/>
                  <a:gd name="T10" fmla="*/ 221 w 222"/>
                  <a:gd name="T11" fmla="*/ 0 h 81"/>
                  <a:gd name="T12" fmla="*/ 0 60000 65536"/>
                  <a:gd name="T13" fmla="*/ 0 60000 65536"/>
                  <a:gd name="T14" fmla="*/ 0 60000 65536"/>
                  <a:gd name="T15" fmla="*/ 0 60000 65536"/>
                  <a:gd name="T16" fmla="*/ 0 60000 65536"/>
                  <a:gd name="T17" fmla="*/ 0 60000 65536"/>
                  <a:gd name="T18" fmla="*/ 0 w 222"/>
                  <a:gd name="T19" fmla="*/ 0 h 81"/>
                  <a:gd name="T20" fmla="*/ 222 w 222"/>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222" h="81">
                    <a:moveTo>
                      <a:pt x="0" y="80"/>
                    </a:moveTo>
                    <a:lnTo>
                      <a:pt x="16" y="80"/>
                    </a:lnTo>
                    <a:lnTo>
                      <a:pt x="39" y="80"/>
                    </a:lnTo>
                    <a:lnTo>
                      <a:pt x="55" y="80"/>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30" name="Line 23"/>
              <p:cNvSpPr>
                <a:spLocks noChangeShapeType="1"/>
              </p:cNvSpPr>
              <p:nvPr/>
            </p:nvSpPr>
            <p:spPr bwMode="auto">
              <a:xfrm>
                <a:off x="1695" y="2979"/>
                <a:ext cx="215"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31" name="Line 24"/>
              <p:cNvSpPr>
                <a:spLocks noChangeShapeType="1"/>
              </p:cNvSpPr>
              <p:nvPr/>
            </p:nvSpPr>
            <p:spPr bwMode="auto">
              <a:xfrm>
                <a:off x="1691" y="3348"/>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32" name="Freeform 25"/>
              <p:cNvSpPr>
                <a:spLocks/>
              </p:cNvSpPr>
              <p:nvPr/>
            </p:nvSpPr>
            <p:spPr bwMode="auto">
              <a:xfrm>
                <a:off x="1686" y="3645"/>
                <a:ext cx="225" cy="246"/>
              </a:xfrm>
              <a:custGeom>
                <a:avLst/>
                <a:gdLst>
                  <a:gd name="T0" fmla="*/ 0 w 225"/>
                  <a:gd name="T1" fmla="*/ 0 h 246"/>
                  <a:gd name="T2" fmla="*/ 16 w 225"/>
                  <a:gd name="T3" fmla="*/ 0 h 246"/>
                  <a:gd name="T4" fmla="*/ 40 w 225"/>
                  <a:gd name="T5" fmla="*/ 0 h 246"/>
                  <a:gd name="T6" fmla="*/ 56 w 225"/>
                  <a:gd name="T7" fmla="*/ 0 h 246"/>
                  <a:gd name="T8" fmla="*/ 144 w 225"/>
                  <a:gd name="T9" fmla="*/ 245 h 246"/>
                  <a:gd name="T10" fmla="*/ 224 w 225"/>
                  <a:gd name="T11" fmla="*/ 245 h 246"/>
                  <a:gd name="T12" fmla="*/ 0 60000 65536"/>
                  <a:gd name="T13" fmla="*/ 0 60000 65536"/>
                  <a:gd name="T14" fmla="*/ 0 60000 65536"/>
                  <a:gd name="T15" fmla="*/ 0 60000 65536"/>
                  <a:gd name="T16" fmla="*/ 0 60000 65536"/>
                  <a:gd name="T17" fmla="*/ 0 60000 65536"/>
                  <a:gd name="T18" fmla="*/ 0 w 225"/>
                  <a:gd name="T19" fmla="*/ 0 h 246"/>
                  <a:gd name="T20" fmla="*/ 225 w 225"/>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5" h="246">
                    <a:moveTo>
                      <a:pt x="0" y="0"/>
                    </a:moveTo>
                    <a:lnTo>
                      <a:pt x="16" y="0"/>
                    </a:lnTo>
                    <a:lnTo>
                      <a:pt x="40" y="0"/>
                    </a:lnTo>
                    <a:lnTo>
                      <a:pt x="56" y="0"/>
                    </a:lnTo>
                    <a:lnTo>
                      <a:pt x="144" y="245"/>
                    </a:lnTo>
                    <a:lnTo>
                      <a:pt x="224"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33" name="Freeform 26"/>
              <p:cNvSpPr>
                <a:spLocks/>
              </p:cNvSpPr>
              <p:nvPr/>
            </p:nvSpPr>
            <p:spPr bwMode="auto">
              <a:xfrm>
                <a:off x="1695" y="3654"/>
                <a:ext cx="233" cy="234"/>
              </a:xfrm>
              <a:custGeom>
                <a:avLst/>
                <a:gdLst>
                  <a:gd name="T0" fmla="*/ 0 w 233"/>
                  <a:gd name="T1" fmla="*/ 233 h 234"/>
                  <a:gd name="T2" fmla="*/ 17 w 233"/>
                  <a:gd name="T3" fmla="*/ 233 h 234"/>
                  <a:gd name="T4" fmla="*/ 41 w 233"/>
                  <a:gd name="T5" fmla="*/ 233 h 234"/>
                  <a:gd name="T6" fmla="*/ 58 w 233"/>
                  <a:gd name="T7" fmla="*/ 233 h 234"/>
                  <a:gd name="T8" fmla="*/ 149 w 233"/>
                  <a:gd name="T9" fmla="*/ 0 h 234"/>
                  <a:gd name="T10" fmla="*/ 232 w 233"/>
                  <a:gd name="T11" fmla="*/ 0 h 234"/>
                  <a:gd name="T12" fmla="*/ 0 60000 65536"/>
                  <a:gd name="T13" fmla="*/ 0 60000 65536"/>
                  <a:gd name="T14" fmla="*/ 0 60000 65536"/>
                  <a:gd name="T15" fmla="*/ 0 60000 65536"/>
                  <a:gd name="T16" fmla="*/ 0 60000 65536"/>
                  <a:gd name="T17" fmla="*/ 0 60000 65536"/>
                  <a:gd name="T18" fmla="*/ 0 w 233"/>
                  <a:gd name="T19" fmla="*/ 0 h 234"/>
                  <a:gd name="T20" fmla="*/ 233 w 233"/>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3" h="234">
                    <a:moveTo>
                      <a:pt x="0" y="233"/>
                    </a:moveTo>
                    <a:lnTo>
                      <a:pt x="17" y="233"/>
                    </a:lnTo>
                    <a:lnTo>
                      <a:pt x="41" y="233"/>
                    </a:lnTo>
                    <a:lnTo>
                      <a:pt x="58" y="233"/>
                    </a:lnTo>
                    <a:lnTo>
                      <a:pt x="149" y="0"/>
                    </a:lnTo>
                    <a:lnTo>
                      <a:pt x="232"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34" name="Line 27"/>
              <p:cNvSpPr>
                <a:spLocks noChangeShapeType="1"/>
              </p:cNvSpPr>
              <p:nvPr/>
            </p:nvSpPr>
            <p:spPr bwMode="auto">
              <a:xfrm>
                <a:off x="1686" y="3591"/>
                <a:ext cx="230"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35" name="Line 28"/>
              <p:cNvSpPr>
                <a:spLocks noChangeShapeType="1"/>
              </p:cNvSpPr>
              <p:nvPr/>
            </p:nvSpPr>
            <p:spPr bwMode="auto">
              <a:xfrm>
                <a:off x="1691" y="3959"/>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36" name="Freeform 29"/>
              <p:cNvSpPr>
                <a:spLocks/>
              </p:cNvSpPr>
              <p:nvPr/>
            </p:nvSpPr>
            <p:spPr bwMode="auto">
              <a:xfrm>
                <a:off x="1985" y="2973"/>
                <a:ext cx="227" cy="613"/>
              </a:xfrm>
              <a:custGeom>
                <a:avLst/>
                <a:gdLst>
                  <a:gd name="T0" fmla="*/ 0 w 227"/>
                  <a:gd name="T1" fmla="*/ 0 h 613"/>
                  <a:gd name="T2" fmla="*/ 16 w 227"/>
                  <a:gd name="T3" fmla="*/ 0 h 613"/>
                  <a:gd name="T4" fmla="*/ 40 w 227"/>
                  <a:gd name="T5" fmla="*/ 0 h 613"/>
                  <a:gd name="T6" fmla="*/ 57 w 227"/>
                  <a:gd name="T7" fmla="*/ 0 h 613"/>
                  <a:gd name="T8" fmla="*/ 145 w 227"/>
                  <a:gd name="T9" fmla="*/ 612 h 613"/>
                  <a:gd name="T10" fmla="*/ 226 w 227"/>
                  <a:gd name="T11" fmla="*/ 612 h 613"/>
                  <a:gd name="T12" fmla="*/ 0 60000 65536"/>
                  <a:gd name="T13" fmla="*/ 0 60000 65536"/>
                  <a:gd name="T14" fmla="*/ 0 60000 65536"/>
                  <a:gd name="T15" fmla="*/ 0 60000 65536"/>
                  <a:gd name="T16" fmla="*/ 0 60000 65536"/>
                  <a:gd name="T17" fmla="*/ 0 60000 65536"/>
                  <a:gd name="T18" fmla="*/ 0 w 227"/>
                  <a:gd name="T19" fmla="*/ 0 h 613"/>
                  <a:gd name="T20" fmla="*/ 227 w 227"/>
                  <a:gd name="T21" fmla="*/ 613 h 613"/>
                </a:gdLst>
                <a:ahLst/>
                <a:cxnLst>
                  <a:cxn ang="T12">
                    <a:pos x="T0" y="T1"/>
                  </a:cxn>
                  <a:cxn ang="T13">
                    <a:pos x="T2" y="T3"/>
                  </a:cxn>
                  <a:cxn ang="T14">
                    <a:pos x="T4" y="T5"/>
                  </a:cxn>
                  <a:cxn ang="T15">
                    <a:pos x="T6" y="T7"/>
                  </a:cxn>
                  <a:cxn ang="T16">
                    <a:pos x="T8" y="T9"/>
                  </a:cxn>
                  <a:cxn ang="T17">
                    <a:pos x="T10" y="T11"/>
                  </a:cxn>
                </a:cxnLst>
                <a:rect l="T18" t="T19" r="T20" b="T21"/>
                <a:pathLst>
                  <a:path w="227" h="613">
                    <a:moveTo>
                      <a:pt x="0" y="0"/>
                    </a:moveTo>
                    <a:lnTo>
                      <a:pt x="16" y="0"/>
                    </a:lnTo>
                    <a:lnTo>
                      <a:pt x="40" y="0"/>
                    </a:lnTo>
                    <a:lnTo>
                      <a:pt x="57" y="0"/>
                    </a:lnTo>
                    <a:lnTo>
                      <a:pt x="145" y="612"/>
                    </a:lnTo>
                    <a:lnTo>
                      <a:pt x="226" y="612"/>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37" name="Freeform 30"/>
              <p:cNvSpPr>
                <a:spLocks/>
              </p:cNvSpPr>
              <p:nvPr/>
            </p:nvSpPr>
            <p:spPr bwMode="auto">
              <a:xfrm>
                <a:off x="1981" y="3352"/>
                <a:ext cx="235" cy="234"/>
              </a:xfrm>
              <a:custGeom>
                <a:avLst/>
                <a:gdLst>
                  <a:gd name="T0" fmla="*/ 0 w 235"/>
                  <a:gd name="T1" fmla="*/ 233 h 234"/>
                  <a:gd name="T2" fmla="*/ 17 w 235"/>
                  <a:gd name="T3" fmla="*/ 233 h 234"/>
                  <a:gd name="T4" fmla="*/ 42 w 235"/>
                  <a:gd name="T5" fmla="*/ 233 h 234"/>
                  <a:gd name="T6" fmla="*/ 59 w 235"/>
                  <a:gd name="T7" fmla="*/ 233 h 234"/>
                  <a:gd name="T8" fmla="*/ 150 w 235"/>
                  <a:gd name="T9" fmla="*/ 0 h 234"/>
                  <a:gd name="T10" fmla="*/ 234 w 235"/>
                  <a:gd name="T11" fmla="*/ 0 h 234"/>
                  <a:gd name="T12" fmla="*/ 0 60000 65536"/>
                  <a:gd name="T13" fmla="*/ 0 60000 65536"/>
                  <a:gd name="T14" fmla="*/ 0 60000 65536"/>
                  <a:gd name="T15" fmla="*/ 0 60000 65536"/>
                  <a:gd name="T16" fmla="*/ 0 60000 65536"/>
                  <a:gd name="T17" fmla="*/ 0 60000 65536"/>
                  <a:gd name="T18" fmla="*/ 0 w 235"/>
                  <a:gd name="T19" fmla="*/ 0 h 234"/>
                  <a:gd name="T20" fmla="*/ 235 w 235"/>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5" h="234">
                    <a:moveTo>
                      <a:pt x="0" y="233"/>
                    </a:moveTo>
                    <a:lnTo>
                      <a:pt x="17" y="233"/>
                    </a:lnTo>
                    <a:lnTo>
                      <a:pt x="42" y="233"/>
                    </a:lnTo>
                    <a:lnTo>
                      <a:pt x="59" y="233"/>
                    </a:lnTo>
                    <a:lnTo>
                      <a:pt x="150" y="0"/>
                    </a:lnTo>
                    <a:lnTo>
                      <a:pt x="234"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38" name="Freeform 31"/>
              <p:cNvSpPr>
                <a:spLocks/>
              </p:cNvSpPr>
              <p:nvPr/>
            </p:nvSpPr>
            <p:spPr bwMode="auto">
              <a:xfrm>
                <a:off x="1981" y="3050"/>
                <a:ext cx="235" cy="234"/>
              </a:xfrm>
              <a:custGeom>
                <a:avLst/>
                <a:gdLst>
                  <a:gd name="T0" fmla="*/ 0 w 235"/>
                  <a:gd name="T1" fmla="*/ 233 h 234"/>
                  <a:gd name="T2" fmla="*/ 17 w 235"/>
                  <a:gd name="T3" fmla="*/ 233 h 234"/>
                  <a:gd name="T4" fmla="*/ 42 w 235"/>
                  <a:gd name="T5" fmla="*/ 233 h 234"/>
                  <a:gd name="T6" fmla="*/ 59 w 235"/>
                  <a:gd name="T7" fmla="*/ 233 h 234"/>
                  <a:gd name="T8" fmla="*/ 150 w 235"/>
                  <a:gd name="T9" fmla="*/ 0 h 234"/>
                  <a:gd name="T10" fmla="*/ 234 w 235"/>
                  <a:gd name="T11" fmla="*/ 0 h 234"/>
                  <a:gd name="T12" fmla="*/ 0 60000 65536"/>
                  <a:gd name="T13" fmla="*/ 0 60000 65536"/>
                  <a:gd name="T14" fmla="*/ 0 60000 65536"/>
                  <a:gd name="T15" fmla="*/ 0 60000 65536"/>
                  <a:gd name="T16" fmla="*/ 0 60000 65536"/>
                  <a:gd name="T17" fmla="*/ 0 60000 65536"/>
                  <a:gd name="T18" fmla="*/ 0 w 235"/>
                  <a:gd name="T19" fmla="*/ 0 h 234"/>
                  <a:gd name="T20" fmla="*/ 235 w 235"/>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5" h="234">
                    <a:moveTo>
                      <a:pt x="0" y="233"/>
                    </a:moveTo>
                    <a:lnTo>
                      <a:pt x="17" y="233"/>
                    </a:lnTo>
                    <a:lnTo>
                      <a:pt x="42" y="233"/>
                    </a:lnTo>
                    <a:lnTo>
                      <a:pt x="59" y="233"/>
                    </a:lnTo>
                    <a:lnTo>
                      <a:pt x="150" y="0"/>
                    </a:lnTo>
                    <a:lnTo>
                      <a:pt x="234"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39" name="Freeform 32"/>
              <p:cNvSpPr>
                <a:spLocks/>
              </p:cNvSpPr>
              <p:nvPr/>
            </p:nvSpPr>
            <p:spPr bwMode="auto">
              <a:xfrm>
                <a:off x="1988" y="3660"/>
                <a:ext cx="219" cy="331"/>
              </a:xfrm>
              <a:custGeom>
                <a:avLst/>
                <a:gdLst>
                  <a:gd name="T0" fmla="*/ 0 w 219"/>
                  <a:gd name="T1" fmla="*/ 0 h 331"/>
                  <a:gd name="T2" fmla="*/ 16 w 219"/>
                  <a:gd name="T3" fmla="*/ 0 h 331"/>
                  <a:gd name="T4" fmla="*/ 39 w 219"/>
                  <a:gd name="T5" fmla="*/ 0 h 331"/>
                  <a:gd name="T6" fmla="*/ 55 w 219"/>
                  <a:gd name="T7" fmla="*/ 0 h 331"/>
                  <a:gd name="T8" fmla="*/ 140 w 219"/>
                  <a:gd name="T9" fmla="*/ 330 h 331"/>
                  <a:gd name="T10" fmla="*/ 218 w 219"/>
                  <a:gd name="T11" fmla="*/ 330 h 331"/>
                  <a:gd name="T12" fmla="*/ 0 60000 65536"/>
                  <a:gd name="T13" fmla="*/ 0 60000 65536"/>
                  <a:gd name="T14" fmla="*/ 0 60000 65536"/>
                  <a:gd name="T15" fmla="*/ 0 60000 65536"/>
                  <a:gd name="T16" fmla="*/ 0 60000 65536"/>
                  <a:gd name="T17" fmla="*/ 0 60000 65536"/>
                  <a:gd name="T18" fmla="*/ 0 w 219"/>
                  <a:gd name="T19" fmla="*/ 0 h 331"/>
                  <a:gd name="T20" fmla="*/ 219 w 219"/>
                  <a:gd name="T21" fmla="*/ 331 h 331"/>
                </a:gdLst>
                <a:ahLst/>
                <a:cxnLst>
                  <a:cxn ang="T12">
                    <a:pos x="T0" y="T1"/>
                  </a:cxn>
                  <a:cxn ang="T13">
                    <a:pos x="T2" y="T3"/>
                  </a:cxn>
                  <a:cxn ang="T14">
                    <a:pos x="T4" y="T5"/>
                  </a:cxn>
                  <a:cxn ang="T15">
                    <a:pos x="T6" y="T7"/>
                  </a:cxn>
                  <a:cxn ang="T16">
                    <a:pos x="T8" y="T9"/>
                  </a:cxn>
                  <a:cxn ang="T17">
                    <a:pos x="T10" y="T11"/>
                  </a:cxn>
                </a:cxnLst>
                <a:rect l="T18" t="T19" r="T20" b="T21"/>
                <a:pathLst>
                  <a:path w="219" h="331">
                    <a:moveTo>
                      <a:pt x="0" y="0"/>
                    </a:moveTo>
                    <a:lnTo>
                      <a:pt x="16" y="0"/>
                    </a:lnTo>
                    <a:lnTo>
                      <a:pt x="39" y="0"/>
                    </a:lnTo>
                    <a:lnTo>
                      <a:pt x="55" y="0"/>
                    </a:lnTo>
                    <a:lnTo>
                      <a:pt x="140" y="330"/>
                    </a:lnTo>
                    <a:lnTo>
                      <a:pt x="218" y="33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40" name="Freeform 33"/>
              <p:cNvSpPr>
                <a:spLocks/>
              </p:cNvSpPr>
              <p:nvPr/>
            </p:nvSpPr>
            <p:spPr bwMode="auto">
              <a:xfrm>
                <a:off x="1981" y="3273"/>
                <a:ext cx="222" cy="632"/>
              </a:xfrm>
              <a:custGeom>
                <a:avLst/>
                <a:gdLst>
                  <a:gd name="T0" fmla="*/ 0 w 222"/>
                  <a:gd name="T1" fmla="*/ 631 h 632"/>
                  <a:gd name="T2" fmla="*/ 16 w 222"/>
                  <a:gd name="T3" fmla="*/ 631 h 632"/>
                  <a:gd name="T4" fmla="*/ 39 w 222"/>
                  <a:gd name="T5" fmla="*/ 631 h 632"/>
                  <a:gd name="T6" fmla="*/ 55 w 222"/>
                  <a:gd name="T7" fmla="*/ 631 h 632"/>
                  <a:gd name="T8" fmla="*/ 142 w 222"/>
                  <a:gd name="T9" fmla="*/ 0 h 632"/>
                  <a:gd name="T10" fmla="*/ 221 w 222"/>
                  <a:gd name="T11" fmla="*/ 0 h 632"/>
                  <a:gd name="T12" fmla="*/ 0 60000 65536"/>
                  <a:gd name="T13" fmla="*/ 0 60000 65536"/>
                  <a:gd name="T14" fmla="*/ 0 60000 65536"/>
                  <a:gd name="T15" fmla="*/ 0 60000 65536"/>
                  <a:gd name="T16" fmla="*/ 0 60000 65536"/>
                  <a:gd name="T17" fmla="*/ 0 60000 65536"/>
                  <a:gd name="T18" fmla="*/ 0 w 222"/>
                  <a:gd name="T19" fmla="*/ 0 h 632"/>
                  <a:gd name="T20" fmla="*/ 222 w 222"/>
                  <a:gd name="T21" fmla="*/ 632 h 632"/>
                </a:gdLst>
                <a:ahLst/>
                <a:cxnLst>
                  <a:cxn ang="T12">
                    <a:pos x="T0" y="T1"/>
                  </a:cxn>
                  <a:cxn ang="T13">
                    <a:pos x="T2" y="T3"/>
                  </a:cxn>
                  <a:cxn ang="T14">
                    <a:pos x="T4" y="T5"/>
                  </a:cxn>
                  <a:cxn ang="T15">
                    <a:pos x="T6" y="T7"/>
                  </a:cxn>
                  <a:cxn ang="T16">
                    <a:pos x="T8" y="T9"/>
                  </a:cxn>
                  <a:cxn ang="T17">
                    <a:pos x="T10" y="T11"/>
                  </a:cxn>
                </a:cxnLst>
                <a:rect l="T18" t="T19" r="T20" b="T21"/>
                <a:pathLst>
                  <a:path w="222" h="632">
                    <a:moveTo>
                      <a:pt x="0" y="631"/>
                    </a:moveTo>
                    <a:lnTo>
                      <a:pt x="16" y="631"/>
                    </a:lnTo>
                    <a:lnTo>
                      <a:pt x="39" y="631"/>
                    </a:lnTo>
                    <a:lnTo>
                      <a:pt x="55" y="631"/>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41" name="Freeform 34"/>
              <p:cNvSpPr>
                <a:spLocks/>
              </p:cNvSpPr>
              <p:nvPr/>
            </p:nvSpPr>
            <p:spPr bwMode="auto">
              <a:xfrm>
                <a:off x="1691" y="3050"/>
                <a:ext cx="234" cy="234"/>
              </a:xfrm>
              <a:custGeom>
                <a:avLst/>
                <a:gdLst>
                  <a:gd name="T0" fmla="*/ 0 w 234"/>
                  <a:gd name="T1" fmla="*/ 233 h 234"/>
                  <a:gd name="T2" fmla="*/ 17 w 234"/>
                  <a:gd name="T3" fmla="*/ 233 h 234"/>
                  <a:gd name="T4" fmla="*/ 42 w 234"/>
                  <a:gd name="T5" fmla="*/ 233 h 234"/>
                  <a:gd name="T6" fmla="*/ 58 w 234"/>
                  <a:gd name="T7" fmla="*/ 233 h 234"/>
                  <a:gd name="T8" fmla="*/ 150 w 234"/>
                  <a:gd name="T9" fmla="*/ 0 h 234"/>
                  <a:gd name="T10" fmla="*/ 233 w 234"/>
                  <a:gd name="T11" fmla="*/ 0 h 234"/>
                  <a:gd name="T12" fmla="*/ 0 60000 65536"/>
                  <a:gd name="T13" fmla="*/ 0 60000 65536"/>
                  <a:gd name="T14" fmla="*/ 0 60000 65536"/>
                  <a:gd name="T15" fmla="*/ 0 60000 65536"/>
                  <a:gd name="T16" fmla="*/ 0 60000 65536"/>
                  <a:gd name="T17" fmla="*/ 0 60000 65536"/>
                  <a:gd name="T18" fmla="*/ 0 w 234"/>
                  <a:gd name="T19" fmla="*/ 0 h 234"/>
                  <a:gd name="T20" fmla="*/ 234 w 234"/>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4" h="234">
                    <a:moveTo>
                      <a:pt x="0" y="233"/>
                    </a:moveTo>
                    <a:lnTo>
                      <a:pt x="17" y="233"/>
                    </a:lnTo>
                    <a:lnTo>
                      <a:pt x="42" y="233"/>
                    </a:lnTo>
                    <a:lnTo>
                      <a:pt x="58" y="233"/>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42" name="Freeform 35"/>
              <p:cNvSpPr>
                <a:spLocks/>
              </p:cNvSpPr>
              <p:nvPr/>
            </p:nvSpPr>
            <p:spPr bwMode="auto">
              <a:xfrm>
                <a:off x="1985" y="3352"/>
                <a:ext cx="218" cy="330"/>
              </a:xfrm>
              <a:custGeom>
                <a:avLst/>
                <a:gdLst>
                  <a:gd name="T0" fmla="*/ 0 w 218"/>
                  <a:gd name="T1" fmla="*/ 0 h 330"/>
                  <a:gd name="T2" fmla="*/ 16 w 218"/>
                  <a:gd name="T3" fmla="*/ 0 h 330"/>
                  <a:gd name="T4" fmla="*/ 39 w 218"/>
                  <a:gd name="T5" fmla="*/ 0 h 330"/>
                  <a:gd name="T6" fmla="*/ 54 w 218"/>
                  <a:gd name="T7" fmla="*/ 0 h 330"/>
                  <a:gd name="T8" fmla="*/ 140 w 218"/>
                  <a:gd name="T9" fmla="*/ 329 h 330"/>
                  <a:gd name="T10" fmla="*/ 217 w 218"/>
                  <a:gd name="T11" fmla="*/ 329 h 330"/>
                  <a:gd name="T12" fmla="*/ 0 60000 65536"/>
                  <a:gd name="T13" fmla="*/ 0 60000 65536"/>
                  <a:gd name="T14" fmla="*/ 0 60000 65536"/>
                  <a:gd name="T15" fmla="*/ 0 60000 65536"/>
                  <a:gd name="T16" fmla="*/ 0 60000 65536"/>
                  <a:gd name="T17" fmla="*/ 0 60000 65536"/>
                  <a:gd name="T18" fmla="*/ 0 w 218"/>
                  <a:gd name="T19" fmla="*/ 0 h 330"/>
                  <a:gd name="T20" fmla="*/ 218 w 218"/>
                  <a:gd name="T21" fmla="*/ 330 h 330"/>
                </a:gdLst>
                <a:ahLst/>
                <a:cxnLst>
                  <a:cxn ang="T12">
                    <a:pos x="T0" y="T1"/>
                  </a:cxn>
                  <a:cxn ang="T13">
                    <a:pos x="T2" y="T3"/>
                  </a:cxn>
                  <a:cxn ang="T14">
                    <a:pos x="T4" y="T5"/>
                  </a:cxn>
                  <a:cxn ang="T15">
                    <a:pos x="T6" y="T7"/>
                  </a:cxn>
                  <a:cxn ang="T16">
                    <a:pos x="T8" y="T9"/>
                  </a:cxn>
                  <a:cxn ang="T17">
                    <a:pos x="T10" y="T11"/>
                  </a:cxn>
                </a:cxnLst>
                <a:rect l="T18" t="T19" r="T20" b="T21"/>
                <a:pathLst>
                  <a:path w="218" h="330">
                    <a:moveTo>
                      <a:pt x="0" y="0"/>
                    </a:moveTo>
                    <a:lnTo>
                      <a:pt x="16" y="0"/>
                    </a:lnTo>
                    <a:lnTo>
                      <a:pt x="39" y="0"/>
                    </a:lnTo>
                    <a:lnTo>
                      <a:pt x="54" y="0"/>
                    </a:lnTo>
                    <a:lnTo>
                      <a:pt x="140" y="329"/>
                    </a:lnTo>
                    <a:lnTo>
                      <a:pt x="217" y="329"/>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43" name="Freeform 36"/>
              <p:cNvSpPr>
                <a:spLocks/>
              </p:cNvSpPr>
              <p:nvPr/>
            </p:nvSpPr>
            <p:spPr bwMode="auto">
              <a:xfrm>
                <a:off x="1985" y="3903"/>
                <a:ext cx="222" cy="79"/>
              </a:xfrm>
              <a:custGeom>
                <a:avLst/>
                <a:gdLst>
                  <a:gd name="T0" fmla="*/ 0 w 222"/>
                  <a:gd name="T1" fmla="*/ 78 h 79"/>
                  <a:gd name="T2" fmla="*/ 16 w 222"/>
                  <a:gd name="T3" fmla="*/ 78 h 79"/>
                  <a:gd name="T4" fmla="*/ 39 w 222"/>
                  <a:gd name="T5" fmla="*/ 78 h 79"/>
                  <a:gd name="T6" fmla="*/ 55 w 222"/>
                  <a:gd name="T7" fmla="*/ 78 h 79"/>
                  <a:gd name="T8" fmla="*/ 142 w 222"/>
                  <a:gd name="T9" fmla="*/ 0 h 79"/>
                  <a:gd name="T10" fmla="*/ 221 w 222"/>
                  <a:gd name="T11" fmla="*/ 0 h 79"/>
                  <a:gd name="T12" fmla="*/ 0 60000 65536"/>
                  <a:gd name="T13" fmla="*/ 0 60000 65536"/>
                  <a:gd name="T14" fmla="*/ 0 60000 65536"/>
                  <a:gd name="T15" fmla="*/ 0 60000 65536"/>
                  <a:gd name="T16" fmla="*/ 0 60000 65536"/>
                  <a:gd name="T17" fmla="*/ 0 60000 65536"/>
                  <a:gd name="T18" fmla="*/ 0 w 222"/>
                  <a:gd name="T19" fmla="*/ 0 h 79"/>
                  <a:gd name="T20" fmla="*/ 222 w 222"/>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222" h="79">
                    <a:moveTo>
                      <a:pt x="0" y="78"/>
                    </a:moveTo>
                    <a:lnTo>
                      <a:pt x="16" y="78"/>
                    </a:lnTo>
                    <a:lnTo>
                      <a:pt x="39" y="78"/>
                    </a:lnTo>
                    <a:lnTo>
                      <a:pt x="55" y="78"/>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44" name="Freeform 37"/>
              <p:cNvSpPr>
                <a:spLocks/>
              </p:cNvSpPr>
              <p:nvPr/>
            </p:nvSpPr>
            <p:spPr bwMode="auto">
              <a:xfrm>
                <a:off x="2307" y="3355"/>
                <a:ext cx="224" cy="246"/>
              </a:xfrm>
              <a:custGeom>
                <a:avLst/>
                <a:gdLst>
                  <a:gd name="T0" fmla="*/ 0 w 224"/>
                  <a:gd name="T1" fmla="*/ 0 h 246"/>
                  <a:gd name="T2" fmla="*/ 16 w 224"/>
                  <a:gd name="T3" fmla="*/ 0 h 246"/>
                  <a:gd name="T4" fmla="*/ 40 w 224"/>
                  <a:gd name="T5" fmla="*/ 0 h 246"/>
                  <a:gd name="T6" fmla="*/ 56 w 224"/>
                  <a:gd name="T7" fmla="*/ 0 h 246"/>
                  <a:gd name="T8" fmla="*/ 143 w 224"/>
                  <a:gd name="T9" fmla="*/ 245 h 246"/>
                  <a:gd name="T10" fmla="*/ 223 w 224"/>
                  <a:gd name="T11" fmla="*/ 245 h 246"/>
                  <a:gd name="T12" fmla="*/ 0 60000 65536"/>
                  <a:gd name="T13" fmla="*/ 0 60000 65536"/>
                  <a:gd name="T14" fmla="*/ 0 60000 65536"/>
                  <a:gd name="T15" fmla="*/ 0 60000 65536"/>
                  <a:gd name="T16" fmla="*/ 0 60000 65536"/>
                  <a:gd name="T17" fmla="*/ 0 60000 65536"/>
                  <a:gd name="T18" fmla="*/ 0 w 224"/>
                  <a:gd name="T19" fmla="*/ 0 h 246"/>
                  <a:gd name="T20" fmla="*/ 224 w 22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4" h="246">
                    <a:moveTo>
                      <a:pt x="0" y="0"/>
                    </a:moveTo>
                    <a:lnTo>
                      <a:pt x="16" y="0"/>
                    </a:lnTo>
                    <a:lnTo>
                      <a:pt x="40" y="0"/>
                    </a:lnTo>
                    <a:lnTo>
                      <a:pt x="56" y="0"/>
                    </a:lnTo>
                    <a:lnTo>
                      <a:pt x="143" y="245"/>
                    </a:lnTo>
                    <a:lnTo>
                      <a:pt x="223"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45" name="Freeform 38"/>
              <p:cNvSpPr>
                <a:spLocks/>
              </p:cNvSpPr>
              <p:nvPr/>
            </p:nvSpPr>
            <p:spPr bwMode="auto">
              <a:xfrm>
                <a:off x="2312" y="3358"/>
                <a:ext cx="233" cy="246"/>
              </a:xfrm>
              <a:custGeom>
                <a:avLst/>
                <a:gdLst>
                  <a:gd name="T0" fmla="*/ 0 w 233"/>
                  <a:gd name="T1" fmla="*/ 245 h 246"/>
                  <a:gd name="T2" fmla="*/ 17 w 233"/>
                  <a:gd name="T3" fmla="*/ 245 h 246"/>
                  <a:gd name="T4" fmla="*/ 41 w 233"/>
                  <a:gd name="T5" fmla="*/ 245 h 246"/>
                  <a:gd name="T6" fmla="*/ 58 w 233"/>
                  <a:gd name="T7" fmla="*/ 245 h 246"/>
                  <a:gd name="T8" fmla="*/ 149 w 233"/>
                  <a:gd name="T9" fmla="*/ 0 h 246"/>
                  <a:gd name="T10" fmla="*/ 232 w 233"/>
                  <a:gd name="T11" fmla="*/ 0 h 246"/>
                  <a:gd name="T12" fmla="*/ 0 60000 65536"/>
                  <a:gd name="T13" fmla="*/ 0 60000 65536"/>
                  <a:gd name="T14" fmla="*/ 0 60000 65536"/>
                  <a:gd name="T15" fmla="*/ 0 60000 65536"/>
                  <a:gd name="T16" fmla="*/ 0 60000 65536"/>
                  <a:gd name="T17" fmla="*/ 0 60000 65536"/>
                  <a:gd name="T18" fmla="*/ 0 w 233"/>
                  <a:gd name="T19" fmla="*/ 0 h 246"/>
                  <a:gd name="T20" fmla="*/ 233 w 233"/>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3" h="246">
                    <a:moveTo>
                      <a:pt x="0" y="245"/>
                    </a:moveTo>
                    <a:lnTo>
                      <a:pt x="17" y="245"/>
                    </a:lnTo>
                    <a:lnTo>
                      <a:pt x="41" y="245"/>
                    </a:lnTo>
                    <a:lnTo>
                      <a:pt x="58" y="245"/>
                    </a:lnTo>
                    <a:lnTo>
                      <a:pt x="149" y="0"/>
                    </a:lnTo>
                    <a:lnTo>
                      <a:pt x="232"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grpSp>
            <p:nvGrpSpPr>
              <p:cNvPr id="198946" name="Group 39"/>
              <p:cNvGrpSpPr>
                <a:grpSpLocks/>
              </p:cNvGrpSpPr>
              <p:nvPr/>
            </p:nvGrpSpPr>
            <p:grpSpPr bwMode="auto">
              <a:xfrm>
                <a:off x="2209" y="2927"/>
                <a:ext cx="109" cy="1107"/>
                <a:chOff x="2209" y="2927"/>
                <a:chExt cx="109" cy="1107"/>
              </a:xfrm>
            </p:grpSpPr>
            <p:sp>
              <p:nvSpPr>
                <p:cNvPr id="198968" name="Rectangle 40"/>
                <p:cNvSpPr>
                  <a:spLocks noChangeArrowheads="1"/>
                </p:cNvSpPr>
                <p:nvPr/>
              </p:nvSpPr>
              <p:spPr bwMode="auto">
                <a:xfrm>
                  <a:off x="2209" y="2927"/>
                  <a:ext cx="109"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9" name="Rectangle 41"/>
                <p:cNvSpPr>
                  <a:spLocks noChangeArrowheads="1"/>
                </p:cNvSpPr>
                <p:nvPr/>
              </p:nvSpPr>
              <p:spPr bwMode="auto">
                <a:xfrm>
                  <a:off x="2209" y="3237"/>
                  <a:ext cx="109" cy="180"/>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70" name="Rectangle 42"/>
                <p:cNvSpPr>
                  <a:spLocks noChangeArrowheads="1"/>
                </p:cNvSpPr>
                <p:nvPr/>
              </p:nvSpPr>
              <p:spPr bwMode="auto">
                <a:xfrm>
                  <a:off x="2209" y="3543"/>
                  <a:ext cx="109"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71" name="Rectangle 43"/>
                <p:cNvSpPr>
                  <a:spLocks noChangeArrowheads="1"/>
                </p:cNvSpPr>
                <p:nvPr/>
              </p:nvSpPr>
              <p:spPr bwMode="auto">
                <a:xfrm>
                  <a:off x="2209" y="3852"/>
                  <a:ext cx="109"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nvGrpSpPr>
              <p:cNvPr id="198947" name="Group 44"/>
              <p:cNvGrpSpPr>
                <a:grpSpLocks/>
              </p:cNvGrpSpPr>
              <p:nvPr/>
            </p:nvGrpSpPr>
            <p:grpSpPr bwMode="auto">
              <a:xfrm>
                <a:off x="1588" y="2933"/>
                <a:ext cx="111" cy="1107"/>
                <a:chOff x="1588" y="2933"/>
                <a:chExt cx="111" cy="1107"/>
              </a:xfrm>
            </p:grpSpPr>
            <p:sp>
              <p:nvSpPr>
                <p:cNvPr id="198964" name="Rectangle 45"/>
                <p:cNvSpPr>
                  <a:spLocks noChangeArrowheads="1"/>
                </p:cNvSpPr>
                <p:nvPr/>
              </p:nvSpPr>
              <p:spPr bwMode="auto">
                <a:xfrm>
                  <a:off x="1588" y="2933"/>
                  <a:ext cx="111"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5" name="Rectangle 46"/>
                <p:cNvSpPr>
                  <a:spLocks noChangeArrowheads="1"/>
                </p:cNvSpPr>
                <p:nvPr/>
              </p:nvSpPr>
              <p:spPr bwMode="auto">
                <a:xfrm>
                  <a:off x="1588" y="3242"/>
                  <a:ext cx="111"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6" name="Rectangle 47"/>
                <p:cNvSpPr>
                  <a:spLocks noChangeArrowheads="1"/>
                </p:cNvSpPr>
                <p:nvPr/>
              </p:nvSpPr>
              <p:spPr bwMode="auto">
                <a:xfrm>
                  <a:off x="1588" y="3549"/>
                  <a:ext cx="111"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7" name="Rectangle 48"/>
                <p:cNvSpPr>
                  <a:spLocks noChangeArrowheads="1"/>
                </p:cNvSpPr>
                <p:nvPr/>
              </p:nvSpPr>
              <p:spPr bwMode="auto">
                <a:xfrm>
                  <a:off x="1588" y="3857"/>
                  <a:ext cx="111" cy="183"/>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nvGrpSpPr>
              <p:cNvPr id="198948" name="Group 49"/>
              <p:cNvGrpSpPr>
                <a:grpSpLocks/>
              </p:cNvGrpSpPr>
              <p:nvPr/>
            </p:nvGrpSpPr>
            <p:grpSpPr bwMode="auto">
              <a:xfrm>
                <a:off x="1882" y="2927"/>
                <a:ext cx="112" cy="1107"/>
                <a:chOff x="1882" y="2927"/>
                <a:chExt cx="112" cy="1107"/>
              </a:xfrm>
            </p:grpSpPr>
            <p:sp>
              <p:nvSpPr>
                <p:cNvPr id="198960" name="Rectangle 50"/>
                <p:cNvSpPr>
                  <a:spLocks noChangeArrowheads="1"/>
                </p:cNvSpPr>
                <p:nvPr/>
              </p:nvSpPr>
              <p:spPr bwMode="auto">
                <a:xfrm>
                  <a:off x="1882" y="2927"/>
                  <a:ext cx="112"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1" name="Rectangle 51"/>
                <p:cNvSpPr>
                  <a:spLocks noChangeArrowheads="1"/>
                </p:cNvSpPr>
                <p:nvPr/>
              </p:nvSpPr>
              <p:spPr bwMode="auto">
                <a:xfrm>
                  <a:off x="1882" y="3237"/>
                  <a:ext cx="112" cy="180"/>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2" name="Rectangle 52"/>
                <p:cNvSpPr>
                  <a:spLocks noChangeArrowheads="1"/>
                </p:cNvSpPr>
                <p:nvPr/>
              </p:nvSpPr>
              <p:spPr bwMode="auto">
                <a:xfrm>
                  <a:off x="1882" y="3543"/>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63" name="Rectangle 53"/>
                <p:cNvSpPr>
                  <a:spLocks noChangeArrowheads="1"/>
                </p:cNvSpPr>
                <p:nvPr/>
              </p:nvSpPr>
              <p:spPr bwMode="auto">
                <a:xfrm>
                  <a:off x="1882" y="3852"/>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sp>
            <p:nvSpPr>
              <p:cNvPr id="198949" name="Freeform 54"/>
              <p:cNvSpPr>
                <a:spLocks/>
              </p:cNvSpPr>
              <p:nvPr/>
            </p:nvSpPr>
            <p:spPr bwMode="auto">
              <a:xfrm>
                <a:off x="2315" y="3037"/>
                <a:ext cx="224" cy="247"/>
              </a:xfrm>
              <a:custGeom>
                <a:avLst/>
                <a:gdLst>
                  <a:gd name="T0" fmla="*/ 0 w 224"/>
                  <a:gd name="T1" fmla="*/ 0 h 247"/>
                  <a:gd name="T2" fmla="*/ 16 w 224"/>
                  <a:gd name="T3" fmla="*/ 0 h 247"/>
                  <a:gd name="T4" fmla="*/ 40 w 224"/>
                  <a:gd name="T5" fmla="*/ 0 h 247"/>
                  <a:gd name="T6" fmla="*/ 56 w 224"/>
                  <a:gd name="T7" fmla="*/ 0 h 247"/>
                  <a:gd name="T8" fmla="*/ 143 w 224"/>
                  <a:gd name="T9" fmla="*/ 246 h 247"/>
                  <a:gd name="T10" fmla="*/ 223 w 224"/>
                  <a:gd name="T11" fmla="*/ 246 h 247"/>
                  <a:gd name="T12" fmla="*/ 0 60000 65536"/>
                  <a:gd name="T13" fmla="*/ 0 60000 65536"/>
                  <a:gd name="T14" fmla="*/ 0 60000 65536"/>
                  <a:gd name="T15" fmla="*/ 0 60000 65536"/>
                  <a:gd name="T16" fmla="*/ 0 60000 65536"/>
                  <a:gd name="T17" fmla="*/ 0 60000 65536"/>
                  <a:gd name="T18" fmla="*/ 0 w 224"/>
                  <a:gd name="T19" fmla="*/ 0 h 247"/>
                  <a:gd name="T20" fmla="*/ 224 w 224"/>
                  <a:gd name="T21" fmla="*/ 247 h 247"/>
                </a:gdLst>
                <a:ahLst/>
                <a:cxnLst>
                  <a:cxn ang="T12">
                    <a:pos x="T0" y="T1"/>
                  </a:cxn>
                  <a:cxn ang="T13">
                    <a:pos x="T2" y="T3"/>
                  </a:cxn>
                  <a:cxn ang="T14">
                    <a:pos x="T4" y="T5"/>
                  </a:cxn>
                  <a:cxn ang="T15">
                    <a:pos x="T6" y="T7"/>
                  </a:cxn>
                  <a:cxn ang="T16">
                    <a:pos x="T8" y="T9"/>
                  </a:cxn>
                  <a:cxn ang="T17">
                    <a:pos x="T10" y="T11"/>
                  </a:cxn>
                </a:cxnLst>
                <a:rect l="T18" t="T19" r="T20" b="T21"/>
                <a:pathLst>
                  <a:path w="224" h="247">
                    <a:moveTo>
                      <a:pt x="0" y="0"/>
                    </a:moveTo>
                    <a:lnTo>
                      <a:pt x="16" y="0"/>
                    </a:lnTo>
                    <a:lnTo>
                      <a:pt x="40" y="0"/>
                    </a:lnTo>
                    <a:lnTo>
                      <a:pt x="56" y="0"/>
                    </a:lnTo>
                    <a:lnTo>
                      <a:pt x="143" y="246"/>
                    </a:lnTo>
                    <a:lnTo>
                      <a:pt x="223" y="246"/>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50" name="Line 55"/>
              <p:cNvSpPr>
                <a:spLocks noChangeShapeType="1"/>
              </p:cNvSpPr>
              <p:nvPr/>
            </p:nvSpPr>
            <p:spPr bwMode="auto">
              <a:xfrm>
                <a:off x="2323" y="2982"/>
                <a:ext cx="215"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51" name="Freeform 56"/>
              <p:cNvSpPr>
                <a:spLocks/>
              </p:cNvSpPr>
              <p:nvPr/>
            </p:nvSpPr>
            <p:spPr bwMode="auto">
              <a:xfrm>
                <a:off x="2320" y="3041"/>
                <a:ext cx="234" cy="246"/>
              </a:xfrm>
              <a:custGeom>
                <a:avLst/>
                <a:gdLst>
                  <a:gd name="T0" fmla="*/ 0 w 234"/>
                  <a:gd name="T1" fmla="*/ 245 h 246"/>
                  <a:gd name="T2" fmla="*/ 17 w 234"/>
                  <a:gd name="T3" fmla="*/ 245 h 246"/>
                  <a:gd name="T4" fmla="*/ 42 w 234"/>
                  <a:gd name="T5" fmla="*/ 245 h 246"/>
                  <a:gd name="T6" fmla="*/ 58 w 234"/>
                  <a:gd name="T7" fmla="*/ 245 h 246"/>
                  <a:gd name="T8" fmla="*/ 150 w 234"/>
                  <a:gd name="T9" fmla="*/ 0 h 246"/>
                  <a:gd name="T10" fmla="*/ 233 w 234"/>
                  <a:gd name="T11" fmla="*/ 0 h 246"/>
                  <a:gd name="T12" fmla="*/ 0 60000 65536"/>
                  <a:gd name="T13" fmla="*/ 0 60000 65536"/>
                  <a:gd name="T14" fmla="*/ 0 60000 65536"/>
                  <a:gd name="T15" fmla="*/ 0 60000 65536"/>
                  <a:gd name="T16" fmla="*/ 0 60000 65536"/>
                  <a:gd name="T17" fmla="*/ 0 60000 65536"/>
                  <a:gd name="T18" fmla="*/ 0 w 234"/>
                  <a:gd name="T19" fmla="*/ 0 h 246"/>
                  <a:gd name="T20" fmla="*/ 234 w 23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4" h="246">
                    <a:moveTo>
                      <a:pt x="0" y="245"/>
                    </a:moveTo>
                    <a:lnTo>
                      <a:pt x="17" y="245"/>
                    </a:lnTo>
                    <a:lnTo>
                      <a:pt x="42" y="245"/>
                    </a:lnTo>
                    <a:lnTo>
                      <a:pt x="58" y="245"/>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52" name="Freeform 57"/>
              <p:cNvSpPr>
                <a:spLocks/>
              </p:cNvSpPr>
              <p:nvPr/>
            </p:nvSpPr>
            <p:spPr bwMode="auto">
              <a:xfrm>
                <a:off x="2315" y="3690"/>
                <a:ext cx="224" cy="246"/>
              </a:xfrm>
              <a:custGeom>
                <a:avLst/>
                <a:gdLst>
                  <a:gd name="T0" fmla="*/ 0 w 224"/>
                  <a:gd name="T1" fmla="*/ 0 h 246"/>
                  <a:gd name="T2" fmla="*/ 16 w 224"/>
                  <a:gd name="T3" fmla="*/ 0 h 246"/>
                  <a:gd name="T4" fmla="*/ 40 w 224"/>
                  <a:gd name="T5" fmla="*/ 0 h 246"/>
                  <a:gd name="T6" fmla="*/ 56 w 224"/>
                  <a:gd name="T7" fmla="*/ 0 h 246"/>
                  <a:gd name="T8" fmla="*/ 143 w 224"/>
                  <a:gd name="T9" fmla="*/ 245 h 246"/>
                  <a:gd name="T10" fmla="*/ 223 w 224"/>
                  <a:gd name="T11" fmla="*/ 245 h 246"/>
                  <a:gd name="T12" fmla="*/ 0 60000 65536"/>
                  <a:gd name="T13" fmla="*/ 0 60000 65536"/>
                  <a:gd name="T14" fmla="*/ 0 60000 65536"/>
                  <a:gd name="T15" fmla="*/ 0 60000 65536"/>
                  <a:gd name="T16" fmla="*/ 0 60000 65536"/>
                  <a:gd name="T17" fmla="*/ 0 60000 65536"/>
                  <a:gd name="T18" fmla="*/ 0 w 224"/>
                  <a:gd name="T19" fmla="*/ 0 h 246"/>
                  <a:gd name="T20" fmla="*/ 224 w 22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4" h="246">
                    <a:moveTo>
                      <a:pt x="0" y="0"/>
                    </a:moveTo>
                    <a:lnTo>
                      <a:pt x="16" y="0"/>
                    </a:lnTo>
                    <a:lnTo>
                      <a:pt x="40" y="0"/>
                    </a:lnTo>
                    <a:lnTo>
                      <a:pt x="56" y="0"/>
                    </a:lnTo>
                    <a:lnTo>
                      <a:pt x="143" y="245"/>
                    </a:lnTo>
                    <a:lnTo>
                      <a:pt x="223"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953" name="Line 58"/>
              <p:cNvSpPr>
                <a:spLocks noChangeShapeType="1"/>
              </p:cNvSpPr>
              <p:nvPr/>
            </p:nvSpPr>
            <p:spPr bwMode="auto">
              <a:xfrm>
                <a:off x="2320" y="4004"/>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954" name="Freeform 59"/>
              <p:cNvSpPr>
                <a:spLocks/>
              </p:cNvSpPr>
              <p:nvPr/>
            </p:nvSpPr>
            <p:spPr bwMode="auto">
              <a:xfrm>
                <a:off x="2320" y="3694"/>
                <a:ext cx="234" cy="246"/>
              </a:xfrm>
              <a:custGeom>
                <a:avLst/>
                <a:gdLst>
                  <a:gd name="T0" fmla="*/ 0 w 234"/>
                  <a:gd name="T1" fmla="*/ 245 h 246"/>
                  <a:gd name="T2" fmla="*/ 17 w 234"/>
                  <a:gd name="T3" fmla="*/ 245 h 246"/>
                  <a:gd name="T4" fmla="*/ 42 w 234"/>
                  <a:gd name="T5" fmla="*/ 245 h 246"/>
                  <a:gd name="T6" fmla="*/ 58 w 234"/>
                  <a:gd name="T7" fmla="*/ 245 h 246"/>
                  <a:gd name="T8" fmla="*/ 150 w 234"/>
                  <a:gd name="T9" fmla="*/ 0 h 246"/>
                  <a:gd name="T10" fmla="*/ 233 w 234"/>
                  <a:gd name="T11" fmla="*/ 0 h 246"/>
                  <a:gd name="T12" fmla="*/ 0 60000 65536"/>
                  <a:gd name="T13" fmla="*/ 0 60000 65536"/>
                  <a:gd name="T14" fmla="*/ 0 60000 65536"/>
                  <a:gd name="T15" fmla="*/ 0 60000 65536"/>
                  <a:gd name="T16" fmla="*/ 0 60000 65536"/>
                  <a:gd name="T17" fmla="*/ 0 60000 65536"/>
                  <a:gd name="T18" fmla="*/ 0 w 234"/>
                  <a:gd name="T19" fmla="*/ 0 h 246"/>
                  <a:gd name="T20" fmla="*/ 234 w 23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4" h="246">
                    <a:moveTo>
                      <a:pt x="0" y="245"/>
                    </a:moveTo>
                    <a:lnTo>
                      <a:pt x="17" y="245"/>
                    </a:lnTo>
                    <a:lnTo>
                      <a:pt x="42" y="245"/>
                    </a:lnTo>
                    <a:lnTo>
                      <a:pt x="58" y="245"/>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grpSp>
            <p:nvGrpSpPr>
              <p:cNvPr id="198955" name="Group 60"/>
              <p:cNvGrpSpPr>
                <a:grpSpLocks/>
              </p:cNvGrpSpPr>
              <p:nvPr/>
            </p:nvGrpSpPr>
            <p:grpSpPr bwMode="auto">
              <a:xfrm>
                <a:off x="2526" y="2933"/>
                <a:ext cx="112" cy="1107"/>
                <a:chOff x="2526" y="2933"/>
                <a:chExt cx="112" cy="1107"/>
              </a:xfrm>
            </p:grpSpPr>
            <p:sp>
              <p:nvSpPr>
                <p:cNvPr id="198956" name="Rectangle 61"/>
                <p:cNvSpPr>
                  <a:spLocks noChangeArrowheads="1"/>
                </p:cNvSpPr>
                <p:nvPr/>
              </p:nvSpPr>
              <p:spPr bwMode="auto">
                <a:xfrm>
                  <a:off x="2526" y="2933"/>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57" name="Rectangle 62"/>
                <p:cNvSpPr>
                  <a:spLocks noChangeArrowheads="1"/>
                </p:cNvSpPr>
                <p:nvPr/>
              </p:nvSpPr>
              <p:spPr bwMode="auto">
                <a:xfrm>
                  <a:off x="2526" y="3242"/>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58" name="Rectangle 63"/>
                <p:cNvSpPr>
                  <a:spLocks noChangeArrowheads="1"/>
                </p:cNvSpPr>
                <p:nvPr/>
              </p:nvSpPr>
              <p:spPr bwMode="auto">
                <a:xfrm>
                  <a:off x="2526" y="3549"/>
                  <a:ext cx="112"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59" name="Rectangle 64"/>
                <p:cNvSpPr>
                  <a:spLocks noChangeArrowheads="1"/>
                </p:cNvSpPr>
                <p:nvPr/>
              </p:nvSpPr>
              <p:spPr bwMode="auto">
                <a:xfrm>
                  <a:off x="2526" y="3857"/>
                  <a:ext cx="112" cy="183"/>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grpSp>
      <p:sp>
        <p:nvSpPr>
          <p:cNvPr id="198662" name="Oval 65"/>
          <p:cNvSpPr>
            <a:spLocks noChangeArrowheads="1"/>
          </p:cNvSpPr>
          <p:nvPr/>
        </p:nvSpPr>
        <p:spPr bwMode="auto">
          <a:xfrm>
            <a:off x="1828800" y="16764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63" name="Oval 66"/>
          <p:cNvSpPr>
            <a:spLocks noChangeArrowheads="1"/>
          </p:cNvSpPr>
          <p:nvPr/>
        </p:nvSpPr>
        <p:spPr bwMode="auto">
          <a:xfrm>
            <a:off x="2209800" y="20574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64" name="Oval 67"/>
          <p:cNvSpPr>
            <a:spLocks noChangeArrowheads="1"/>
          </p:cNvSpPr>
          <p:nvPr/>
        </p:nvSpPr>
        <p:spPr bwMode="auto">
          <a:xfrm>
            <a:off x="2619375" y="23288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65" name="Oval 68"/>
          <p:cNvSpPr>
            <a:spLocks noChangeArrowheads="1"/>
          </p:cNvSpPr>
          <p:nvPr/>
        </p:nvSpPr>
        <p:spPr bwMode="auto">
          <a:xfrm>
            <a:off x="2624138" y="24241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66" name="Oval 69"/>
          <p:cNvSpPr>
            <a:spLocks noChangeArrowheads="1"/>
          </p:cNvSpPr>
          <p:nvPr/>
        </p:nvSpPr>
        <p:spPr bwMode="auto">
          <a:xfrm>
            <a:off x="3062288" y="21002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67" name="Oval 70"/>
          <p:cNvSpPr>
            <a:spLocks noChangeArrowheads="1"/>
          </p:cNvSpPr>
          <p:nvPr/>
        </p:nvSpPr>
        <p:spPr bwMode="auto">
          <a:xfrm>
            <a:off x="3048000" y="28098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68" name="Oval 71"/>
          <p:cNvSpPr>
            <a:spLocks noChangeArrowheads="1"/>
          </p:cNvSpPr>
          <p:nvPr/>
        </p:nvSpPr>
        <p:spPr bwMode="auto">
          <a:xfrm>
            <a:off x="2205038" y="27860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grpSp>
        <p:nvGrpSpPr>
          <p:cNvPr id="198669" name="Group 72"/>
          <p:cNvGrpSpPr>
            <a:grpSpLocks/>
          </p:cNvGrpSpPr>
          <p:nvPr/>
        </p:nvGrpSpPr>
        <p:grpSpPr bwMode="auto">
          <a:xfrm>
            <a:off x="1676400" y="3200400"/>
            <a:ext cx="1576388" cy="1289050"/>
            <a:chOff x="1502" y="2927"/>
            <a:chExt cx="1228" cy="1113"/>
          </a:xfrm>
        </p:grpSpPr>
        <p:sp>
          <p:nvSpPr>
            <p:cNvPr id="198850" name="Line 73"/>
            <p:cNvSpPr>
              <a:spLocks noChangeShapeType="1"/>
            </p:cNvSpPr>
            <p:nvPr/>
          </p:nvSpPr>
          <p:spPr bwMode="auto">
            <a:xfrm>
              <a:off x="2639" y="2982"/>
              <a:ext cx="91"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1" name="Line 74"/>
            <p:cNvSpPr>
              <a:spLocks noChangeShapeType="1"/>
            </p:cNvSpPr>
            <p:nvPr/>
          </p:nvSpPr>
          <p:spPr bwMode="auto">
            <a:xfrm>
              <a:off x="2639" y="3056"/>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2" name="Line 75"/>
            <p:cNvSpPr>
              <a:spLocks noChangeShapeType="1"/>
            </p:cNvSpPr>
            <p:nvPr/>
          </p:nvSpPr>
          <p:spPr bwMode="auto">
            <a:xfrm>
              <a:off x="2639" y="3291"/>
              <a:ext cx="91"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3" name="Line 76"/>
            <p:cNvSpPr>
              <a:spLocks noChangeShapeType="1"/>
            </p:cNvSpPr>
            <p:nvPr/>
          </p:nvSpPr>
          <p:spPr bwMode="auto">
            <a:xfrm>
              <a:off x="2639" y="3364"/>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4" name="Line 77"/>
            <p:cNvSpPr>
              <a:spLocks noChangeShapeType="1"/>
            </p:cNvSpPr>
            <p:nvPr/>
          </p:nvSpPr>
          <p:spPr bwMode="auto">
            <a:xfrm>
              <a:off x="2639" y="3600"/>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5" name="Line 78"/>
            <p:cNvSpPr>
              <a:spLocks noChangeShapeType="1"/>
            </p:cNvSpPr>
            <p:nvPr/>
          </p:nvSpPr>
          <p:spPr bwMode="auto">
            <a:xfrm>
              <a:off x="2639" y="3673"/>
              <a:ext cx="91"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6" name="Line 79"/>
            <p:cNvSpPr>
              <a:spLocks noChangeShapeType="1"/>
            </p:cNvSpPr>
            <p:nvPr/>
          </p:nvSpPr>
          <p:spPr bwMode="auto">
            <a:xfrm>
              <a:off x="2639" y="3908"/>
              <a:ext cx="91"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7" name="Line 80"/>
            <p:cNvSpPr>
              <a:spLocks noChangeShapeType="1"/>
            </p:cNvSpPr>
            <p:nvPr/>
          </p:nvSpPr>
          <p:spPr bwMode="auto">
            <a:xfrm>
              <a:off x="2639" y="3981"/>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8" name="Line 81"/>
            <p:cNvSpPr>
              <a:spLocks noChangeShapeType="1"/>
            </p:cNvSpPr>
            <p:nvPr/>
          </p:nvSpPr>
          <p:spPr bwMode="auto">
            <a:xfrm>
              <a:off x="1502" y="2977"/>
              <a:ext cx="93"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59" name="Line 82"/>
            <p:cNvSpPr>
              <a:spLocks noChangeShapeType="1"/>
            </p:cNvSpPr>
            <p:nvPr/>
          </p:nvSpPr>
          <p:spPr bwMode="auto">
            <a:xfrm>
              <a:off x="1502" y="3050"/>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60" name="Line 83"/>
            <p:cNvSpPr>
              <a:spLocks noChangeShapeType="1"/>
            </p:cNvSpPr>
            <p:nvPr/>
          </p:nvSpPr>
          <p:spPr bwMode="auto">
            <a:xfrm>
              <a:off x="1502" y="3286"/>
              <a:ext cx="93"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61" name="Line 84"/>
            <p:cNvSpPr>
              <a:spLocks noChangeShapeType="1"/>
            </p:cNvSpPr>
            <p:nvPr/>
          </p:nvSpPr>
          <p:spPr bwMode="auto">
            <a:xfrm>
              <a:off x="1502" y="3358"/>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62" name="Line 85"/>
            <p:cNvSpPr>
              <a:spLocks noChangeShapeType="1"/>
            </p:cNvSpPr>
            <p:nvPr/>
          </p:nvSpPr>
          <p:spPr bwMode="auto">
            <a:xfrm>
              <a:off x="1502" y="3593"/>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63" name="Line 86"/>
            <p:cNvSpPr>
              <a:spLocks noChangeShapeType="1"/>
            </p:cNvSpPr>
            <p:nvPr/>
          </p:nvSpPr>
          <p:spPr bwMode="auto">
            <a:xfrm>
              <a:off x="1502" y="3665"/>
              <a:ext cx="93"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64" name="Line 87"/>
            <p:cNvSpPr>
              <a:spLocks noChangeShapeType="1"/>
            </p:cNvSpPr>
            <p:nvPr/>
          </p:nvSpPr>
          <p:spPr bwMode="auto">
            <a:xfrm>
              <a:off x="1502" y="3903"/>
              <a:ext cx="93" cy="1"/>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65" name="Line 88"/>
            <p:cNvSpPr>
              <a:spLocks noChangeShapeType="1"/>
            </p:cNvSpPr>
            <p:nvPr/>
          </p:nvSpPr>
          <p:spPr bwMode="auto">
            <a:xfrm>
              <a:off x="1502" y="3975"/>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grpSp>
          <p:nvGrpSpPr>
            <p:cNvPr id="198866" name="Group 89"/>
            <p:cNvGrpSpPr>
              <a:grpSpLocks/>
            </p:cNvGrpSpPr>
            <p:nvPr/>
          </p:nvGrpSpPr>
          <p:grpSpPr bwMode="auto">
            <a:xfrm>
              <a:off x="1588" y="2927"/>
              <a:ext cx="1050" cy="1113"/>
              <a:chOff x="1588" y="2927"/>
              <a:chExt cx="1050" cy="1113"/>
            </a:xfrm>
          </p:grpSpPr>
          <p:sp>
            <p:nvSpPr>
              <p:cNvPr id="198867" name="Freeform 90"/>
              <p:cNvSpPr>
                <a:spLocks/>
              </p:cNvSpPr>
              <p:nvPr/>
            </p:nvSpPr>
            <p:spPr bwMode="auto">
              <a:xfrm>
                <a:off x="1686" y="3034"/>
                <a:ext cx="225" cy="246"/>
              </a:xfrm>
              <a:custGeom>
                <a:avLst/>
                <a:gdLst>
                  <a:gd name="T0" fmla="*/ 0 w 225"/>
                  <a:gd name="T1" fmla="*/ 0 h 246"/>
                  <a:gd name="T2" fmla="*/ 16 w 225"/>
                  <a:gd name="T3" fmla="*/ 0 h 246"/>
                  <a:gd name="T4" fmla="*/ 40 w 225"/>
                  <a:gd name="T5" fmla="*/ 0 h 246"/>
                  <a:gd name="T6" fmla="*/ 56 w 225"/>
                  <a:gd name="T7" fmla="*/ 0 h 246"/>
                  <a:gd name="T8" fmla="*/ 144 w 225"/>
                  <a:gd name="T9" fmla="*/ 245 h 246"/>
                  <a:gd name="T10" fmla="*/ 224 w 225"/>
                  <a:gd name="T11" fmla="*/ 245 h 246"/>
                  <a:gd name="T12" fmla="*/ 0 60000 65536"/>
                  <a:gd name="T13" fmla="*/ 0 60000 65536"/>
                  <a:gd name="T14" fmla="*/ 0 60000 65536"/>
                  <a:gd name="T15" fmla="*/ 0 60000 65536"/>
                  <a:gd name="T16" fmla="*/ 0 60000 65536"/>
                  <a:gd name="T17" fmla="*/ 0 60000 65536"/>
                  <a:gd name="T18" fmla="*/ 0 w 225"/>
                  <a:gd name="T19" fmla="*/ 0 h 246"/>
                  <a:gd name="T20" fmla="*/ 225 w 225"/>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5" h="246">
                    <a:moveTo>
                      <a:pt x="0" y="0"/>
                    </a:moveTo>
                    <a:lnTo>
                      <a:pt x="16" y="0"/>
                    </a:lnTo>
                    <a:lnTo>
                      <a:pt x="40" y="0"/>
                    </a:lnTo>
                    <a:lnTo>
                      <a:pt x="56" y="0"/>
                    </a:lnTo>
                    <a:lnTo>
                      <a:pt x="144" y="245"/>
                    </a:lnTo>
                    <a:lnTo>
                      <a:pt x="224"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68" name="Freeform 91"/>
              <p:cNvSpPr>
                <a:spLocks/>
              </p:cNvSpPr>
              <p:nvPr/>
            </p:nvSpPr>
            <p:spPr bwMode="auto">
              <a:xfrm>
                <a:off x="1981" y="2970"/>
                <a:ext cx="222" cy="81"/>
              </a:xfrm>
              <a:custGeom>
                <a:avLst/>
                <a:gdLst>
                  <a:gd name="T0" fmla="*/ 0 w 222"/>
                  <a:gd name="T1" fmla="*/ 80 h 81"/>
                  <a:gd name="T2" fmla="*/ 16 w 222"/>
                  <a:gd name="T3" fmla="*/ 80 h 81"/>
                  <a:gd name="T4" fmla="*/ 39 w 222"/>
                  <a:gd name="T5" fmla="*/ 80 h 81"/>
                  <a:gd name="T6" fmla="*/ 55 w 222"/>
                  <a:gd name="T7" fmla="*/ 80 h 81"/>
                  <a:gd name="T8" fmla="*/ 142 w 222"/>
                  <a:gd name="T9" fmla="*/ 0 h 81"/>
                  <a:gd name="T10" fmla="*/ 221 w 222"/>
                  <a:gd name="T11" fmla="*/ 0 h 81"/>
                  <a:gd name="T12" fmla="*/ 0 60000 65536"/>
                  <a:gd name="T13" fmla="*/ 0 60000 65536"/>
                  <a:gd name="T14" fmla="*/ 0 60000 65536"/>
                  <a:gd name="T15" fmla="*/ 0 60000 65536"/>
                  <a:gd name="T16" fmla="*/ 0 60000 65536"/>
                  <a:gd name="T17" fmla="*/ 0 60000 65536"/>
                  <a:gd name="T18" fmla="*/ 0 w 222"/>
                  <a:gd name="T19" fmla="*/ 0 h 81"/>
                  <a:gd name="T20" fmla="*/ 222 w 222"/>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222" h="81">
                    <a:moveTo>
                      <a:pt x="0" y="80"/>
                    </a:moveTo>
                    <a:lnTo>
                      <a:pt x="16" y="80"/>
                    </a:lnTo>
                    <a:lnTo>
                      <a:pt x="39" y="80"/>
                    </a:lnTo>
                    <a:lnTo>
                      <a:pt x="55" y="80"/>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69" name="Line 92"/>
              <p:cNvSpPr>
                <a:spLocks noChangeShapeType="1"/>
              </p:cNvSpPr>
              <p:nvPr/>
            </p:nvSpPr>
            <p:spPr bwMode="auto">
              <a:xfrm>
                <a:off x="1695" y="2979"/>
                <a:ext cx="215"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70" name="Line 93"/>
              <p:cNvSpPr>
                <a:spLocks noChangeShapeType="1"/>
              </p:cNvSpPr>
              <p:nvPr/>
            </p:nvSpPr>
            <p:spPr bwMode="auto">
              <a:xfrm>
                <a:off x="1691" y="3348"/>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71" name="Freeform 94"/>
              <p:cNvSpPr>
                <a:spLocks/>
              </p:cNvSpPr>
              <p:nvPr/>
            </p:nvSpPr>
            <p:spPr bwMode="auto">
              <a:xfrm>
                <a:off x="1686" y="3645"/>
                <a:ext cx="225" cy="246"/>
              </a:xfrm>
              <a:custGeom>
                <a:avLst/>
                <a:gdLst>
                  <a:gd name="T0" fmla="*/ 0 w 225"/>
                  <a:gd name="T1" fmla="*/ 0 h 246"/>
                  <a:gd name="T2" fmla="*/ 16 w 225"/>
                  <a:gd name="T3" fmla="*/ 0 h 246"/>
                  <a:gd name="T4" fmla="*/ 40 w 225"/>
                  <a:gd name="T5" fmla="*/ 0 h 246"/>
                  <a:gd name="T6" fmla="*/ 56 w 225"/>
                  <a:gd name="T7" fmla="*/ 0 h 246"/>
                  <a:gd name="T8" fmla="*/ 144 w 225"/>
                  <a:gd name="T9" fmla="*/ 245 h 246"/>
                  <a:gd name="T10" fmla="*/ 224 w 225"/>
                  <a:gd name="T11" fmla="*/ 245 h 246"/>
                  <a:gd name="T12" fmla="*/ 0 60000 65536"/>
                  <a:gd name="T13" fmla="*/ 0 60000 65536"/>
                  <a:gd name="T14" fmla="*/ 0 60000 65536"/>
                  <a:gd name="T15" fmla="*/ 0 60000 65536"/>
                  <a:gd name="T16" fmla="*/ 0 60000 65536"/>
                  <a:gd name="T17" fmla="*/ 0 60000 65536"/>
                  <a:gd name="T18" fmla="*/ 0 w 225"/>
                  <a:gd name="T19" fmla="*/ 0 h 246"/>
                  <a:gd name="T20" fmla="*/ 225 w 225"/>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5" h="246">
                    <a:moveTo>
                      <a:pt x="0" y="0"/>
                    </a:moveTo>
                    <a:lnTo>
                      <a:pt x="16" y="0"/>
                    </a:lnTo>
                    <a:lnTo>
                      <a:pt x="40" y="0"/>
                    </a:lnTo>
                    <a:lnTo>
                      <a:pt x="56" y="0"/>
                    </a:lnTo>
                    <a:lnTo>
                      <a:pt x="144" y="245"/>
                    </a:lnTo>
                    <a:lnTo>
                      <a:pt x="224"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72" name="Freeform 95"/>
              <p:cNvSpPr>
                <a:spLocks/>
              </p:cNvSpPr>
              <p:nvPr/>
            </p:nvSpPr>
            <p:spPr bwMode="auto">
              <a:xfrm>
                <a:off x="1695" y="3654"/>
                <a:ext cx="233" cy="234"/>
              </a:xfrm>
              <a:custGeom>
                <a:avLst/>
                <a:gdLst>
                  <a:gd name="T0" fmla="*/ 0 w 233"/>
                  <a:gd name="T1" fmla="*/ 233 h 234"/>
                  <a:gd name="T2" fmla="*/ 17 w 233"/>
                  <a:gd name="T3" fmla="*/ 233 h 234"/>
                  <a:gd name="T4" fmla="*/ 41 w 233"/>
                  <a:gd name="T5" fmla="*/ 233 h 234"/>
                  <a:gd name="T6" fmla="*/ 58 w 233"/>
                  <a:gd name="T7" fmla="*/ 233 h 234"/>
                  <a:gd name="T8" fmla="*/ 149 w 233"/>
                  <a:gd name="T9" fmla="*/ 0 h 234"/>
                  <a:gd name="T10" fmla="*/ 232 w 233"/>
                  <a:gd name="T11" fmla="*/ 0 h 234"/>
                  <a:gd name="T12" fmla="*/ 0 60000 65536"/>
                  <a:gd name="T13" fmla="*/ 0 60000 65536"/>
                  <a:gd name="T14" fmla="*/ 0 60000 65536"/>
                  <a:gd name="T15" fmla="*/ 0 60000 65536"/>
                  <a:gd name="T16" fmla="*/ 0 60000 65536"/>
                  <a:gd name="T17" fmla="*/ 0 60000 65536"/>
                  <a:gd name="T18" fmla="*/ 0 w 233"/>
                  <a:gd name="T19" fmla="*/ 0 h 234"/>
                  <a:gd name="T20" fmla="*/ 233 w 233"/>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3" h="234">
                    <a:moveTo>
                      <a:pt x="0" y="233"/>
                    </a:moveTo>
                    <a:lnTo>
                      <a:pt x="17" y="233"/>
                    </a:lnTo>
                    <a:lnTo>
                      <a:pt x="41" y="233"/>
                    </a:lnTo>
                    <a:lnTo>
                      <a:pt x="58" y="233"/>
                    </a:lnTo>
                    <a:lnTo>
                      <a:pt x="149" y="0"/>
                    </a:lnTo>
                    <a:lnTo>
                      <a:pt x="232"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73" name="Line 96"/>
              <p:cNvSpPr>
                <a:spLocks noChangeShapeType="1"/>
              </p:cNvSpPr>
              <p:nvPr/>
            </p:nvSpPr>
            <p:spPr bwMode="auto">
              <a:xfrm>
                <a:off x="1686" y="3591"/>
                <a:ext cx="230"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74" name="Line 97"/>
              <p:cNvSpPr>
                <a:spLocks noChangeShapeType="1"/>
              </p:cNvSpPr>
              <p:nvPr/>
            </p:nvSpPr>
            <p:spPr bwMode="auto">
              <a:xfrm>
                <a:off x="1691" y="3959"/>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75" name="Freeform 98"/>
              <p:cNvSpPr>
                <a:spLocks/>
              </p:cNvSpPr>
              <p:nvPr/>
            </p:nvSpPr>
            <p:spPr bwMode="auto">
              <a:xfrm>
                <a:off x="1985" y="2973"/>
                <a:ext cx="227" cy="613"/>
              </a:xfrm>
              <a:custGeom>
                <a:avLst/>
                <a:gdLst>
                  <a:gd name="T0" fmla="*/ 0 w 227"/>
                  <a:gd name="T1" fmla="*/ 0 h 613"/>
                  <a:gd name="T2" fmla="*/ 16 w 227"/>
                  <a:gd name="T3" fmla="*/ 0 h 613"/>
                  <a:gd name="T4" fmla="*/ 40 w 227"/>
                  <a:gd name="T5" fmla="*/ 0 h 613"/>
                  <a:gd name="T6" fmla="*/ 57 w 227"/>
                  <a:gd name="T7" fmla="*/ 0 h 613"/>
                  <a:gd name="T8" fmla="*/ 145 w 227"/>
                  <a:gd name="T9" fmla="*/ 612 h 613"/>
                  <a:gd name="T10" fmla="*/ 226 w 227"/>
                  <a:gd name="T11" fmla="*/ 612 h 613"/>
                  <a:gd name="T12" fmla="*/ 0 60000 65536"/>
                  <a:gd name="T13" fmla="*/ 0 60000 65536"/>
                  <a:gd name="T14" fmla="*/ 0 60000 65536"/>
                  <a:gd name="T15" fmla="*/ 0 60000 65536"/>
                  <a:gd name="T16" fmla="*/ 0 60000 65536"/>
                  <a:gd name="T17" fmla="*/ 0 60000 65536"/>
                  <a:gd name="T18" fmla="*/ 0 w 227"/>
                  <a:gd name="T19" fmla="*/ 0 h 613"/>
                  <a:gd name="T20" fmla="*/ 227 w 227"/>
                  <a:gd name="T21" fmla="*/ 613 h 613"/>
                </a:gdLst>
                <a:ahLst/>
                <a:cxnLst>
                  <a:cxn ang="T12">
                    <a:pos x="T0" y="T1"/>
                  </a:cxn>
                  <a:cxn ang="T13">
                    <a:pos x="T2" y="T3"/>
                  </a:cxn>
                  <a:cxn ang="T14">
                    <a:pos x="T4" y="T5"/>
                  </a:cxn>
                  <a:cxn ang="T15">
                    <a:pos x="T6" y="T7"/>
                  </a:cxn>
                  <a:cxn ang="T16">
                    <a:pos x="T8" y="T9"/>
                  </a:cxn>
                  <a:cxn ang="T17">
                    <a:pos x="T10" y="T11"/>
                  </a:cxn>
                </a:cxnLst>
                <a:rect l="T18" t="T19" r="T20" b="T21"/>
                <a:pathLst>
                  <a:path w="227" h="613">
                    <a:moveTo>
                      <a:pt x="0" y="0"/>
                    </a:moveTo>
                    <a:lnTo>
                      <a:pt x="16" y="0"/>
                    </a:lnTo>
                    <a:lnTo>
                      <a:pt x="40" y="0"/>
                    </a:lnTo>
                    <a:lnTo>
                      <a:pt x="57" y="0"/>
                    </a:lnTo>
                    <a:lnTo>
                      <a:pt x="145" y="612"/>
                    </a:lnTo>
                    <a:lnTo>
                      <a:pt x="226" y="612"/>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76" name="Freeform 99"/>
              <p:cNvSpPr>
                <a:spLocks/>
              </p:cNvSpPr>
              <p:nvPr/>
            </p:nvSpPr>
            <p:spPr bwMode="auto">
              <a:xfrm>
                <a:off x="1981" y="3352"/>
                <a:ext cx="235" cy="234"/>
              </a:xfrm>
              <a:custGeom>
                <a:avLst/>
                <a:gdLst>
                  <a:gd name="T0" fmla="*/ 0 w 235"/>
                  <a:gd name="T1" fmla="*/ 233 h 234"/>
                  <a:gd name="T2" fmla="*/ 17 w 235"/>
                  <a:gd name="T3" fmla="*/ 233 h 234"/>
                  <a:gd name="T4" fmla="*/ 42 w 235"/>
                  <a:gd name="T5" fmla="*/ 233 h 234"/>
                  <a:gd name="T6" fmla="*/ 59 w 235"/>
                  <a:gd name="T7" fmla="*/ 233 h 234"/>
                  <a:gd name="T8" fmla="*/ 150 w 235"/>
                  <a:gd name="T9" fmla="*/ 0 h 234"/>
                  <a:gd name="T10" fmla="*/ 234 w 235"/>
                  <a:gd name="T11" fmla="*/ 0 h 234"/>
                  <a:gd name="T12" fmla="*/ 0 60000 65536"/>
                  <a:gd name="T13" fmla="*/ 0 60000 65536"/>
                  <a:gd name="T14" fmla="*/ 0 60000 65536"/>
                  <a:gd name="T15" fmla="*/ 0 60000 65536"/>
                  <a:gd name="T16" fmla="*/ 0 60000 65536"/>
                  <a:gd name="T17" fmla="*/ 0 60000 65536"/>
                  <a:gd name="T18" fmla="*/ 0 w 235"/>
                  <a:gd name="T19" fmla="*/ 0 h 234"/>
                  <a:gd name="T20" fmla="*/ 235 w 235"/>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5" h="234">
                    <a:moveTo>
                      <a:pt x="0" y="233"/>
                    </a:moveTo>
                    <a:lnTo>
                      <a:pt x="17" y="233"/>
                    </a:lnTo>
                    <a:lnTo>
                      <a:pt x="42" y="233"/>
                    </a:lnTo>
                    <a:lnTo>
                      <a:pt x="59" y="233"/>
                    </a:lnTo>
                    <a:lnTo>
                      <a:pt x="150" y="0"/>
                    </a:lnTo>
                    <a:lnTo>
                      <a:pt x="234"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77" name="Freeform 100"/>
              <p:cNvSpPr>
                <a:spLocks/>
              </p:cNvSpPr>
              <p:nvPr/>
            </p:nvSpPr>
            <p:spPr bwMode="auto">
              <a:xfrm>
                <a:off x="1981" y="3050"/>
                <a:ext cx="235" cy="234"/>
              </a:xfrm>
              <a:custGeom>
                <a:avLst/>
                <a:gdLst>
                  <a:gd name="T0" fmla="*/ 0 w 235"/>
                  <a:gd name="T1" fmla="*/ 233 h 234"/>
                  <a:gd name="T2" fmla="*/ 17 w 235"/>
                  <a:gd name="T3" fmla="*/ 233 h 234"/>
                  <a:gd name="T4" fmla="*/ 42 w 235"/>
                  <a:gd name="T5" fmla="*/ 233 h 234"/>
                  <a:gd name="T6" fmla="*/ 59 w 235"/>
                  <a:gd name="T7" fmla="*/ 233 h 234"/>
                  <a:gd name="T8" fmla="*/ 150 w 235"/>
                  <a:gd name="T9" fmla="*/ 0 h 234"/>
                  <a:gd name="T10" fmla="*/ 234 w 235"/>
                  <a:gd name="T11" fmla="*/ 0 h 234"/>
                  <a:gd name="T12" fmla="*/ 0 60000 65536"/>
                  <a:gd name="T13" fmla="*/ 0 60000 65536"/>
                  <a:gd name="T14" fmla="*/ 0 60000 65536"/>
                  <a:gd name="T15" fmla="*/ 0 60000 65536"/>
                  <a:gd name="T16" fmla="*/ 0 60000 65536"/>
                  <a:gd name="T17" fmla="*/ 0 60000 65536"/>
                  <a:gd name="T18" fmla="*/ 0 w 235"/>
                  <a:gd name="T19" fmla="*/ 0 h 234"/>
                  <a:gd name="T20" fmla="*/ 235 w 235"/>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5" h="234">
                    <a:moveTo>
                      <a:pt x="0" y="233"/>
                    </a:moveTo>
                    <a:lnTo>
                      <a:pt x="17" y="233"/>
                    </a:lnTo>
                    <a:lnTo>
                      <a:pt x="42" y="233"/>
                    </a:lnTo>
                    <a:lnTo>
                      <a:pt x="59" y="233"/>
                    </a:lnTo>
                    <a:lnTo>
                      <a:pt x="150" y="0"/>
                    </a:lnTo>
                    <a:lnTo>
                      <a:pt x="234"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78" name="Freeform 101"/>
              <p:cNvSpPr>
                <a:spLocks/>
              </p:cNvSpPr>
              <p:nvPr/>
            </p:nvSpPr>
            <p:spPr bwMode="auto">
              <a:xfrm>
                <a:off x="1988" y="3660"/>
                <a:ext cx="219" cy="331"/>
              </a:xfrm>
              <a:custGeom>
                <a:avLst/>
                <a:gdLst>
                  <a:gd name="T0" fmla="*/ 0 w 219"/>
                  <a:gd name="T1" fmla="*/ 0 h 331"/>
                  <a:gd name="T2" fmla="*/ 16 w 219"/>
                  <a:gd name="T3" fmla="*/ 0 h 331"/>
                  <a:gd name="T4" fmla="*/ 39 w 219"/>
                  <a:gd name="T5" fmla="*/ 0 h 331"/>
                  <a:gd name="T6" fmla="*/ 55 w 219"/>
                  <a:gd name="T7" fmla="*/ 0 h 331"/>
                  <a:gd name="T8" fmla="*/ 140 w 219"/>
                  <a:gd name="T9" fmla="*/ 330 h 331"/>
                  <a:gd name="T10" fmla="*/ 218 w 219"/>
                  <a:gd name="T11" fmla="*/ 330 h 331"/>
                  <a:gd name="T12" fmla="*/ 0 60000 65536"/>
                  <a:gd name="T13" fmla="*/ 0 60000 65536"/>
                  <a:gd name="T14" fmla="*/ 0 60000 65536"/>
                  <a:gd name="T15" fmla="*/ 0 60000 65536"/>
                  <a:gd name="T16" fmla="*/ 0 60000 65536"/>
                  <a:gd name="T17" fmla="*/ 0 60000 65536"/>
                  <a:gd name="T18" fmla="*/ 0 w 219"/>
                  <a:gd name="T19" fmla="*/ 0 h 331"/>
                  <a:gd name="T20" fmla="*/ 219 w 219"/>
                  <a:gd name="T21" fmla="*/ 331 h 331"/>
                </a:gdLst>
                <a:ahLst/>
                <a:cxnLst>
                  <a:cxn ang="T12">
                    <a:pos x="T0" y="T1"/>
                  </a:cxn>
                  <a:cxn ang="T13">
                    <a:pos x="T2" y="T3"/>
                  </a:cxn>
                  <a:cxn ang="T14">
                    <a:pos x="T4" y="T5"/>
                  </a:cxn>
                  <a:cxn ang="T15">
                    <a:pos x="T6" y="T7"/>
                  </a:cxn>
                  <a:cxn ang="T16">
                    <a:pos x="T8" y="T9"/>
                  </a:cxn>
                  <a:cxn ang="T17">
                    <a:pos x="T10" y="T11"/>
                  </a:cxn>
                </a:cxnLst>
                <a:rect l="T18" t="T19" r="T20" b="T21"/>
                <a:pathLst>
                  <a:path w="219" h="331">
                    <a:moveTo>
                      <a:pt x="0" y="0"/>
                    </a:moveTo>
                    <a:lnTo>
                      <a:pt x="16" y="0"/>
                    </a:lnTo>
                    <a:lnTo>
                      <a:pt x="39" y="0"/>
                    </a:lnTo>
                    <a:lnTo>
                      <a:pt x="55" y="0"/>
                    </a:lnTo>
                    <a:lnTo>
                      <a:pt x="140" y="330"/>
                    </a:lnTo>
                    <a:lnTo>
                      <a:pt x="218" y="33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79" name="Freeform 102"/>
              <p:cNvSpPr>
                <a:spLocks/>
              </p:cNvSpPr>
              <p:nvPr/>
            </p:nvSpPr>
            <p:spPr bwMode="auto">
              <a:xfrm>
                <a:off x="1981" y="3273"/>
                <a:ext cx="222" cy="632"/>
              </a:xfrm>
              <a:custGeom>
                <a:avLst/>
                <a:gdLst>
                  <a:gd name="T0" fmla="*/ 0 w 222"/>
                  <a:gd name="T1" fmla="*/ 631 h 632"/>
                  <a:gd name="T2" fmla="*/ 16 w 222"/>
                  <a:gd name="T3" fmla="*/ 631 h 632"/>
                  <a:gd name="T4" fmla="*/ 39 w 222"/>
                  <a:gd name="T5" fmla="*/ 631 h 632"/>
                  <a:gd name="T6" fmla="*/ 55 w 222"/>
                  <a:gd name="T7" fmla="*/ 631 h 632"/>
                  <a:gd name="T8" fmla="*/ 142 w 222"/>
                  <a:gd name="T9" fmla="*/ 0 h 632"/>
                  <a:gd name="T10" fmla="*/ 221 w 222"/>
                  <a:gd name="T11" fmla="*/ 0 h 632"/>
                  <a:gd name="T12" fmla="*/ 0 60000 65536"/>
                  <a:gd name="T13" fmla="*/ 0 60000 65536"/>
                  <a:gd name="T14" fmla="*/ 0 60000 65536"/>
                  <a:gd name="T15" fmla="*/ 0 60000 65536"/>
                  <a:gd name="T16" fmla="*/ 0 60000 65536"/>
                  <a:gd name="T17" fmla="*/ 0 60000 65536"/>
                  <a:gd name="T18" fmla="*/ 0 w 222"/>
                  <a:gd name="T19" fmla="*/ 0 h 632"/>
                  <a:gd name="T20" fmla="*/ 222 w 222"/>
                  <a:gd name="T21" fmla="*/ 632 h 632"/>
                </a:gdLst>
                <a:ahLst/>
                <a:cxnLst>
                  <a:cxn ang="T12">
                    <a:pos x="T0" y="T1"/>
                  </a:cxn>
                  <a:cxn ang="T13">
                    <a:pos x="T2" y="T3"/>
                  </a:cxn>
                  <a:cxn ang="T14">
                    <a:pos x="T4" y="T5"/>
                  </a:cxn>
                  <a:cxn ang="T15">
                    <a:pos x="T6" y="T7"/>
                  </a:cxn>
                  <a:cxn ang="T16">
                    <a:pos x="T8" y="T9"/>
                  </a:cxn>
                  <a:cxn ang="T17">
                    <a:pos x="T10" y="T11"/>
                  </a:cxn>
                </a:cxnLst>
                <a:rect l="T18" t="T19" r="T20" b="T21"/>
                <a:pathLst>
                  <a:path w="222" h="632">
                    <a:moveTo>
                      <a:pt x="0" y="631"/>
                    </a:moveTo>
                    <a:lnTo>
                      <a:pt x="16" y="631"/>
                    </a:lnTo>
                    <a:lnTo>
                      <a:pt x="39" y="631"/>
                    </a:lnTo>
                    <a:lnTo>
                      <a:pt x="55" y="631"/>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80" name="Freeform 103"/>
              <p:cNvSpPr>
                <a:spLocks/>
              </p:cNvSpPr>
              <p:nvPr/>
            </p:nvSpPr>
            <p:spPr bwMode="auto">
              <a:xfrm>
                <a:off x="1691" y="3050"/>
                <a:ext cx="234" cy="234"/>
              </a:xfrm>
              <a:custGeom>
                <a:avLst/>
                <a:gdLst>
                  <a:gd name="T0" fmla="*/ 0 w 234"/>
                  <a:gd name="T1" fmla="*/ 233 h 234"/>
                  <a:gd name="T2" fmla="*/ 17 w 234"/>
                  <a:gd name="T3" fmla="*/ 233 h 234"/>
                  <a:gd name="T4" fmla="*/ 42 w 234"/>
                  <a:gd name="T5" fmla="*/ 233 h 234"/>
                  <a:gd name="T6" fmla="*/ 58 w 234"/>
                  <a:gd name="T7" fmla="*/ 233 h 234"/>
                  <a:gd name="T8" fmla="*/ 150 w 234"/>
                  <a:gd name="T9" fmla="*/ 0 h 234"/>
                  <a:gd name="T10" fmla="*/ 233 w 234"/>
                  <a:gd name="T11" fmla="*/ 0 h 234"/>
                  <a:gd name="T12" fmla="*/ 0 60000 65536"/>
                  <a:gd name="T13" fmla="*/ 0 60000 65536"/>
                  <a:gd name="T14" fmla="*/ 0 60000 65536"/>
                  <a:gd name="T15" fmla="*/ 0 60000 65536"/>
                  <a:gd name="T16" fmla="*/ 0 60000 65536"/>
                  <a:gd name="T17" fmla="*/ 0 60000 65536"/>
                  <a:gd name="T18" fmla="*/ 0 w 234"/>
                  <a:gd name="T19" fmla="*/ 0 h 234"/>
                  <a:gd name="T20" fmla="*/ 234 w 234"/>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4" h="234">
                    <a:moveTo>
                      <a:pt x="0" y="233"/>
                    </a:moveTo>
                    <a:lnTo>
                      <a:pt x="17" y="233"/>
                    </a:lnTo>
                    <a:lnTo>
                      <a:pt x="42" y="233"/>
                    </a:lnTo>
                    <a:lnTo>
                      <a:pt x="58" y="233"/>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81" name="Freeform 104"/>
              <p:cNvSpPr>
                <a:spLocks/>
              </p:cNvSpPr>
              <p:nvPr/>
            </p:nvSpPr>
            <p:spPr bwMode="auto">
              <a:xfrm>
                <a:off x="1985" y="3352"/>
                <a:ext cx="218" cy="330"/>
              </a:xfrm>
              <a:custGeom>
                <a:avLst/>
                <a:gdLst>
                  <a:gd name="T0" fmla="*/ 0 w 218"/>
                  <a:gd name="T1" fmla="*/ 0 h 330"/>
                  <a:gd name="T2" fmla="*/ 16 w 218"/>
                  <a:gd name="T3" fmla="*/ 0 h 330"/>
                  <a:gd name="T4" fmla="*/ 39 w 218"/>
                  <a:gd name="T5" fmla="*/ 0 h 330"/>
                  <a:gd name="T6" fmla="*/ 54 w 218"/>
                  <a:gd name="T7" fmla="*/ 0 h 330"/>
                  <a:gd name="T8" fmla="*/ 140 w 218"/>
                  <a:gd name="T9" fmla="*/ 329 h 330"/>
                  <a:gd name="T10" fmla="*/ 217 w 218"/>
                  <a:gd name="T11" fmla="*/ 329 h 330"/>
                  <a:gd name="T12" fmla="*/ 0 60000 65536"/>
                  <a:gd name="T13" fmla="*/ 0 60000 65536"/>
                  <a:gd name="T14" fmla="*/ 0 60000 65536"/>
                  <a:gd name="T15" fmla="*/ 0 60000 65536"/>
                  <a:gd name="T16" fmla="*/ 0 60000 65536"/>
                  <a:gd name="T17" fmla="*/ 0 60000 65536"/>
                  <a:gd name="T18" fmla="*/ 0 w 218"/>
                  <a:gd name="T19" fmla="*/ 0 h 330"/>
                  <a:gd name="T20" fmla="*/ 218 w 218"/>
                  <a:gd name="T21" fmla="*/ 330 h 330"/>
                </a:gdLst>
                <a:ahLst/>
                <a:cxnLst>
                  <a:cxn ang="T12">
                    <a:pos x="T0" y="T1"/>
                  </a:cxn>
                  <a:cxn ang="T13">
                    <a:pos x="T2" y="T3"/>
                  </a:cxn>
                  <a:cxn ang="T14">
                    <a:pos x="T4" y="T5"/>
                  </a:cxn>
                  <a:cxn ang="T15">
                    <a:pos x="T6" y="T7"/>
                  </a:cxn>
                  <a:cxn ang="T16">
                    <a:pos x="T8" y="T9"/>
                  </a:cxn>
                  <a:cxn ang="T17">
                    <a:pos x="T10" y="T11"/>
                  </a:cxn>
                </a:cxnLst>
                <a:rect l="T18" t="T19" r="T20" b="T21"/>
                <a:pathLst>
                  <a:path w="218" h="330">
                    <a:moveTo>
                      <a:pt x="0" y="0"/>
                    </a:moveTo>
                    <a:lnTo>
                      <a:pt x="16" y="0"/>
                    </a:lnTo>
                    <a:lnTo>
                      <a:pt x="39" y="0"/>
                    </a:lnTo>
                    <a:lnTo>
                      <a:pt x="54" y="0"/>
                    </a:lnTo>
                    <a:lnTo>
                      <a:pt x="140" y="329"/>
                    </a:lnTo>
                    <a:lnTo>
                      <a:pt x="217" y="329"/>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82" name="Freeform 105"/>
              <p:cNvSpPr>
                <a:spLocks/>
              </p:cNvSpPr>
              <p:nvPr/>
            </p:nvSpPr>
            <p:spPr bwMode="auto">
              <a:xfrm>
                <a:off x="1985" y="3903"/>
                <a:ext cx="222" cy="79"/>
              </a:xfrm>
              <a:custGeom>
                <a:avLst/>
                <a:gdLst>
                  <a:gd name="T0" fmla="*/ 0 w 222"/>
                  <a:gd name="T1" fmla="*/ 78 h 79"/>
                  <a:gd name="T2" fmla="*/ 16 w 222"/>
                  <a:gd name="T3" fmla="*/ 78 h 79"/>
                  <a:gd name="T4" fmla="*/ 39 w 222"/>
                  <a:gd name="T5" fmla="*/ 78 h 79"/>
                  <a:gd name="T6" fmla="*/ 55 w 222"/>
                  <a:gd name="T7" fmla="*/ 78 h 79"/>
                  <a:gd name="T8" fmla="*/ 142 w 222"/>
                  <a:gd name="T9" fmla="*/ 0 h 79"/>
                  <a:gd name="T10" fmla="*/ 221 w 222"/>
                  <a:gd name="T11" fmla="*/ 0 h 79"/>
                  <a:gd name="T12" fmla="*/ 0 60000 65536"/>
                  <a:gd name="T13" fmla="*/ 0 60000 65536"/>
                  <a:gd name="T14" fmla="*/ 0 60000 65536"/>
                  <a:gd name="T15" fmla="*/ 0 60000 65536"/>
                  <a:gd name="T16" fmla="*/ 0 60000 65536"/>
                  <a:gd name="T17" fmla="*/ 0 60000 65536"/>
                  <a:gd name="T18" fmla="*/ 0 w 222"/>
                  <a:gd name="T19" fmla="*/ 0 h 79"/>
                  <a:gd name="T20" fmla="*/ 222 w 222"/>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222" h="79">
                    <a:moveTo>
                      <a:pt x="0" y="78"/>
                    </a:moveTo>
                    <a:lnTo>
                      <a:pt x="16" y="78"/>
                    </a:lnTo>
                    <a:lnTo>
                      <a:pt x="39" y="78"/>
                    </a:lnTo>
                    <a:lnTo>
                      <a:pt x="55" y="78"/>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83" name="Freeform 106"/>
              <p:cNvSpPr>
                <a:spLocks/>
              </p:cNvSpPr>
              <p:nvPr/>
            </p:nvSpPr>
            <p:spPr bwMode="auto">
              <a:xfrm>
                <a:off x="2307" y="3355"/>
                <a:ext cx="224" cy="246"/>
              </a:xfrm>
              <a:custGeom>
                <a:avLst/>
                <a:gdLst>
                  <a:gd name="T0" fmla="*/ 0 w 224"/>
                  <a:gd name="T1" fmla="*/ 0 h 246"/>
                  <a:gd name="T2" fmla="*/ 16 w 224"/>
                  <a:gd name="T3" fmla="*/ 0 h 246"/>
                  <a:gd name="T4" fmla="*/ 40 w 224"/>
                  <a:gd name="T5" fmla="*/ 0 h 246"/>
                  <a:gd name="T6" fmla="*/ 56 w 224"/>
                  <a:gd name="T7" fmla="*/ 0 h 246"/>
                  <a:gd name="T8" fmla="*/ 143 w 224"/>
                  <a:gd name="T9" fmla="*/ 245 h 246"/>
                  <a:gd name="T10" fmla="*/ 223 w 224"/>
                  <a:gd name="T11" fmla="*/ 245 h 246"/>
                  <a:gd name="T12" fmla="*/ 0 60000 65536"/>
                  <a:gd name="T13" fmla="*/ 0 60000 65536"/>
                  <a:gd name="T14" fmla="*/ 0 60000 65536"/>
                  <a:gd name="T15" fmla="*/ 0 60000 65536"/>
                  <a:gd name="T16" fmla="*/ 0 60000 65536"/>
                  <a:gd name="T17" fmla="*/ 0 60000 65536"/>
                  <a:gd name="T18" fmla="*/ 0 w 224"/>
                  <a:gd name="T19" fmla="*/ 0 h 246"/>
                  <a:gd name="T20" fmla="*/ 224 w 22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4" h="246">
                    <a:moveTo>
                      <a:pt x="0" y="0"/>
                    </a:moveTo>
                    <a:lnTo>
                      <a:pt x="16" y="0"/>
                    </a:lnTo>
                    <a:lnTo>
                      <a:pt x="40" y="0"/>
                    </a:lnTo>
                    <a:lnTo>
                      <a:pt x="56" y="0"/>
                    </a:lnTo>
                    <a:lnTo>
                      <a:pt x="143" y="245"/>
                    </a:lnTo>
                    <a:lnTo>
                      <a:pt x="223"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84" name="Freeform 107"/>
              <p:cNvSpPr>
                <a:spLocks/>
              </p:cNvSpPr>
              <p:nvPr/>
            </p:nvSpPr>
            <p:spPr bwMode="auto">
              <a:xfrm>
                <a:off x="2312" y="3358"/>
                <a:ext cx="233" cy="246"/>
              </a:xfrm>
              <a:custGeom>
                <a:avLst/>
                <a:gdLst>
                  <a:gd name="T0" fmla="*/ 0 w 233"/>
                  <a:gd name="T1" fmla="*/ 245 h 246"/>
                  <a:gd name="T2" fmla="*/ 17 w 233"/>
                  <a:gd name="T3" fmla="*/ 245 h 246"/>
                  <a:gd name="T4" fmla="*/ 41 w 233"/>
                  <a:gd name="T5" fmla="*/ 245 h 246"/>
                  <a:gd name="T6" fmla="*/ 58 w 233"/>
                  <a:gd name="T7" fmla="*/ 245 h 246"/>
                  <a:gd name="T8" fmla="*/ 149 w 233"/>
                  <a:gd name="T9" fmla="*/ 0 h 246"/>
                  <a:gd name="T10" fmla="*/ 232 w 233"/>
                  <a:gd name="T11" fmla="*/ 0 h 246"/>
                  <a:gd name="T12" fmla="*/ 0 60000 65536"/>
                  <a:gd name="T13" fmla="*/ 0 60000 65536"/>
                  <a:gd name="T14" fmla="*/ 0 60000 65536"/>
                  <a:gd name="T15" fmla="*/ 0 60000 65536"/>
                  <a:gd name="T16" fmla="*/ 0 60000 65536"/>
                  <a:gd name="T17" fmla="*/ 0 60000 65536"/>
                  <a:gd name="T18" fmla="*/ 0 w 233"/>
                  <a:gd name="T19" fmla="*/ 0 h 246"/>
                  <a:gd name="T20" fmla="*/ 233 w 233"/>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3" h="246">
                    <a:moveTo>
                      <a:pt x="0" y="245"/>
                    </a:moveTo>
                    <a:lnTo>
                      <a:pt x="17" y="245"/>
                    </a:lnTo>
                    <a:lnTo>
                      <a:pt x="41" y="245"/>
                    </a:lnTo>
                    <a:lnTo>
                      <a:pt x="58" y="245"/>
                    </a:lnTo>
                    <a:lnTo>
                      <a:pt x="149" y="0"/>
                    </a:lnTo>
                    <a:lnTo>
                      <a:pt x="232"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grpSp>
            <p:nvGrpSpPr>
              <p:cNvPr id="198885" name="Group 108"/>
              <p:cNvGrpSpPr>
                <a:grpSpLocks/>
              </p:cNvGrpSpPr>
              <p:nvPr/>
            </p:nvGrpSpPr>
            <p:grpSpPr bwMode="auto">
              <a:xfrm>
                <a:off x="2209" y="2927"/>
                <a:ext cx="109" cy="1107"/>
                <a:chOff x="2209" y="2927"/>
                <a:chExt cx="109" cy="1107"/>
              </a:xfrm>
            </p:grpSpPr>
            <p:sp>
              <p:nvSpPr>
                <p:cNvPr id="198907" name="Rectangle 109"/>
                <p:cNvSpPr>
                  <a:spLocks noChangeArrowheads="1"/>
                </p:cNvSpPr>
                <p:nvPr/>
              </p:nvSpPr>
              <p:spPr bwMode="auto">
                <a:xfrm>
                  <a:off x="2209" y="2927"/>
                  <a:ext cx="109"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8" name="Rectangle 110"/>
                <p:cNvSpPr>
                  <a:spLocks noChangeArrowheads="1"/>
                </p:cNvSpPr>
                <p:nvPr/>
              </p:nvSpPr>
              <p:spPr bwMode="auto">
                <a:xfrm>
                  <a:off x="2209" y="3237"/>
                  <a:ext cx="109" cy="180"/>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9" name="Rectangle 111"/>
                <p:cNvSpPr>
                  <a:spLocks noChangeArrowheads="1"/>
                </p:cNvSpPr>
                <p:nvPr/>
              </p:nvSpPr>
              <p:spPr bwMode="auto">
                <a:xfrm>
                  <a:off x="2209" y="3543"/>
                  <a:ext cx="109"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10" name="Rectangle 112"/>
                <p:cNvSpPr>
                  <a:spLocks noChangeArrowheads="1"/>
                </p:cNvSpPr>
                <p:nvPr/>
              </p:nvSpPr>
              <p:spPr bwMode="auto">
                <a:xfrm>
                  <a:off x="2209" y="3852"/>
                  <a:ext cx="109"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nvGrpSpPr>
              <p:cNvPr id="198886" name="Group 113"/>
              <p:cNvGrpSpPr>
                <a:grpSpLocks/>
              </p:cNvGrpSpPr>
              <p:nvPr/>
            </p:nvGrpSpPr>
            <p:grpSpPr bwMode="auto">
              <a:xfrm>
                <a:off x="1588" y="2933"/>
                <a:ext cx="111" cy="1107"/>
                <a:chOff x="1588" y="2933"/>
                <a:chExt cx="111" cy="1107"/>
              </a:xfrm>
            </p:grpSpPr>
            <p:sp>
              <p:nvSpPr>
                <p:cNvPr id="198903" name="Rectangle 114"/>
                <p:cNvSpPr>
                  <a:spLocks noChangeArrowheads="1"/>
                </p:cNvSpPr>
                <p:nvPr/>
              </p:nvSpPr>
              <p:spPr bwMode="auto">
                <a:xfrm>
                  <a:off x="1588" y="2933"/>
                  <a:ext cx="111"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4" name="Rectangle 115"/>
                <p:cNvSpPr>
                  <a:spLocks noChangeArrowheads="1"/>
                </p:cNvSpPr>
                <p:nvPr/>
              </p:nvSpPr>
              <p:spPr bwMode="auto">
                <a:xfrm>
                  <a:off x="1588" y="3242"/>
                  <a:ext cx="111"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5" name="Rectangle 116"/>
                <p:cNvSpPr>
                  <a:spLocks noChangeArrowheads="1"/>
                </p:cNvSpPr>
                <p:nvPr/>
              </p:nvSpPr>
              <p:spPr bwMode="auto">
                <a:xfrm>
                  <a:off x="1588" y="3549"/>
                  <a:ext cx="111"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6" name="Rectangle 117"/>
                <p:cNvSpPr>
                  <a:spLocks noChangeArrowheads="1"/>
                </p:cNvSpPr>
                <p:nvPr/>
              </p:nvSpPr>
              <p:spPr bwMode="auto">
                <a:xfrm>
                  <a:off x="1588" y="3857"/>
                  <a:ext cx="111" cy="183"/>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nvGrpSpPr>
              <p:cNvPr id="198887" name="Group 118"/>
              <p:cNvGrpSpPr>
                <a:grpSpLocks/>
              </p:cNvGrpSpPr>
              <p:nvPr/>
            </p:nvGrpSpPr>
            <p:grpSpPr bwMode="auto">
              <a:xfrm>
                <a:off x="1882" y="2927"/>
                <a:ext cx="112" cy="1107"/>
                <a:chOff x="1882" y="2927"/>
                <a:chExt cx="112" cy="1107"/>
              </a:xfrm>
            </p:grpSpPr>
            <p:sp>
              <p:nvSpPr>
                <p:cNvPr id="198899" name="Rectangle 119"/>
                <p:cNvSpPr>
                  <a:spLocks noChangeArrowheads="1"/>
                </p:cNvSpPr>
                <p:nvPr/>
              </p:nvSpPr>
              <p:spPr bwMode="auto">
                <a:xfrm>
                  <a:off x="1882" y="2927"/>
                  <a:ext cx="112"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0" name="Rectangle 120"/>
                <p:cNvSpPr>
                  <a:spLocks noChangeArrowheads="1"/>
                </p:cNvSpPr>
                <p:nvPr/>
              </p:nvSpPr>
              <p:spPr bwMode="auto">
                <a:xfrm>
                  <a:off x="1882" y="3237"/>
                  <a:ext cx="112" cy="180"/>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1" name="Rectangle 121"/>
                <p:cNvSpPr>
                  <a:spLocks noChangeArrowheads="1"/>
                </p:cNvSpPr>
                <p:nvPr/>
              </p:nvSpPr>
              <p:spPr bwMode="auto">
                <a:xfrm>
                  <a:off x="1882" y="3543"/>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902" name="Rectangle 122"/>
                <p:cNvSpPr>
                  <a:spLocks noChangeArrowheads="1"/>
                </p:cNvSpPr>
                <p:nvPr/>
              </p:nvSpPr>
              <p:spPr bwMode="auto">
                <a:xfrm>
                  <a:off x="1882" y="3852"/>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sp>
            <p:nvSpPr>
              <p:cNvPr id="198888" name="Freeform 123"/>
              <p:cNvSpPr>
                <a:spLocks/>
              </p:cNvSpPr>
              <p:nvPr/>
            </p:nvSpPr>
            <p:spPr bwMode="auto">
              <a:xfrm>
                <a:off x="2315" y="3037"/>
                <a:ext cx="224" cy="247"/>
              </a:xfrm>
              <a:custGeom>
                <a:avLst/>
                <a:gdLst>
                  <a:gd name="T0" fmla="*/ 0 w 224"/>
                  <a:gd name="T1" fmla="*/ 0 h 247"/>
                  <a:gd name="T2" fmla="*/ 16 w 224"/>
                  <a:gd name="T3" fmla="*/ 0 h 247"/>
                  <a:gd name="T4" fmla="*/ 40 w 224"/>
                  <a:gd name="T5" fmla="*/ 0 h 247"/>
                  <a:gd name="T6" fmla="*/ 56 w 224"/>
                  <a:gd name="T7" fmla="*/ 0 h 247"/>
                  <a:gd name="T8" fmla="*/ 143 w 224"/>
                  <a:gd name="T9" fmla="*/ 246 h 247"/>
                  <a:gd name="T10" fmla="*/ 223 w 224"/>
                  <a:gd name="T11" fmla="*/ 246 h 247"/>
                  <a:gd name="T12" fmla="*/ 0 60000 65536"/>
                  <a:gd name="T13" fmla="*/ 0 60000 65536"/>
                  <a:gd name="T14" fmla="*/ 0 60000 65536"/>
                  <a:gd name="T15" fmla="*/ 0 60000 65536"/>
                  <a:gd name="T16" fmla="*/ 0 60000 65536"/>
                  <a:gd name="T17" fmla="*/ 0 60000 65536"/>
                  <a:gd name="T18" fmla="*/ 0 w 224"/>
                  <a:gd name="T19" fmla="*/ 0 h 247"/>
                  <a:gd name="T20" fmla="*/ 224 w 224"/>
                  <a:gd name="T21" fmla="*/ 247 h 247"/>
                </a:gdLst>
                <a:ahLst/>
                <a:cxnLst>
                  <a:cxn ang="T12">
                    <a:pos x="T0" y="T1"/>
                  </a:cxn>
                  <a:cxn ang="T13">
                    <a:pos x="T2" y="T3"/>
                  </a:cxn>
                  <a:cxn ang="T14">
                    <a:pos x="T4" y="T5"/>
                  </a:cxn>
                  <a:cxn ang="T15">
                    <a:pos x="T6" y="T7"/>
                  </a:cxn>
                  <a:cxn ang="T16">
                    <a:pos x="T8" y="T9"/>
                  </a:cxn>
                  <a:cxn ang="T17">
                    <a:pos x="T10" y="T11"/>
                  </a:cxn>
                </a:cxnLst>
                <a:rect l="T18" t="T19" r="T20" b="T21"/>
                <a:pathLst>
                  <a:path w="224" h="247">
                    <a:moveTo>
                      <a:pt x="0" y="0"/>
                    </a:moveTo>
                    <a:lnTo>
                      <a:pt x="16" y="0"/>
                    </a:lnTo>
                    <a:lnTo>
                      <a:pt x="40" y="0"/>
                    </a:lnTo>
                    <a:lnTo>
                      <a:pt x="56" y="0"/>
                    </a:lnTo>
                    <a:lnTo>
                      <a:pt x="143" y="246"/>
                    </a:lnTo>
                    <a:lnTo>
                      <a:pt x="223" y="246"/>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89" name="Line 124"/>
              <p:cNvSpPr>
                <a:spLocks noChangeShapeType="1"/>
              </p:cNvSpPr>
              <p:nvPr/>
            </p:nvSpPr>
            <p:spPr bwMode="auto">
              <a:xfrm>
                <a:off x="2323" y="2982"/>
                <a:ext cx="215"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90" name="Freeform 125"/>
              <p:cNvSpPr>
                <a:spLocks/>
              </p:cNvSpPr>
              <p:nvPr/>
            </p:nvSpPr>
            <p:spPr bwMode="auto">
              <a:xfrm>
                <a:off x="2320" y="3041"/>
                <a:ext cx="234" cy="246"/>
              </a:xfrm>
              <a:custGeom>
                <a:avLst/>
                <a:gdLst>
                  <a:gd name="T0" fmla="*/ 0 w 234"/>
                  <a:gd name="T1" fmla="*/ 245 h 246"/>
                  <a:gd name="T2" fmla="*/ 17 w 234"/>
                  <a:gd name="T3" fmla="*/ 245 h 246"/>
                  <a:gd name="T4" fmla="*/ 42 w 234"/>
                  <a:gd name="T5" fmla="*/ 245 h 246"/>
                  <a:gd name="T6" fmla="*/ 58 w 234"/>
                  <a:gd name="T7" fmla="*/ 245 h 246"/>
                  <a:gd name="T8" fmla="*/ 150 w 234"/>
                  <a:gd name="T9" fmla="*/ 0 h 246"/>
                  <a:gd name="T10" fmla="*/ 233 w 234"/>
                  <a:gd name="T11" fmla="*/ 0 h 246"/>
                  <a:gd name="T12" fmla="*/ 0 60000 65536"/>
                  <a:gd name="T13" fmla="*/ 0 60000 65536"/>
                  <a:gd name="T14" fmla="*/ 0 60000 65536"/>
                  <a:gd name="T15" fmla="*/ 0 60000 65536"/>
                  <a:gd name="T16" fmla="*/ 0 60000 65536"/>
                  <a:gd name="T17" fmla="*/ 0 60000 65536"/>
                  <a:gd name="T18" fmla="*/ 0 w 234"/>
                  <a:gd name="T19" fmla="*/ 0 h 246"/>
                  <a:gd name="T20" fmla="*/ 234 w 23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4" h="246">
                    <a:moveTo>
                      <a:pt x="0" y="245"/>
                    </a:moveTo>
                    <a:lnTo>
                      <a:pt x="17" y="245"/>
                    </a:lnTo>
                    <a:lnTo>
                      <a:pt x="42" y="245"/>
                    </a:lnTo>
                    <a:lnTo>
                      <a:pt x="58" y="245"/>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91" name="Freeform 126"/>
              <p:cNvSpPr>
                <a:spLocks/>
              </p:cNvSpPr>
              <p:nvPr/>
            </p:nvSpPr>
            <p:spPr bwMode="auto">
              <a:xfrm>
                <a:off x="2315" y="3690"/>
                <a:ext cx="224" cy="246"/>
              </a:xfrm>
              <a:custGeom>
                <a:avLst/>
                <a:gdLst>
                  <a:gd name="T0" fmla="*/ 0 w 224"/>
                  <a:gd name="T1" fmla="*/ 0 h 246"/>
                  <a:gd name="T2" fmla="*/ 16 w 224"/>
                  <a:gd name="T3" fmla="*/ 0 h 246"/>
                  <a:gd name="T4" fmla="*/ 40 w 224"/>
                  <a:gd name="T5" fmla="*/ 0 h 246"/>
                  <a:gd name="T6" fmla="*/ 56 w 224"/>
                  <a:gd name="T7" fmla="*/ 0 h 246"/>
                  <a:gd name="T8" fmla="*/ 143 w 224"/>
                  <a:gd name="T9" fmla="*/ 245 h 246"/>
                  <a:gd name="T10" fmla="*/ 223 w 224"/>
                  <a:gd name="T11" fmla="*/ 245 h 246"/>
                  <a:gd name="T12" fmla="*/ 0 60000 65536"/>
                  <a:gd name="T13" fmla="*/ 0 60000 65536"/>
                  <a:gd name="T14" fmla="*/ 0 60000 65536"/>
                  <a:gd name="T15" fmla="*/ 0 60000 65536"/>
                  <a:gd name="T16" fmla="*/ 0 60000 65536"/>
                  <a:gd name="T17" fmla="*/ 0 60000 65536"/>
                  <a:gd name="T18" fmla="*/ 0 w 224"/>
                  <a:gd name="T19" fmla="*/ 0 h 246"/>
                  <a:gd name="T20" fmla="*/ 224 w 22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4" h="246">
                    <a:moveTo>
                      <a:pt x="0" y="0"/>
                    </a:moveTo>
                    <a:lnTo>
                      <a:pt x="16" y="0"/>
                    </a:lnTo>
                    <a:lnTo>
                      <a:pt x="40" y="0"/>
                    </a:lnTo>
                    <a:lnTo>
                      <a:pt x="56" y="0"/>
                    </a:lnTo>
                    <a:lnTo>
                      <a:pt x="143" y="245"/>
                    </a:lnTo>
                    <a:lnTo>
                      <a:pt x="223"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92" name="Line 127"/>
              <p:cNvSpPr>
                <a:spLocks noChangeShapeType="1"/>
              </p:cNvSpPr>
              <p:nvPr/>
            </p:nvSpPr>
            <p:spPr bwMode="auto">
              <a:xfrm>
                <a:off x="2320" y="4004"/>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93" name="Freeform 128"/>
              <p:cNvSpPr>
                <a:spLocks/>
              </p:cNvSpPr>
              <p:nvPr/>
            </p:nvSpPr>
            <p:spPr bwMode="auto">
              <a:xfrm>
                <a:off x="2320" y="3694"/>
                <a:ext cx="234" cy="246"/>
              </a:xfrm>
              <a:custGeom>
                <a:avLst/>
                <a:gdLst>
                  <a:gd name="T0" fmla="*/ 0 w 234"/>
                  <a:gd name="T1" fmla="*/ 245 h 246"/>
                  <a:gd name="T2" fmla="*/ 17 w 234"/>
                  <a:gd name="T3" fmla="*/ 245 h 246"/>
                  <a:gd name="T4" fmla="*/ 42 w 234"/>
                  <a:gd name="T5" fmla="*/ 245 h 246"/>
                  <a:gd name="T6" fmla="*/ 58 w 234"/>
                  <a:gd name="T7" fmla="*/ 245 h 246"/>
                  <a:gd name="T8" fmla="*/ 150 w 234"/>
                  <a:gd name="T9" fmla="*/ 0 h 246"/>
                  <a:gd name="T10" fmla="*/ 233 w 234"/>
                  <a:gd name="T11" fmla="*/ 0 h 246"/>
                  <a:gd name="T12" fmla="*/ 0 60000 65536"/>
                  <a:gd name="T13" fmla="*/ 0 60000 65536"/>
                  <a:gd name="T14" fmla="*/ 0 60000 65536"/>
                  <a:gd name="T15" fmla="*/ 0 60000 65536"/>
                  <a:gd name="T16" fmla="*/ 0 60000 65536"/>
                  <a:gd name="T17" fmla="*/ 0 60000 65536"/>
                  <a:gd name="T18" fmla="*/ 0 w 234"/>
                  <a:gd name="T19" fmla="*/ 0 h 246"/>
                  <a:gd name="T20" fmla="*/ 234 w 23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4" h="246">
                    <a:moveTo>
                      <a:pt x="0" y="245"/>
                    </a:moveTo>
                    <a:lnTo>
                      <a:pt x="17" y="245"/>
                    </a:lnTo>
                    <a:lnTo>
                      <a:pt x="42" y="245"/>
                    </a:lnTo>
                    <a:lnTo>
                      <a:pt x="58" y="245"/>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grpSp>
            <p:nvGrpSpPr>
              <p:cNvPr id="198894" name="Group 129"/>
              <p:cNvGrpSpPr>
                <a:grpSpLocks/>
              </p:cNvGrpSpPr>
              <p:nvPr/>
            </p:nvGrpSpPr>
            <p:grpSpPr bwMode="auto">
              <a:xfrm>
                <a:off x="2526" y="2933"/>
                <a:ext cx="112" cy="1107"/>
                <a:chOff x="2526" y="2933"/>
                <a:chExt cx="112" cy="1107"/>
              </a:xfrm>
            </p:grpSpPr>
            <p:sp>
              <p:nvSpPr>
                <p:cNvPr id="198895" name="Rectangle 130"/>
                <p:cNvSpPr>
                  <a:spLocks noChangeArrowheads="1"/>
                </p:cNvSpPr>
                <p:nvPr/>
              </p:nvSpPr>
              <p:spPr bwMode="auto">
                <a:xfrm>
                  <a:off x="2526" y="2933"/>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96" name="Rectangle 131"/>
                <p:cNvSpPr>
                  <a:spLocks noChangeArrowheads="1"/>
                </p:cNvSpPr>
                <p:nvPr/>
              </p:nvSpPr>
              <p:spPr bwMode="auto">
                <a:xfrm>
                  <a:off x="2526" y="3242"/>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97" name="Rectangle 132"/>
                <p:cNvSpPr>
                  <a:spLocks noChangeArrowheads="1"/>
                </p:cNvSpPr>
                <p:nvPr/>
              </p:nvSpPr>
              <p:spPr bwMode="auto">
                <a:xfrm>
                  <a:off x="2526" y="3549"/>
                  <a:ext cx="112"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98" name="Rectangle 133"/>
                <p:cNvSpPr>
                  <a:spLocks noChangeArrowheads="1"/>
                </p:cNvSpPr>
                <p:nvPr/>
              </p:nvSpPr>
              <p:spPr bwMode="auto">
                <a:xfrm>
                  <a:off x="2526" y="3857"/>
                  <a:ext cx="112" cy="183"/>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grpSp>
      <p:sp>
        <p:nvSpPr>
          <p:cNvPr id="198670" name="Oval 134"/>
          <p:cNvSpPr>
            <a:spLocks noChangeArrowheads="1"/>
          </p:cNvSpPr>
          <p:nvPr/>
        </p:nvSpPr>
        <p:spPr bwMode="auto">
          <a:xfrm>
            <a:off x="1804988" y="32702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1" name="Oval 135"/>
          <p:cNvSpPr>
            <a:spLocks noChangeArrowheads="1"/>
          </p:cNvSpPr>
          <p:nvPr/>
        </p:nvSpPr>
        <p:spPr bwMode="auto">
          <a:xfrm>
            <a:off x="2185988" y="36512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2" name="Oval 136"/>
          <p:cNvSpPr>
            <a:spLocks noChangeArrowheads="1"/>
          </p:cNvSpPr>
          <p:nvPr/>
        </p:nvSpPr>
        <p:spPr bwMode="auto">
          <a:xfrm>
            <a:off x="2595563" y="39227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3" name="Oval 137"/>
          <p:cNvSpPr>
            <a:spLocks noChangeArrowheads="1"/>
          </p:cNvSpPr>
          <p:nvPr/>
        </p:nvSpPr>
        <p:spPr bwMode="auto">
          <a:xfrm>
            <a:off x="2600325" y="40179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4" name="Oval 138"/>
          <p:cNvSpPr>
            <a:spLocks noChangeArrowheads="1"/>
          </p:cNvSpPr>
          <p:nvPr/>
        </p:nvSpPr>
        <p:spPr bwMode="auto">
          <a:xfrm>
            <a:off x="3038475" y="36941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5" name="Oval 139"/>
          <p:cNvSpPr>
            <a:spLocks noChangeArrowheads="1"/>
          </p:cNvSpPr>
          <p:nvPr/>
        </p:nvSpPr>
        <p:spPr bwMode="auto">
          <a:xfrm>
            <a:off x="3024188" y="44037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6" name="Oval 140"/>
          <p:cNvSpPr>
            <a:spLocks noChangeArrowheads="1"/>
          </p:cNvSpPr>
          <p:nvPr/>
        </p:nvSpPr>
        <p:spPr bwMode="auto">
          <a:xfrm>
            <a:off x="2181225" y="43799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grpSp>
        <p:nvGrpSpPr>
          <p:cNvPr id="198677" name="Group 141"/>
          <p:cNvGrpSpPr>
            <a:grpSpLocks/>
          </p:cNvGrpSpPr>
          <p:nvPr/>
        </p:nvGrpSpPr>
        <p:grpSpPr bwMode="auto">
          <a:xfrm>
            <a:off x="1652588" y="4794250"/>
            <a:ext cx="1576387" cy="1289050"/>
            <a:chOff x="1502" y="2927"/>
            <a:chExt cx="1228" cy="1113"/>
          </a:xfrm>
        </p:grpSpPr>
        <p:sp>
          <p:nvSpPr>
            <p:cNvPr id="198789" name="Line 142"/>
            <p:cNvSpPr>
              <a:spLocks noChangeShapeType="1"/>
            </p:cNvSpPr>
            <p:nvPr/>
          </p:nvSpPr>
          <p:spPr bwMode="auto">
            <a:xfrm>
              <a:off x="2639" y="2982"/>
              <a:ext cx="91"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0" name="Line 143"/>
            <p:cNvSpPr>
              <a:spLocks noChangeShapeType="1"/>
            </p:cNvSpPr>
            <p:nvPr/>
          </p:nvSpPr>
          <p:spPr bwMode="auto">
            <a:xfrm>
              <a:off x="2639" y="3056"/>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1" name="Line 144"/>
            <p:cNvSpPr>
              <a:spLocks noChangeShapeType="1"/>
            </p:cNvSpPr>
            <p:nvPr/>
          </p:nvSpPr>
          <p:spPr bwMode="auto">
            <a:xfrm>
              <a:off x="2639" y="3291"/>
              <a:ext cx="91"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2" name="Line 145"/>
            <p:cNvSpPr>
              <a:spLocks noChangeShapeType="1"/>
            </p:cNvSpPr>
            <p:nvPr/>
          </p:nvSpPr>
          <p:spPr bwMode="auto">
            <a:xfrm>
              <a:off x="2639" y="3364"/>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3" name="Line 146"/>
            <p:cNvSpPr>
              <a:spLocks noChangeShapeType="1"/>
            </p:cNvSpPr>
            <p:nvPr/>
          </p:nvSpPr>
          <p:spPr bwMode="auto">
            <a:xfrm>
              <a:off x="2639" y="3600"/>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4" name="Line 147"/>
            <p:cNvSpPr>
              <a:spLocks noChangeShapeType="1"/>
            </p:cNvSpPr>
            <p:nvPr/>
          </p:nvSpPr>
          <p:spPr bwMode="auto">
            <a:xfrm>
              <a:off x="2639" y="3673"/>
              <a:ext cx="91"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5" name="Line 148"/>
            <p:cNvSpPr>
              <a:spLocks noChangeShapeType="1"/>
            </p:cNvSpPr>
            <p:nvPr/>
          </p:nvSpPr>
          <p:spPr bwMode="auto">
            <a:xfrm>
              <a:off x="2639" y="3908"/>
              <a:ext cx="91"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6" name="Line 149"/>
            <p:cNvSpPr>
              <a:spLocks noChangeShapeType="1"/>
            </p:cNvSpPr>
            <p:nvPr/>
          </p:nvSpPr>
          <p:spPr bwMode="auto">
            <a:xfrm>
              <a:off x="2639" y="3981"/>
              <a:ext cx="91"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7" name="Line 150"/>
            <p:cNvSpPr>
              <a:spLocks noChangeShapeType="1"/>
            </p:cNvSpPr>
            <p:nvPr/>
          </p:nvSpPr>
          <p:spPr bwMode="auto">
            <a:xfrm>
              <a:off x="1502" y="2977"/>
              <a:ext cx="93"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8" name="Line 151"/>
            <p:cNvSpPr>
              <a:spLocks noChangeShapeType="1"/>
            </p:cNvSpPr>
            <p:nvPr/>
          </p:nvSpPr>
          <p:spPr bwMode="auto">
            <a:xfrm>
              <a:off x="1502" y="3050"/>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799" name="Line 152"/>
            <p:cNvSpPr>
              <a:spLocks noChangeShapeType="1"/>
            </p:cNvSpPr>
            <p:nvPr/>
          </p:nvSpPr>
          <p:spPr bwMode="auto">
            <a:xfrm>
              <a:off x="1502" y="3286"/>
              <a:ext cx="93" cy="2"/>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00" name="Line 153"/>
            <p:cNvSpPr>
              <a:spLocks noChangeShapeType="1"/>
            </p:cNvSpPr>
            <p:nvPr/>
          </p:nvSpPr>
          <p:spPr bwMode="auto">
            <a:xfrm>
              <a:off x="1502" y="3358"/>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01" name="Line 154"/>
            <p:cNvSpPr>
              <a:spLocks noChangeShapeType="1"/>
            </p:cNvSpPr>
            <p:nvPr/>
          </p:nvSpPr>
          <p:spPr bwMode="auto">
            <a:xfrm>
              <a:off x="1502" y="3593"/>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02" name="Line 155"/>
            <p:cNvSpPr>
              <a:spLocks noChangeShapeType="1"/>
            </p:cNvSpPr>
            <p:nvPr/>
          </p:nvSpPr>
          <p:spPr bwMode="auto">
            <a:xfrm>
              <a:off x="1502" y="3665"/>
              <a:ext cx="93" cy="4"/>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03" name="Line 156"/>
            <p:cNvSpPr>
              <a:spLocks noChangeShapeType="1"/>
            </p:cNvSpPr>
            <p:nvPr/>
          </p:nvSpPr>
          <p:spPr bwMode="auto">
            <a:xfrm>
              <a:off x="1502" y="3903"/>
              <a:ext cx="93" cy="1"/>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04" name="Line 157"/>
            <p:cNvSpPr>
              <a:spLocks noChangeShapeType="1"/>
            </p:cNvSpPr>
            <p:nvPr/>
          </p:nvSpPr>
          <p:spPr bwMode="auto">
            <a:xfrm>
              <a:off x="1502" y="3975"/>
              <a:ext cx="93" cy="3"/>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grpSp>
          <p:nvGrpSpPr>
            <p:cNvPr id="198805" name="Group 158"/>
            <p:cNvGrpSpPr>
              <a:grpSpLocks/>
            </p:cNvGrpSpPr>
            <p:nvPr/>
          </p:nvGrpSpPr>
          <p:grpSpPr bwMode="auto">
            <a:xfrm>
              <a:off x="1588" y="2927"/>
              <a:ext cx="1050" cy="1113"/>
              <a:chOff x="1588" y="2927"/>
              <a:chExt cx="1050" cy="1113"/>
            </a:xfrm>
          </p:grpSpPr>
          <p:sp>
            <p:nvSpPr>
              <p:cNvPr id="198806" name="Freeform 159"/>
              <p:cNvSpPr>
                <a:spLocks/>
              </p:cNvSpPr>
              <p:nvPr/>
            </p:nvSpPr>
            <p:spPr bwMode="auto">
              <a:xfrm>
                <a:off x="1686" y="3034"/>
                <a:ext cx="225" cy="246"/>
              </a:xfrm>
              <a:custGeom>
                <a:avLst/>
                <a:gdLst>
                  <a:gd name="T0" fmla="*/ 0 w 225"/>
                  <a:gd name="T1" fmla="*/ 0 h 246"/>
                  <a:gd name="T2" fmla="*/ 16 w 225"/>
                  <a:gd name="T3" fmla="*/ 0 h 246"/>
                  <a:gd name="T4" fmla="*/ 40 w 225"/>
                  <a:gd name="T5" fmla="*/ 0 h 246"/>
                  <a:gd name="T6" fmla="*/ 56 w 225"/>
                  <a:gd name="T7" fmla="*/ 0 h 246"/>
                  <a:gd name="T8" fmla="*/ 144 w 225"/>
                  <a:gd name="T9" fmla="*/ 245 h 246"/>
                  <a:gd name="T10" fmla="*/ 224 w 225"/>
                  <a:gd name="T11" fmla="*/ 245 h 246"/>
                  <a:gd name="T12" fmla="*/ 0 60000 65536"/>
                  <a:gd name="T13" fmla="*/ 0 60000 65536"/>
                  <a:gd name="T14" fmla="*/ 0 60000 65536"/>
                  <a:gd name="T15" fmla="*/ 0 60000 65536"/>
                  <a:gd name="T16" fmla="*/ 0 60000 65536"/>
                  <a:gd name="T17" fmla="*/ 0 60000 65536"/>
                  <a:gd name="T18" fmla="*/ 0 w 225"/>
                  <a:gd name="T19" fmla="*/ 0 h 246"/>
                  <a:gd name="T20" fmla="*/ 225 w 225"/>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5" h="246">
                    <a:moveTo>
                      <a:pt x="0" y="0"/>
                    </a:moveTo>
                    <a:lnTo>
                      <a:pt x="16" y="0"/>
                    </a:lnTo>
                    <a:lnTo>
                      <a:pt x="40" y="0"/>
                    </a:lnTo>
                    <a:lnTo>
                      <a:pt x="56" y="0"/>
                    </a:lnTo>
                    <a:lnTo>
                      <a:pt x="144" y="245"/>
                    </a:lnTo>
                    <a:lnTo>
                      <a:pt x="224"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07" name="Freeform 160"/>
              <p:cNvSpPr>
                <a:spLocks/>
              </p:cNvSpPr>
              <p:nvPr/>
            </p:nvSpPr>
            <p:spPr bwMode="auto">
              <a:xfrm>
                <a:off x="1981" y="2970"/>
                <a:ext cx="222" cy="81"/>
              </a:xfrm>
              <a:custGeom>
                <a:avLst/>
                <a:gdLst>
                  <a:gd name="T0" fmla="*/ 0 w 222"/>
                  <a:gd name="T1" fmla="*/ 80 h 81"/>
                  <a:gd name="T2" fmla="*/ 16 w 222"/>
                  <a:gd name="T3" fmla="*/ 80 h 81"/>
                  <a:gd name="T4" fmla="*/ 39 w 222"/>
                  <a:gd name="T5" fmla="*/ 80 h 81"/>
                  <a:gd name="T6" fmla="*/ 55 w 222"/>
                  <a:gd name="T7" fmla="*/ 80 h 81"/>
                  <a:gd name="T8" fmla="*/ 142 w 222"/>
                  <a:gd name="T9" fmla="*/ 0 h 81"/>
                  <a:gd name="T10" fmla="*/ 221 w 222"/>
                  <a:gd name="T11" fmla="*/ 0 h 81"/>
                  <a:gd name="T12" fmla="*/ 0 60000 65536"/>
                  <a:gd name="T13" fmla="*/ 0 60000 65536"/>
                  <a:gd name="T14" fmla="*/ 0 60000 65536"/>
                  <a:gd name="T15" fmla="*/ 0 60000 65536"/>
                  <a:gd name="T16" fmla="*/ 0 60000 65536"/>
                  <a:gd name="T17" fmla="*/ 0 60000 65536"/>
                  <a:gd name="T18" fmla="*/ 0 w 222"/>
                  <a:gd name="T19" fmla="*/ 0 h 81"/>
                  <a:gd name="T20" fmla="*/ 222 w 222"/>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222" h="81">
                    <a:moveTo>
                      <a:pt x="0" y="80"/>
                    </a:moveTo>
                    <a:lnTo>
                      <a:pt x="16" y="80"/>
                    </a:lnTo>
                    <a:lnTo>
                      <a:pt x="39" y="80"/>
                    </a:lnTo>
                    <a:lnTo>
                      <a:pt x="55" y="80"/>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08" name="Line 161"/>
              <p:cNvSpPr>
                <a:spLocks noChangeShapeType="1"/>
              </p:cNvSpPr>
              <p:nvPr/>
            </p:nvSpPr>
            <p:spPr bwMode="auto">
              <a:xfrm>
                <a:off x="1695" y="2979"/>
                <a:ext cx="215"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09" name="Line 162"/>
              <p:cNvSpPr>
                <a:spLocks noChangeShapeType="1"/>
              </p:cNvSpPr>
              <p:nvPr/>
            </p:nvSpPr>
            <p:spPr bwMode="auto">
              <a:xfrm>
                <a:off x="1691" y="3348"/>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10" name="Freeform 163"/>
              <p:cNvSpPr>
                <a:spLocks/>
              </p:cNvSpPr>
              <p:nvPr/>
            </p:nvSpPr>
            <p:spPr bwMode="auto">
              <a:xfrm>
                <a:off x="1686" y="3645"/>
                <a:ext cx="225" cy="246"/>
              </a:xfrm>
              <a:custGeom>
                <a:avLst/>
                <a:gdLst>
                  <a:gd name="T0" fmla="*/ 0 w 225"/>
                  <a:gd name="T1" fmla="*/ 0 h 246"/>
                  <a:gd name="T2" fmla="*/ 16 w 225"/>
                  <a:gd name="T3" fmla="*/ 0 h 246"/>
                  <a:gd name="T4" fmla="*/ 40 w 225"/>
                  <a:gd name="T5" fmla="*/ 0 h 246"/>
                  <a:gd name="T6" fmla="*/ 56 w 225"/>
                  <a:gd name="T7" fmla="*/ 0 h 246"/>
                  <a:gd name="T8" fmla="*/ 144 w 225"/>
                  <a:gd name="T9" fmla="*/ 245 h 246"/>
                  <a:gd name="T10" fmla="*/ 224 w 225"/>
                  <a:gd name="T11" fmla="*/ 245 h 246"/>
                  <a:gd name="T12" fmla="*/ 0 60000 65536"/>
                  <a:gd name="T13" fmla="*/ 0 60000 65536"/>
                  <a:gd name="T14" fmla="*/ 0 60000 65536"/>
                  <a:gd name="T15" fmla="*/ 0 60000 65536"/>
                  <a:gd name="T16" fmla="*/ 0 60000 65536"/>
                  <a:gd name="T17" fmla="*/ 0 60000 65536"/>
                  <a:gd name="T18" fmla="*/ 0 w 225"/>
                  <a:gd name="T19" fmla="*/ 0 h 246"/>
                  <a:gd name="T20" fmla="*/ 225 w 225"/>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5" h="246">
                    <a:moveTo>
                      <a:pt x="0" y="0"/>
                    </a:moveTo>
                    <a:lnTo>
                      <a:pt x="16" y="0"/>
                    </a:lnTo>
                    <a:lnTo>
                      <a:pt x="40" y="0"/>
                    </a:lnTo>
                    <a:lnTo>
                      <a:pt x="56" y="0"/>
                    </a:lnTo>
                    <a:lnTo>
                      <a:pt x="144" y="245"/>
                    </a:lnTo>
                    <a:lnTo>
                      <a:pt x="224"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1" name="Freeform 164"/>
              <p:cNvSpPr>
                <a:spLocks/>
              </p:cNvSpPr>
              <p:nvPr/>
            </p:nvSpPr>
            <p:spPr bwMode="auto">
              <a:xfrm>
                <a:off x="1695" y="3654"/>
                <a:ext cx="233" cy="234"/>
              </a:xfrm>
              <a:custGeom>
                <a:avLst/>
                <a:gdLst>
                  <a:gd name="T0" fmla="*/ 0 w 233"/>
                  <a:gd name="T1" fmla="*/ 233 h 234"/>
                  <a:gd name="T2" fmla="*/ 17 w 233"/>
                  <a:gd name="T3" fmla="*/ 233 h 234"/>
                  <a:gd name="T4" fmla="*/ 41 w 233"/>
                  <a:gd name="T5" fmla="*/ 233 h 234"/>
                  <a:gd name="T6" fmla="*/ 58 w 233"/>
                  <a:gd name="T7" fmla="*/ 233 h 234"/>
                  <a:gd name="T8" fmla="*/ 149 w 233"/>
                  <a:gd name="T9" fmla="*/ 0 h 234"/>
                  <a:gd name="T10" fmla="*/ 232 w 233"/>
                  <a:gd name="T11" fmla="*/ 0 h 234"/>
                  <a:gd name="T12" fmla="*/ 0 60000 65536"/>
                  <a:gd name="T13" fmla="*/ 0 60000 65536"/>
                  <a:gd name="T14" fmla="*/ 0 60000 65536"/>
                  <a:gd name="T15" fmla="*/ 0 60000 65536"/>
                  <a:gd name="T16" fmla="*/ 0 60000 65536"/>
                  <a:gd name="T17" fmla="*/ 0 60000 65536"/>
                  <a:gd name="T18" fmla="*/ 0 w 233"/>
                  <a:gd name="T19" fmla="*/ 0 h 234"/>
                  <a:gd name="T20" fmla="*/ 233 w 233"/>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3" h="234">
                    <a:moveTo>
                      <a:pt x="0" y="233"/>
                    </a:moveTo>
                    <a:lnTo>
                      <a:pt x="17" y="233"/>
                    </a:lnTo>
                    <a:lnTo>
                      <a:pt x="41" y="233"/>
                    </a:lnTo>
                    <a:lnTo>
                      <a:pt x="58" y="233"/>
                    </a:lnTo>
                    <a:lnTo>
                      <a:pt x="149" y="0"/>
                    </a:lnTo>
                    <a:lnTo>
                      <a:pt x="232"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2" name="Line 165"/>
              <p:cNvSpPr>
                <a:spLocks noChangeShapeType="1"/>
              </p:cNvSpPr>
              <p:nvPr/>
            </p:nvSpPr>
            <p:spPr bwMode="auto">
              <a:xfrm>
                <a:off x="1686" y="3591"/>
                <a:ext cx="230"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13" name="Line 166"/>
              <p:cNvSpPr>
                <a:spLocks noChangeShapeType="1"/>
              </p:cNvSpPr>
              <p:nvPr/>
            </p:nvSpPr>
            <p:spPr bwMode="auto">
              <a:xfrm>
                <a:off x="1691" y="3959"/>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14" name="Freeform 167"/>
              <p:cNvSpPr>
                <a:spLocks/>
              </p:cNvSpPr>
              <p:nvPr/>
            </p:nvSpPr>
            <p:spPr bwMode="auto">
              <a:xfrm>
                <a:off x="1985" y="2973"/>
                <a:ext cx="227" cy="613"/>
              </a:xfrm>
              <a:custGeom>
                <a:avLst/>
                <a:gdLst>
                  <a:gd name="T0" fmla="*/ 0 w 227"/>
                  <a:gd name="T1" fmla="*/ 0 h 613"/>
                  <a:gd name="T2" fmla="*/ 16 w 227"/>
                  <a:gd name="T3" fmla="*/ 0 h 613"/>
                  <a:gd name="T4" fmla="*/ 40 w 227"/>
                  <a:gd name="T5" fmla="*/ 0 h 613"/>
                  <a:gd name="T6" fmla="*/ 57 w 227"/>
                  <a:gd name="T7" fmla="*/ 0 h 613"/>
                  <a:gd name="T8" fmla="*/ 145 w 227"/>
                  <a:gd name="T9" fmla="*/ 612 h 613"/>
                  <a:gd name="T10" fmla="*/ 226 w 227"/>
                  <a:gd name="T11" fmla="*/ 612 h 613"/>
                  <a:gd name="T12" fmla="*/ 0 60000 65536"/>
                  <a:gd name="T13" fmla="*/ 0 60000 65536"/>
                  <a:gd name="T14" fmla="*/ 0 60000 65536"/>
                  <a:gd name="T15" fmla="*/ 0 60000 65536"/>
                  <a:gd name="T16" fmla="*/ 0 60000 65536"/>
                  <a:gd name="T17" fmla="*/ 0 60000 65536"/>
                  <a:gd name="T18" fmla="*/ 0 w 227"/>
                  <a:gd name="T19" fmla="*/ 0 h 613"/>
                  <a:gd name="T20" fmla="*/ 227 w 227"/>
                  <a:gd name="T21" fmla="*/ 613 h 613"/>
                </a:gdLst>
                <a:ahLst/>
                <a:cxnLst>
                  <a:cxn ang="T12">
                    <a:pos x="T0" y="T1"/>
                  </a:cxn>
                  <a:cxn ang="T13">
                    <a:pos x="T2" y="T3"/>
                  </a:cxn>
                  <a:cxn ang="T14">
                    <a:pos x="T4" y="T5"/>
                  </a:cxn>
                  <a:cxn ang="T15">
                    <a:pos x="T6" y="T7"/>
                  </a:cxn>
                  <a:cxn ang="T16">
                    <a:pos x="T8" y="T9"/>
                  </a:cxn>
                  <a:cxn ang="T17">
                    <a:pos x="T10" y="T11"/>
                  </a:cxn>
                </a:cxnLst>
                <a:rect l="T18" t="T19" r="T20" b="T21"/>
                <a:pathLst>
                  <a:path w="227" h="613">
                    <a:moveTo>
                      <a:pt x="0" y="0"/>
                    </a:moveTo>
                    <a:lnTo>
                      <a:pt x="16" y="0"/>
                    </a:lnTo>
                    <a:lnTo>
                      <a:pt x="40" y="0"/>
                    </a:lnTo>
                    <a:lnTo>
                      <a:pt x="57" y="0"/>
                    </a:lnTo>
                    <a:lnTo>
                      <a:pt x="145" y="612"/>
                    </a:lnTo>
                    <a:lnTo>
                      <a:pt x="226" y="612"/>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5" name="Freeform 168"/>
              <p:cNvSpPr>
                <a:spLocks/>
              </p:cNvSpPr>
              <p:nvPr/>
            </p:nvSpPr>
            <p:spPr bwMode="auto">
              <a:xfrm>
                <a:off x="1981" y="3352"/>
                <a:ext cx="235" cy="234"/>
              </a:xfrm>
              <a:custGeom>
                <a:avLst/>
                <a:gdLst>
                  <a:gd name="T0" fmla="*/ 0 w 235"/>
                  <a:gd name="T1" fmla="*/ 233 h 234"/>
                  <a:gd name="T2" fmla="*/ 17 w 235"/>
                  <a:gd name="T3" fmla="*/ 233 h 234"/>
                  <a:gd name="T4" fmla="*/ 42 w 235"/>
                  <a:gd name="T5" fmla="*/ 233 h 234"/>
                  <a:gd name="T6" fmla="*/ 59 w 235"/>
                  <a:gd name="T7" fmla="*/ 233 h 234"/>
                  <a:gd name="T8" fmla="*/ 150 w 235"/>
                  <a:gd name="T9" fmla="*/ 0 h 234"/>
                  <a:gd name="T10" fmla="*/ 234 w 235"/>
                  <a:gd name="T11" fmla="*/ 0 h 234"/>
                  <a:gd name="T12" fmla="*/ 0 60000 65536"/>
                  <a:gd name="T13" fmla="*/ 0 60000 65536"/>
                  <a:gd name="T14" fmla="*/ 0 60000 65536"/>
                  <a:gd name="T15" fmla="*/ 0 60000 65536"/>
                  <a:gd name="T16" fmla="*/ 0 60000 65536"/>
                  <a:gd name="T17" fmla="*/ 0 60000 65536"/>
                  <a:gd name="T18" fmla="*/ 0 w 235"/>
                  <a:gd name="T19" fmla="*/ 0 h 234"/>
                  <a:gd name="T20" fmla="*/ 235 w 235"/>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5" h="234">
                    <a:moveTo>
                      <a:pt x="0" y="233"/>
                    </a:moveTo>
                    <a:lnTo>
                      <a:pt x="17" y="233"/>
                    </a:lnTo>
                    <a:lnTo>
                      <a:pt x="42" y="233"/>
                    </a:lnTo>
                    <a:lnTo>
                      <a:pt x="59" y="233"/>
                    </a:lnTo>
                    <a:lnTo>
                      <a:pt x="150" y="0"/>
                    </a:lnTo>
                    <a:lnTo>
                      <a:pt x="234"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6" name="Freeform 169"/>
              <p:cNvSpPr>
                <a:spLocks/>
              </p:cNvSpPr>
              <p:nvPr/>
            </p:nvSpPr>
            <p:spPr bwMode="auto">
              <a:xfrm>
                <a:off x="1981" y="3050"/>
                <a:ext cx="235" cy="234"/>
              </a:xfrm>
              <a:custGeom>
                <a:avLst/>
                <a:gdLst>
                  <a:gd name="T0" fmla="*/ 0 w 235"/>
                  <a:gd name="T1" fmla="*/ 233 h 234"/>
                  <a:gd name="T2" fmla="*/ 17 w 235"/>
                  <a:gd name="T3" fmla="*/ 233 h 234"/>
                  <a:gd name="T4" fmla="*/ 42 w 235"/>
                  <a:gd name="T5" fmla="*/ 233 h 234"/>
                  <a:gd name="T6" fmla="*/ 59 w 235"/>
                  <a:gd name="T7" fmla="*/ 233 h 234"/>
                  <a:gd name="T8" fmla="*/ 150 w 235"/>
                  <a:gd name="T9" fmla="*/ 0 h 234"/>
                  <a:gd name="T10" fmla="*/ 234 w 235"/>
                  <a:gd name="T11" fmla="*/ 0 h 234"/>
                  <a:gd name="T12" fmla="*/ 0 60000 65536"/>
                  <a:gd name="T13" fmla="*/ 0 60000 65536"/>
                  <a:gd name="T14" fmla="*/ 0 60000 65536"/>
                  <a:gd name="T15" fmla="*/ 0 60000 65536"/>
                  <a:gd name="T16" fmla="*/ 0 60000 65536"/>
                  <a:gd name="T17" fmla="*/ 0 60000 65536"/>
                  <a:gd name="T18" fmla="*/ 0 w 235"/>
                  <a:gd name="T19" fmla="*/ 0 h 234"/>
                  <a:gd name="T20" fmla="*/ 235 w 235"/>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5" h="234">
                    <a:moveTo>
                      <a:pt x="0" y="233"/>
                    </a:moveTo>
                    <a:lnTo>
                      <a:pt x="17" y="233"/>
                    </a:lnTo>
                    <a:lnTo>
                      <a:pt x="42" y="233"/>
                    </a:lnTo>
                    <a:lnTo>
                      <a:pt x="59" y="233"/>
                    </a:lnTo>
                    <a:lnTo>
                      <a:pt x="150" y="0"/>
                    </a:lnTo>
                    <a:lnTo>
                      <a:pt x="234"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7" name="Freeform 170"/>
              <p:cNvSpPr>
                <a:spLocks/>
              </p:cNvSpPr>
              <p:nvPr/>
            </p:nvSpPr>
            <p:spPr bwMode="auto">
              <a:xfrm>
                <a:off x="1988" y="3660"/>
                <a:ext cx="219" cy="331"/>
              </a:xfrm>
              <a:custGeom>
                <a:avLst/>
                <a:gdLst>
                  <a:gd name="T0" fmla="*/ 0 w 219"/>
                  <a:gd name="T1" fmla="*/ 0 h 331"/>
                  <a:gd name="T2" fmla="*/ 16 w 219"/>
                  <a:gd name="T3" fmla="*/ 0 h 331"/>
                  <a:gd name="T4" fmla="*/ 39 w 219"/>
                  <a:gd name="T5" fmla="*/ 0 h 331"/>
                  <a:gd name="T6" fmla="*/ 55 w 219"/>
                  <a:gd name="T7" fmla="*/ 0 h 331"/>
                  <a:gd name="T8" fmla="*/ 140 w 219"/>
                  <a:gd name="T9" fmla="*/ 330 h 331"/>
                  <a:gd name="T10" fmla="*/ 218 w 219"/>
                  <a:gd name="T11" fmla="*/ 330 h 331"/>
                  <a:gd name="T12" fmla="*/ 0 60000 65536"/>
                  <a:gd name="T13" fmla="*/ 0 60000 65536"/>
                  <a:gd name="T14" fmla="*/ 0 60000 65536"/>
                  <a:gd name="T15" fmla="*/ 0 60000 65536"/>
                  <a:gd name="T16" fmla="*/ 0 60000 65536"/>
                  <a:gd name="T17" fmla="*/ 0 60000 65536"/>
                  <a:gd name="T18" fmla="*/ 0 w 219"/>
                  <a:gd name="T19" fmla="*/ 0 h 331"/>
                  <a:gd name="T20" fmla="*/ 219 w 219"/>
                  <a:gd name="T21" fmla="*/ 331 h 331"/>
                </a:gdLst>
                <a:ahLst/>
                <a:cxnLst>
                  <a:cxn ang="T12">
                    <a:pos x="T0" y="T1"/>
                  </a:cxn>
                  <a:cxn ang="T13">
                    <a:pos x="T2" y="T3"/>
                  </a:cxn>
                  <a:cxn ang="T14">
                    <a:pos x="T4" y="T5"/>
                  </a:cxn>
                  <a:cxn ang="T15">
                    <a:pos x="T6" y="T7"/>
                  </a:cxn>
                  <a:cxn ang="T16">
                    <a:pos x="T8" y="T9"/>
                  </a:cxn>
                  <a:cxn ang="T17">
                    <a:pos x="T10" y="T11"/>
                  </a:cxn>
                </a:cxnLst>
                <a:rect l="T18" t="T19" r="T20" b="T21"/>
                <a:pathLst>
                  <a:path w="219" h="331">
                    <a:moveTo>
                      <a:pt x="0" y="0"/>
                    </a:moveTo>
                    <a:lnTo>
                      <a:pt x="16" y="0"/>
                    </a:lnTo>
                    <a:lnTo>
                      <a:pt x="39" y="0"/>
                    </a:lnTo>
                    <a:lnTo>
                      <a:pt x="55" y="0"/>
                    </a:lnTo>
                    <a:lnTo>
                      <a:pt x="140" y="330"/>
                    </a:lnTo>
                    <a:lnTo>
                      <a:pt x="218" y="33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8" name="Freeform 171"/>
              <p:cNvSpPr>
                <a:spLocks/>
              </p:cNvSpPr>
              <p:nvPr/>
            </p:nvSpPr>
            <p:spPr bwMode="auto">
              <a:xfrm>
                <a:off x="1981" y="3273"/>
                <a:ext cx="222" cy="632"/>
              </a:xfrm>
              <a:custGeom>
                <a:avLst/>
                <a:gdLst>
                  <a:gd name="T0" fmla="*/ 0 w 222"/>
                  <a:gd name="T1" fmla="*/ 631 h 632"/>
                  <a:gd name="T2" fmla="*/ 16 w 222"/>
                  <a:gd name="T3" fmla="*/ 631 h 632"/>
                  <a:gd name="T4" fmla="*/ 39 w 222"/>
                  <a:gd name="T5" fmla="*/ 631 h 632"/>
                  <a:gd name="T6" fmla="*/ 55 w 222"/>
                  <a:gd name="T7" fmla="*/ 631 h 632"/>
                  <a:gd name="T8" fmla="*/ 142 w 222"/>
                  <a:gd name="T9" fmla="*/ 0 h 632"/>
                  <a:gd name="T10" fmla="*/ 221 w 222"/>
                  <a:gd name="T11" fmla="*/ 0 h 632"/>
                  <a:gd name="T12" fmla="*/ 0 60000 65536"/>
                  <a:gd name="T13" fmla="*/ 0 60000 65536"/>
                  <a:gd name="T14" fmla="*/ 0 60000 65536"/>
                  <a:gd name="T15" fmla="*/ 0 60000 65536"/>
                  <a:gd name="T16" fmla="*/ 0 60000 65536"/>
                  <a:gd name="T17" fmla="*/ 0 60000 65536"/>
                  <a:gd name="T18" fmla="*/ 0 w 222"/>
                  <a:gd name="T19" fmla="*/ 0 h 632"/>
                  <a:gd name="T20" fmla="*/ 222 w 222"/>
                  <a:gd name="T21" fmla="*/ 632 h 632"/>
                </a:gdLst>
                <a:ahLst/>
                <a:cxnLst>
                  <a:cxn ang="T12">
                    <a:pos x="T0" y="T1"/>
                  </a:cxn>
                  <a:cxn ang="T13">
                    <a:pos x="T2" y="T3"/>
                  </a:cxn>
                  <a:cxn ang="T14">
                    <a:pos x="T4" y="T5"/>
                  </a:cxn>
                  <a:cxn ang="T15">
                    <a:pos x="T6" y="T7"/>
                  </a:cxn>
                  <a:cxn ang="T16">
                    <a:pos x="T8" y="T9"/>
                  </a:cxn>
                  <a:cxn ang="T17">
                    <a:pos x="T10" y="T11"/>
                  </a:cxn>
                </a:cxnLst>
                <a:rect l="T18" t="T19" r="T20" b="T21"/>
                <a:pathLst>
                  <a:path w="222" h="632">
                    <a:moveTo>
                      <a:pt x="0" y="631"/>
                    </a:moveTo>
                    <a:lnTo>
                      <a:pt x="16" y="631"/>
                    </a:lnTo>
                    <a:lnTo>
                      <a:pt x="39" y="631"/>
                    </a:lnTo>
                    <a:lnTo>
                      <a:pt x="55" y="631"/>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19" name="Freeform 172"/>
              <p:cNvSpPr>
                <a:spLocks/>
              </p:cNvSpPr>
              <p:nvPr/>
            </p:nvSpPr>
            <p:spPr bwMode="auto">
              <a:xfrm>
                <a:off x="1691" y="3050"/>
                <a:ext cx="234" cy="234"/>
              </a:xfrm>
              <a:custGeom>
                <a:avLst/>
                <a:gdLst>
                  <a:gd name="T0" fmla="*/ 0 w 234"/>
                  <a:gd name="T1" fmla="*/ 233 h 234"/>
                  <a:gd name="T2" fmla="*/ 17 w 234"/>
                  <a:gd name="T3" fmla="*/ 233 h 234"/>
                  <a:gd name="T4" fmla="*/ 42 w 234"/>
                  <a:gd name="T5" fmla="*/ 233 h 234"/>
                  <a:gd name="T6" fmla="*/ 58 w 234"/>
                  <a:gd name="T7" fmla="*/ 233 h 234"/>
                  <a:gd name="T8" fmla="*/ 150 w 234"/>
                  <a:gd name="T9" fmla="*/ 0 h 234"/>
                  <a:gd name="T10" fmla="*/ 233 w 234"/>
                  <a:gd name="T11" fmla="*/ 0 h 234"/>
                  <a:gd name="T12" fmla="*/ 0 60000 65536"/>
                  <a:gd name="T13" fmla="*/ 0 60000 65536"/>
                  <a:gd name="T14" fmla="*/ 0 60000 65536"/>
                  <a:gd name="T15" fmla="*/ 0 60000 65536"/>
                  <a:gd name="T16" fmla="*/ 0 60000 65536"/>
                  <a:gd name="T17" fmla="*/ 0 60000 65536"/>
                  <a:gd name="T18" fmla="*/ 0 w 234"/>
                  <a:gd name="T19" fmla="*/ 0 h 234"/>
                  <a:gd name="T20" fmla="*/ 234 w 234"/>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34" h="234">
                    <a:moveTo>
                      <a:pt x="0" y="233"/>
                    </a:moveTo>
                    <a:lnTo>
                      <a:pt x="17" y="233"/>
                    </a:lnTo>
                    <a:lnTo>
                      <a:pt x="42" y="233"/>
                    </a:lnTo>
                    <a:lnTo>
                      <a:pt x="58" y="233"/>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20" name="Freeform 173"/>
              <p:cNvSpPr>
                <a:spLocks/>
              </p:cNvSpPr>
              <p:nvPr/>
            </p:nvSpPr>
            <p:spPr bwMode="auto">
              <a:xfrm>
                <a:off x="1985" y="3352"/>
                <a:ext cx="218" cy="330"/>
              </a:xfrm>
              <a:custGeom>
                <a:avLst/>
                <a:gdLst>
                  <a:gd name="T0" fmla="*/ 0 w 218"/>
                  <a:gd name="T1" fmla="*/ 0 h 330"/>
                  <a:gd name="T2" fmla="*/ 16 w 218"/>
                  <a:gd name="T3" fmla="*/ 0 h 330"/>
                  <a:gd name="T4" fmla="*/ 39 w 218"/>
                  <a:gd name="T5" fmla="*/ 0 h 330"/>
                  <a:gd name="T6" fmla="*/ 54 w 218"/>
                  <a:gd name="T7" fmla="*/ 0 h 330"/>
                  <a:gd name="T8" fmla="*/ 140 w 218"/>
                  <a:gd name="T9" fmla="*/ 329 h 330"/>
                  <a:gd name="T10" fmla="*/ 217 w 218"/>
                  <a:gd name="T11" fmla="*/ 329 h 330"/>
                  <a:gd name="T12" fmla="*/ 0 60000 65536"/>
                  <a:gd name="T13" fmla="*/ 0 60000 65536"/>
                  <a:gd name="T14" fmla="*/ 0 60000 65536"/>
                  <a:gd name="T15" fmla="*/ 0 60000 65536"/>
                  <a:gd name="T16" fmla="*/ 0 60000 65536"/>
                  <a:gd name="T17" fmla="*/ 0 60000 65536"/>
                  <a:gd name="T18" fmla="*/ 0 w 218"/>
                  <a:gd name="T19" fmla="*/ 0 h 330"/>
                  <a:gd name="T20" fmla="*/ 218 w 218"/>
                  <a:gd name="T21" fmla="*/ 330 h 330"/>
                </a:gdLst>
                <a:ahLst/>
                <a:cxnLst>
                  <a:cxn ang="T12">
                    <a:pos x="T0" y="T1"/>
                  </a:cxn>
                  <a:cxn ang="T13">
                    <a:pos x="T2" y="T3"/>
                  </a:cxn>
                  <a:cxn ang="T14">
                    <a:pos x="T4" y="T5"/>
                  </a:cxn>
                  <a:cxn ang="T15">
                    <a:pos x="T6" y="T7"/>
                  </a:cxn>
                  <a:cxn ang="T16">
                    <a:pos x="T8" y="T9"/>
                  </a:cxn>
                  <a:cxn ang="T17">
                    <a:pos x="T10" y="T11"/>
                  </a:cxn>
                </a:cxnLst>
                <a:rect l="T18" t="T19" r="T20" b="T21"/>
                <a:pathLst>
                  <a:path w="218" h="330">
                    <a:moveTo>
                      <a:pt x="0" y="0"/>
                    </a:moveTo>
                    <a:lnTo>
                      <a:pt x="16" y="0"/>
                    </a:lnTo>
                    <a:lnTo>
                      <a:pt x="39" y="0"/>
                    </a:lnTo>
                    <a:lnTo>
                      <a:pt x="54" y="0"/>
                    </a:lnTo>
                    <a:lnTo>
                      <a:pt x="140" y="329"/>
                    </a:lnTo>
                    <a:lnTo>
                      <a:pt x="217" y="329"/>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21" name="Freeform 174"/>
              <p:cNvSpPr>
                <a:spLocks/>
              </p:cNvSpPr>
              <p:nvPr/>
            </p:nvSpPr>
            <p:spPr bwMode="auto">
              <a:xfrm>
                <a:off x="1985" y="3903"/>
                <a:ext cx="222" cy="79"/>
              </a:xfrm>
              <a:custGeom>
                <a:avLst/>
                <a:gdLst>
                  <a:gd name="T0" fmla="*/ 0 w 222"/>
                  <a:gd name="T1" fmla="*/ 78 h 79"/>
                  <a:gd name="T2" fmla="*/ 16 w 222"/>
                  <a:gd name="T3" fmla="*/ 78 h 79"/>
                  <a:gd name="T4" fmla="*/ 39 w 222"/>
                  <a:gd name="T5" fmla="*/ 78 h 79"/>
                  <a:gd name="T6" fmla="*/ 55 w 222"/>
                  <a:gd name="T7" fmla="*/ 78 h 79"/>
                  <a:gd name="T8" fmla="*/ 142 w 222"/>
                  <a:gd name="T9" fmla="*/ 0 h 79"/>
                  <a:gd name="T10" fmla="*/ 221 w 222"/>
                  <a:gd name="T11" fmla="*/ 0 h 79"/>
                  <a:gd name="T12" fmla="*/ 0 60000 65536"/>
                  <a:gd name="T13" fmla="*/ 0 60000 65536"/>
                  <a:gd name="T14" fmla="*/ 0 60000 65536"/>
                  <a:gd name="T15" fmla="*/ 0 60000 65536"/>
                  <a:gd name="T16" fmla="*/ 0 60000 65536"/>
                  <a:gd name="T17" fmla="*/ 0 60000 65536"/>
                  <a:gd name="T18" fmla="*/ 0 w 222"/>
                  <a:gd name="T19" fmla="*/ 0 h 79"/>
                  <a:gd name="T20" fmla="*/ 222 w 222"/>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222" h="79">
                    <a:moveTo>
                      <a:pt x="0" y="78"/>
                    </a:moveTo>
                    <a:lnTo>
                      <a:pt x="16" y="78"/>
                    </a:lnTo>
                    <a:lnTo>
                      <a:pt x="39" y="78"/>
                    </a:lnTo>
                    <a:lnTo>
                      <a:pt x="55" y="78"/>
                    </a:lnTo>
                    <a:lnTo>
                      <a:pt x="142" y="0"/>
                    </a:lnTo>
                    <a:lnTo>
                      <a:pt x="221"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22" name="Freeform 175"/>
              <p:cNvSpPr>
                <a:spLocks/>
              </p:cNvSpPr>
              <p:nvPr/>
            </p:nvSpPr>
            <p:spPr bwMode="auto">
              <a:xfrm>
                <a:off x="2307" y="3355"/>
                <a:ext cx="224" cy="246"/>
              </a:xfrm>
              <a:custGeom>
                <a:avLst/>
                <a:gdLst>
                  <a:gd name="T0" fmla="*/ 0 w 224"/>
                  <a:gd name="T1" fmla="*/ 0 h 246"/>
                  <a:gd name="T2" fmla="*/ 16 w 224"/>
                  <a:gd name="T3" fmla="*/ 0 h 246"/>
                  <a:gd name="T4" fmla="*/ 40 w 224"/>
                  <a:gd name="T5" fmla="*/ 0 h 246"/>
                  <a:gd name="T6" fmla="*/ 56 w 224"/>
                  <a:gd name="T7" fmla="*/ 0 h 246"/>
                  <a:gd name="T8" fmla="*/ 143 w 224"/>
                  <a:gd name="T9" fmla="*/ 245 h 246"/>
                  <a:gd name="T10" fmla="*/ 223 w 224"/>
                  <a:gd name="T11" fmla="*/ 245 h 246"/>
                  <a:gd name="T12" fmla="*/ 0 60000 65536"/>
                  <a:gd name="T13" fmla="*/ 0 60000 65536"/>
                  <a:gd name="T14" fmla="*/ 0 60000 65536"/>
                  <a:gd name="T15" fmla="*/ 0 60000 65536"/>
                  <a:gd name="T16" fmla="*/ 0 60000 65536"/>
                  <a:gd name="T17" fmla="*/ 0 60000 65536"/>
                  <a:gd name="T18" fmla="*/ 0 w 224"/>
                  <a:gd name="T19" fmla="*/ 0 h 246"/>
                  <a:gd name="T20" fmla="*/ 224 w 22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4" h="246">
                    <a:moveTo>
                      <a:pt x="0" y="0"/>
                    </a:moveTo>
                    <a:lnTo>
                      <a:pt x="16" y="0"/>
                    </a:lnTo>
                    <a:lnTo>
                      <a:pt x="40" y="0"/>
                    </a:lnTo>
                    <a:lnTo>
                      <a:pt x="56" y="0"/>
                    </a:lnTo>
                    <a:lnTo>
                      <a:pt x="143" y="245"/>
                    </a:lnTo>
                    <a:lnTo>
                      <a:pt x="223"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23" name="Freeform 176"/>
              <p:cNvSpPr>
                <a:spLocks/>
              </p:cNvSpPr>
              <p:nvPr/>
            </p:nvSpPr>
            <p:spPr bwMode="auto">
              <a:xfrm>
                <a:off x="2312" y="3358"/>
                <a:ext cx="233" cy="246"/>
              </a:xfrm>
              <a:custGeom>
                <a:avLst/>
                <a:gdLst>
                  <a:gd name="T0" fmla="*/ 0 w 233"/>
                  <a:gd name="T1" fmla="*/ 245 h 246"/>
                  <a:gd name="T2" fmla="*/ 17 w 233"/>
                  <a:gd name="T3" fmla="*/ 245 h 246"/>
                  <a:gd name="T4" fmla="*/ 41 w 233"/>
                  <a:gd name="T5" fmla="*/ 245 h 246"/>
                  <a:gd name="T6" fmla="*/ 58 w 233"/>
                  <a:gd name="T7" fmla="*/ 245 h 246"/>
                  <a:gd name="T8" fmla="*/ 149 w 233"/>
                  <a:gd name="T9" fmla="*/ 0 h 246"/>
                  <a:gd name="T10" fmla="*/ 232 w 233"/>
                  <a:gd name="T11" fmla="*/ 0 h 246"/>
                  <a:gd name="T12" fmla="*/ 0 60000 65536"/>
                  <a:gd name="T13" fmla="*/ 0 60000 65536"/>
                  <a:gd name="T14" fmla="*/ 0 60000 65536"/>
                  <a:gd name="T15" fmla="*/ 0 60000 65536"/>
                  <a:gd name="T16" fmla="*/ 0 60000 65536"/>
                  <a:gd name="T17" fmla="*/ 0 60000 65536"/>
                  <a:gd name="T18" fmla="*/ 0 w 233"/>
                  <a:gd name="T19" fmla="*/ 0 h 246"/>
                  <a:gd name="T20" fmla="*/ 233 w 233"/>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3" h="246">
                    <a:moveTo>
                      <a:pt x="0" y="245"/>
                    </a:moveTo>
                    <a:lnTo>
                      <a:pt x="17" y="245"/>
                    </a:lnTo>
                    <a:lnTo>
                      <a:pt x="41" y="245"/>
                    </a:lnTo>
                    <a:lnTo>
                      <a:pt x="58" y="245"/>
                    </a:lnTo>
                    <a:lnTo>
                      <a:pt x="149" y="0"/>
                    </a:lnTo>
                    <a:lnTo>
                      <a:pt x="232"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grpSp>
            <p:nvGrpSpPr>
              <p:cNvPr id="198824" name="Group 177"/>
              <p:cNvGrpSpPr>
                <a:grpSpLocks/>
              </p:cNvGrpSpPr>
              <p:nvPr/>
            </p:nvGrpSpPr>
            <p:grpSpPr bwMode="auto">
              <a:xfrm>
                <a:off x="2209" y="2927"/>
                <a:ext cx="109" cy="1107"/>
                <a:chOff x="2209" y="2927"/>
                <a:chExt cx="109" cy="1107"/>
              </a:xfrm>
            </p:grpSpPr>
            <p:sp>
              <p:nvSpPr>
                <p:cNvPr id="198846" name="Rectangle 178"/>
                <p:cNvSpPr>
                  <a:spLocks noChangeArrowheads="1"/>
                </p:cNvSpPr>
                <p:nvPr/>
              </p:nvSpPr>
              <p:spPr bwMode="auto">
                <a:xfrm>
                  <a:off x="2209" y="2927"/>
                  <a:ext cx="109"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7" name="Rectangle 179"/>
                <p:cNvSpPr>
                  <a:spLocks noChangeArrowheads="1"/>
                </p:cNvSpPr>
                <p:nvPr/>
              </p:nvSpPr>
              <p:spPr bwMode="auto">
                <a:xfrm>
                  <a:off x="2209" y="3237"/>
                  <a:ext cx="109" cy="180"/>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8" name="Rectangle 180"/>
                <p:cNvSpPr>
                  <a:spLocks noChangeArrowheads="1"/>
                </p:cNvSpPr>
                <p:nvPr/>
              </p:nvSpPr>
              <p:spPr bwMode="auto">
                <a:xfrm>
                  <a:off x="2209" y="3543"/>
                  <a:ext cx="109"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9" name="Rectangle 181"/>
                <p:cNvSpPr>
                  <a:spLocks noChangeArrowheads="1"/>
                </p:cNvSpPr>
                <p:nvPr/>
              </p:nvSpPr>
              <p:spPr bwMode="auto">
                <a:xfrm>
                  <a:off x="2209" y="3852"/>
                  <a:ext cx="109"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nvGrpSpPr>
              <p:cNvPr id="198825" name="Group 182"/>
              <p:cNvGrpSpPr>
                <a:grpSpLocks/>
              </p:cNvGrpSpPr>
              <p:nvPr/>
            </p:nvGrpSpPr>
            <p:grpSpPr bwMode="auto">
              <a:xfrm>
                <a:off x="1588" y="2933"/>
                <a:ext cx="111" cy="1107"/>
                <a:chOff x="1588" y="2933"/>
                <a:chExt cx="111" cy="1107"/>
              </a:xfrm>
            </p:grpSpPr>
            <p:sp>
              <p:nvSpPr>
                <p:cNvPr id="198842" name="Rectangle 183"/>
                <p:cNvSpPr>
                  <a:spLocks noChangeArrowheads="1"/>
                </p:cNvSpPr>
                <p:nvPr/>
              </p:nvSpPr>
              <p:spPr bwMode="auto">
                <a:xfrm>
                  <a:off x="1588" y="2933"/>
                  <a:ext cx="111"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3" name="Rectangle 184"/>
                <p:cNvSpPr>
                  <a:spLocks noChangeArrowheads="1"/>
                </p:cNvSpPr>
                <p:nvPr/>
              </p:nvSpPr>
              <p:spPr bwMode="auto">
                <a:xfrm>
                  <a:off x="1588" y="3242"/>
                  <a:ext cx="111"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4" name="Rectangle 185"/>
                <p:cNvSpPr>
                  <a:spLocks noChangeArrowheads="1"/>
                </p:cNvSpPr>
                <p:nvPr/>
              </p:nvSpPr>
              <p:spPr bwMode="auto">
                <a:xfrm>
                  <a:off x="1588" y="3549"/>
                  <a:ext cx="111"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5" name="Rectangle 186"/>
                <p:cNvSpPr>
                  <a:spLocks noChangeArrowheads="1"/>
                </p:cNvSpPr>
                <p:nvPr/>
              </p:nvSpPr>
              <p:spPr bwMode="auto">
                <a:xfrm>
                  <a:off x="1588" y="3857"/>
                  <a:ext cx="111" cy="183"/>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nvGrpSpPr>
              <p:cNvPr id="198826" name="Group 187"/>
              <p:cNvGrpSpPr>
                <a:grpSpLocks/>
              </p:cNvGrpSpPr>
              <p:nvPr/>
            </p:nvGrpSpPr>
            <p:grpSpPr bwMode="auto">
              <a:xfrm>
                <a:off x="1882" y="2927"/>
                <a:ext cx="112" cy="1107"/>
                <a:chOff x="1882" y="2927"/>
                <a:chExt cx="112" cy="1107"/>
              </a:xfrm>
            </p:grpSpPr>
            <p:sp>
              <p:nvSpPr>
                <p:cNvPr id="198838" name="Rectangle 188"/>
                <p:cNvSpPr>
                  <a:spLocks noChangeArrowheads="1"/>
                </p:cNvSpPr>
                <p:nvPr/>
              </p:nvSpPr>
              <p:spPr bwMode="auto">
                <a:xfrm>
                  <a:off x="1882" y="2927"/>
                  <a:ext cx="112"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39" name="Rectangle 189"/>
                <p:cNvSpPr>
                  <a:spLocks noChangeArrowheads="1"/>
                </p:cNvSpPr>
                <p:nvPr/>
              </p:nvSpPr>
              <p:spPr bwMode="auto">
                <a:xfrm>
                  <a:off x="1882" y="3237"/>
                  <a:ext cx="112" cy="180"/>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0" name="Rectangle 190"/>
                <p:cNvSpPr>
                  <a:spLocks noChangeArrowheads="1"/>
                </p:cNvSpPr>
                <p:nvPr/>
              </p:nvSpPr>
              <p:spPr bwMode="auto">
                <a:xfrm>
                  <a:off x="1882" y="3543"/>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41" name="Rectangle 191"/>
                <p:cNvSpPr>
                  <a:spLocks noChangeArrowheads="1"/>
                </p:cNvSpPr>
                <p:nvPr/>
              </p:nvSpPr>
              <p:spPr bwMode="auto">
                <a:xfrm>
                  <a:off x="1882" y="3852"/>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sp>
            <p:nvSpPr>
              <p:cNvPr id="198827" name="Freeform 192"/>
              <p:cNvSpPr>
                <a:spLocks/>
              </p:cNvSpPr>
              <p:nvPr/>
            </p:nvSpPr>
            <p:spPr bwMode="auto">
              <a:xfrm>
                <a:off x="2315" y="3037"/>
                <a:ext cx="224" cy="247"/>
              </a:xfrm>
              <a:custGeom>
                <a:avLst/>
                <a:gdLst>
                  <a:gd name="T0" fmla="*/ 0 w 224"/>
                  <a:gd name="T1" fmla="*/ 0 h 247"/>
                  <a:gd name="T2" fmla="*/ 16 w 224"/>
                  <a:gd name="T3" fmla="*/ 0 h 247"/>
                  <a:gd name="T4" fmla="*/ 40 w 224"/>
                  <a:gd name="T5" fmla="*/ 0 h 247"/>
                  <a:gd name="T6" fmla="*/ 56 w 224"/>
                  <a:gd name="T7" fmla="*/ 0 h 247"/>
                  <a:gd name="T8" fmla="*/ 143 w 224"/>
                  <a:gd name="T9" fmla="*/ 246 h 247"/>
                  <a:gd name="T10" fmla="*/ 223 w 224"/>
                  <a:gd name="T11" fmla="*/ 246 h 247"/>
                  <a:gd name="T12" fmla="*/ 0 60000 65536"/>
                  <a:gd name="T13" fmla="*/ 0 60000 65536"/>
                  <a:gd name="T14" fmla="*/ 0 60000 65536"/>
                  <a:gd name="T15" fmla="*/ 0 60000 65536"/>
                  <a:gd name="T16" fmla="*/ 0 60000 65536"/>
                  <a:gd name="T17" fmla="*/ 0 60000 65536"/>
                  <a:gd name="T18" fmla="*/ 0 w 224"/>
                  <a:gd name="T19" fmla="*/ 0 h 247"/>
                  <a:gd name="T20" fmla="*/ 224 w 224"/>
                  <a:gd name="T21" fmla="*/ 247 h 247"/>
                </a:gdLst>
                <a:ahLst/>
                <a:cxnLst>
                  <a:cxn ang="T12">
                    <a:pos x="T0" y="T1"/>
                  </a:cxn>
                  <a:cxn ang="T13">
                    <a:pos x="T2" y="T3"/>
                  </a:cxn>
                  <a:cxn ang="T14">
                    <a:pos x="T4" y="T5"/>
                  </a:cxn>
                  <a:cxn ang="T15">
                    <a:pos x="T6" y="T7"/>
                  </a:cxn>
                  <a:cxn ang="T16">
                    <a:pos x="T8" y="T9"/>
                  </a:cxn>
                  <a:cxn ang="T17">
                    <a:pos x="T10" y="T11"/>
                  </a:cxn>
                </a:cxnLst>
                <a:rect l="T18" t="T19" r="T20" b="T21"/>
                <a:pathLst>
                  <a:path w="224" h="247">
                    <a:moveTo>
                      <a:pt x="0" y="0"/>
                    </a:moveTo>
                    <a:lnTo>
                      <a:pt x="16" y="0"/>
                    </a:lnTo>
                    <a:lnTo>
                      <a:pt x="40" y="0"/>
                    </a:lnTo>
                    <a:lnTo>
                      <a:pt x="56" y="0"/>
                    </a:lnTo>
                    <a:lnTo>
                      <a:pt x="143" y="246"/>
                    </a:lnTo>
                    <a:lnTo>
                      <a:pt x="223" y="246"/>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28" name="Line 193"/>
              <p:cNvSpPr>
                <a:spLocks noChangeShapeType="1"/>
              </p:cNvSpPr>
              <p:nvPr/>
            </p:nvSpPr>
            <p:spPr bwMode="auto">
              <a:xfrm>
                <a:off x="2323" y="2982"/>
                <a:ext cx="215"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29" name="Freeform 194"/>
              <p:cNvSpPr>
                <a:spLocks/>
              </p:cNvSpPr>
              <p:nvPr/>
            </p:nvSpPr>
            <p:spPr bwMode="auto">
              <a:xfrm>
                <a:off x="2320" y="3041"/>
                <a:ext cx="234" cy="246"/>
              </a:xfrm>
              <a:custGeom>
                <a:avLst/>
                <a:gdLst>
                  <a:gd name="T0" fmla="*/ 0 w 234"/>
                  <a:gd name="T1" fmla="*/ 245 h 246"/>
                  <a:gd name="T2" fmla="*/ 17 w 234"/>
                  <a:gd name="T3" fmla="*/ 245 h 246"/>
                  <a:gd name="T4" fmla="*/ 42 w 234"/>
                  <a:gd name="T5" fmla="*/ 245 h 246"/>
                  <a:gd name="T6" fmla="*/ 58 w 234"/>
                  <a:gd name="T7" fmla="*/ 245 h 246"/>
                  <a:gd name="T8" fmla="*/ 150 w 234"/>
                  <a:gd name="T9" fmla="*/ 0 h 246"/>
                  <a:gd name="T10" fmla="*/ 233 w 234"/>
                  <a:gd name="T11" fmla="*/ 0 h 246"/>
                  <a:gd name="T12" fmla="*/ 0 60000 65536"/>
                  <a:gd name="T13" fmla="*/ 0 60000 65536"/>
                  <a:gd name="T14" fmla="*/ 0 60000 65536"/>
                  <a:gd name="T15" fmla="*/ 0 60000 65536"/>
                  <a:gd name="T16" fmla="*/ 0 60000 65536"/>
                  <a:gd name="T17" fmla="*/ 0 60000 65536"/>
                  <a:gd name="T18" fmla="*/ 0 w 234"/>
                  <a:gd name="T19" fmla="*/ 0 h 246"/>
                  <a:gd name="T20" fmla="*/ 234 w 23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4" h="246">
                    <a:moveTo>
                      <a:pt x="0" y="245"/>
                    </a:moveTo>
                    <a:lnTo>
                      <a:pt x="17" y="245"/>
                    </a:lnTo>
                    <a:lnTo>
                      <a:pt x="42" y="245"/>
                    </a:lnTo>
                    <a:lnTo>
                      <a:pt x="58" y="245"/>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30" name="Freeform 195"/>
              <p:cNvSpPr>
                <a:spLocks/>
              </p:cNvSpPr>
              <p:nvPr/>
            </p:nvSpPr>
            <p:spPr bwMode="auto">
              <a:xfrm>
                <a:off x="2315" y="3690"/>
                <a:ext cx="224" cy="246"/>
              </a:xfrm>
              <a:custGeom>
                <a:avLst/>
                <a:gdLst>
                  <a:gd name="T0" fmla="*/ 0 w 224"/>
                  <a:gd name="T1" fmla="*/ 0 h 246"/>
                  <a:gd name="T2" fmla="*/ 16 w 224"/>
                  <a:gd name="T3" fmla="*/ 0 h 246"/>
                  <a:gd name="T4" fmla="*/ 40 w 224"/>
                  <a:gd name="T5" fmla="*/ 0 h 246"/>
                  <a:gd name="T6" fmla="*/ 56 w 224"/>
                  <a:gd name="T7" fmla="*/ 0 h 246"/>
                  <a:gd name="T8" fmla="*/ 143 w 224"/>
                  <a:gd name="T9" fmla="*/ 245 h 246"/>
                  <a:gd name="T10" fmla="*/ 223 w 224"/>
                  <a:gd name="T11" fmla="*/ 245 h 246"/>
                  <a:gd name="T12" fmla="*/ 0 60000 65536"/>
                  <a:gd name="T13" fmla="*/ 0 60000 65536"/>
                  <a:gd name="T14" fmla="*/ 0 60000 65536"/>
                  <a:gd name="T15" fmla="*/ 0 60000 65536"/>
                  <a:gd name="T16" fmla="*/ 0 60000 65536"/>
                  <a:gd name="T17" fmla="*/ 0 60000 65536"/>
                  <a:gd name="T18" fmla="*/ 0 w 224"/>
                  <a:gd name="T19" fmla="*/ 0 h 246"/>
                  <a:gd name="T20" fmla="*/ 224 w 22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24" h="246">
                    <a:moveTo>
                      <a:pt x="0" y="0"/>
                    </a:moveTo>
                    <a:lnTo>
                      <a:pt x="16" y="0"/>
                    </a:lnTo>
                    <a:lnTo>
                      <a:pt x="40" y="0"/>
                    </a:lnTo>
                    <a:lnTo>
                      <a:pt x="56" y="0"/>
                    </a:lnTo>
                    <a:lnTo>
                      <a:pt x="143" y="245"/>
                    </a:lnTo>
                    <a:lnTo>
                      <a:pt x="223" y="245"/>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8831" name="Line 196"/>
              <p:cNvSpPr>
                <a:spLocks noChangeShapeType="1"/>
              </p:cNvSpPr>
              <p:nvPr/>
            </p:nvSpPr>
            <p:spPr bwMode="auto">
              <a:xfrm>
                <a:off x="2320" y="4004"/>
                <a:ext cx="221" cy="0"/>
              </a:xfrm>
              <a:prstGeom prst="line">
                <a:avLst/>
              </a:prstGeom>
              <a:noFill/>
              <a:ln w="25400">
                <a:solidFill>
                  <a:schemeClr val="bg1"/>
                </a:solidFill>
                <a:round/>
                <a:headEnd/>
                <a:tailEnd/>
              </a:ln>
            </p:spPr>
            <p:txBody>
              <a:bodyPr/>
              <a:lstStyle/>
              <a:p>
                <a:endParaRPr lang="en-US">
                  <a:latin typeface="Arial" pitchFamily="34" charset="0"/>
                  <a:cs typeface="Arial" pitchFamily="34" charset="0"/>
                </a:endParaRPr>
              </a:p>
            </p:txBody>
          </p:sp>
          <p:sp>
            <p:nvSpPr>
              <p:cNvPr id="198832" name="Freeform 197"/>
              <p:cNvSpPr>
                <a:spLocks/>
              </p:cNvSpPr>
              <p:nvPr/>
            </p:nvSpPr>
            <p:spPr bwMode="auto">
              <a:xfrm>
                <a:off x="2320" y="3694"/>
                <a:ext cx="234" cy="246"/>
              </a:xfrm>
              <a:custGeom>
                <a:avLst/>
                <a:gdLst>
                  <a:gd name="T0" fmla="*/ 0 w 234"/>
                  <a:gd name="T1" fmla="*/ 245 h 246"/>
                  <a:gd name="T2" fmla="*/ 17 w 234"/>
                  <a:gd name="T3" fmla="*/ 245 h 246"/>
                  <a:gd name="T4" fmla="*/ 42 w 234"/>
                  <a:gd name="T5" fmla="*/ 245 h 246"/>
                  <a:gd name="T6" fmla="*/ 58 w 234"/>
                  <a:gd name="T7" fmla="*/ 245 h 246"/>
                  <a:gd name="T8" fmla="*/ 150 w 234"/>
                  <a:gd name="T9" fmla="*/ 0 h 246"/>
                  <a:gd name="T10" fmla="*/ 233 w 234"/>
                  <a:gd name="T11" fmla="*/ 0 h 246"/>
                  <a:gd name="T12" fmla="*/ 0 60000 65536"/>
                  <a:gd name="T13" fmla="*/ 0 60000 65536"/>
                  <a:gd name="T14" fmla="*/ 0 60000 65536"/>
                  <a:gd name="T15" fmla="*/ 0 60000 65536"/>
                  <a:gd name="T16" fmla="*/ 0 60000 65536"/>
                  <a:gd name="T17" fmla="*/ 0 60000 65536"/>
                  <a:gd name="T18" fmla="*/ 0 w 234"/>
                  <a:gd name="T19" fmla="*/ 0 h 246"/>
                  <a:gd name="T20" fmla="*/ 234 w 234"/>
                  <a:gd name="T21" fmla="*/ 246 h 246"/>
                </a:gdLst>
                <a:ahLst/>
                <a:cxnLst>
                  <a:cxn ang="T12">
                    <a:pos x="T0" y="T1"/>
                  </a:cxn>
                  <a:cxn ang="T13">
                    <a:pos x="T2" y="T3"/>
                  </a:cxn>
                  <a:cxn ang="T14">
                    <a:pos x="T4" y="T5"/>
                  </a:cxn>
                  <a:cxn ang="T15">
                    <a:pos x="T6" y="T7"/>
                  </a:cxn>
                  <a:cxn ang="T16">
                    <a:pos x="T8" y="T9"/>
                  </a:cxn>
                  <a:cxn ang="T17">
                    <a:pos x="T10" y="T11"/>
                  </a:cxn>
                </a:cxnLst>
                <a:rect l="T18" t="T19" r="T20" b="T21"/>
                <a:pathLst>
                  <a:path w="234" h="246">
                    <a:moveTo>
                      <a:pt x="0" y="245"/>
                    </a:moveTo>
                    <a:lnTo>
                      <a:pt x="17" y="245"/>
                    </a:lnTo>
                    <a:lnTo>
                      <a:pt x="42" y="245"/>
                    </a:lnTo>
                    <a:lnTo>
                      <a:pt x="58" y="245"/>
                    </a:lnTo>
                    <a:lnTo>
                      <a:pt x="150" y="0"/>
                    </a:lnTo>
                    <a:lnTo>
                      <a:pt x="233" y="0"/>
                    </a:lnTo>
                  </a:path>
                </a:pathLst>
              </a:custGeom>
              <a:noFill/>
              <a:ln w="25400" cap="rnd">
                <a:solidFill>
                  <a:schemeClr val="bg1"/>
                </a:solidFill>
                <a:round/>
                <a:headEnd/>
                <a:tailEnd/>
              </a:ln>
            </p:spPr>
            <p:txBody>
              <a:bodyPr/>
              <a:lstStyle/>
              <a:p>
                <a:endParaRPr lang="en-US">
                  <a:latin typeface="Arial" pitchFamily="34" charset="0"/>
                  <a:cs typeface="Arial" pitchFamily="34" charset="0"/>
                </a:endParaRPr>
              </a:p>
            </p:txBody>
          </p:sp>
          <p:grpSp>
            <p:nvGrpSpPr>
              <p:cNvPr id="198833" name="Group 198"/>
              <p:cNvGrpSpPr>
                <a:grpSpLocks/>
              </p:cNvGrpSpPr>
              <p:nvPr/>
            </p:nvGrpSpPr>
            <p:grpSpPr bwMode="auto">
              <a:xfrm>
                <a:off x="2526" y="2933"/>
                <a:ext cx="112" cy="1107"/>
                <a:chOff x="2526" y="2933"/>
                <a:chExt cx="112" cy="1107"/>
              </a:xfrm>
            </p:grpSpPr>
            <p:sp>
              <p:nvSpPr>
                <p:cNvPr id="198834" name="Rectangle 199"/>
                <p:cNvSpPr>
                  <a:spLocks noChangeArrowheads="1"/>
                </p:cNvSpPr>
                <p:nvPr/>
              </p:nvSpPr>
              <p:spPr bwMode="auto">
                <a:xfrm>
                  <a:off x="2526" y="2933"/>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35" name="Rectangle 200"/>
                <p:cNvSpPr>
                  <a:spLocks noChangeArrowheads="1"/>
                </p:cNvSpPr>
                <p:nvPr/>
              </p:nvSpPr>
              <p:spPr bwMode="auto">
                <a:xfrm>
                  <a:off x="2526" y="3242"/>
                  <a:ext cx="112" cy="182"/>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36" name="Rectangle 201"/>
                <p:cNvSpPr>
                  <a:spLocks noChangeArrowheads="1"/>
                </p:cNvSpPr>
                <p:nvPr/>
              </p:nvSpPr>
              <p:spPr bwMode="auto">
                <a:xfrm>
                  <a:off x="2526" y="3549"/>
                  <a:ext cx="112" cy="181"/>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98837" name="Rectangle 202"/>
                <p:cNvSpPr>
                  <a:spLocks noChangeArrowheads="1"/>
                </p:cNvSpPr>
                <p:nvPr/>
              </p:nvSpPr>
              <p:spPr bwMode="auto">
                <a:xfrm>
                  <a:off x="2526" y="3857"/>
                  <a:ext cx="112" cy="183"/>
                </a:xfrm>
                <a:prstGeom prst="rect">
                  <a:avLst/>
                </a:prstGeom>
                <a:solidFill>
                  <a:schemeClr val="accent1"/>
                </a:solidFill>
                <a:ln w="12700">
                  <a:solidFill>
                    <a:schemeClr val="bg1"/>
                  </a:solidFill>
                  <a:miter lim="800000"/>
                  <a:headEnd/>
                  <a:tailEnd/>
                </a:ln>
              </p:spPr>
              <p:txBody>
                <a:bodyPr wrap="none" anchor="ctr"/>
                <a:lstStyle/>
                <a:p>
                  <a:endParaRPr lang="en-US">
                    <a:latin typeface="Arial" pitchFamily="34" charset="0"/>
                    <a:cs typeface="Arial" pitchFamily="34" charset="0"/>
                  </a:endParaRPr>
                </a:p>
              </p:txBody>
            </p:sp>
          </p:grpSp>
        </p:grpSp>
      </p:grpSp>
      <p:sp>
        <p:nvSpPr>
          <p:cNvPr id="198678" name="Oval 203"/>
          <p:cNvSpPr>
            <a:spLocks noChangeArrowheads="1"/>
          </p:cNvSpPr>
          <p:nvPr/>
        </p:nvSpPr>
        <p:spPr bwMode="auto">
          <a:xfrm>
            <a:off x="1781175" y="48641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79" name="Oval 204"/>
          <p:cNvSpPr>
            <a:spLocks noChangeArrowheads="1"/>
          </p:cNvSpPr>
          <p:nvPr/>
        </p:nvSpPr>
        <p:spPr bwMode="auto">
          <a:xfrm>
            <a:off x="2162175" y="52451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0" name="Oval 205"/>
          <p:cNvSpPr>
            <a:spLocks noChangeArrowheads="1"/>
          </p:cNvSpPr>
          <p:nvPr/>
        </p:nvSpPr>
        <p:spPr bwMode="auto">
          <a:xfrm>
            <a:off x="2571750" y="55165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1" name="Oval 206"/>
          <p:cNvSpPr>
            <a:spLocks noChangeArrowheads="1"/>
          </p:cNvSpPr>
          <p:nvPr/>
        </p:nvSpPr>
        <p:spPr bwMode="auto">
          <a:xfrm>
            <a:off x="2576513" y="56118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2" name="Oval 207"/>
          <p:cNvSpPr>
            <a:spLocks noChangeArrowheads="1"/>
          </p:cNvSpPr>
          <p:nvPr/>
        </p:nvSpPr>
        <p:spPr bwMode="auto">
          <a:xfrm>
            <a:off x="3014663" y="52879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3" name="Oval 208"/>
          <p:cNvSpPr>
            <a:spLocks noChangeArrowheads="1"/>
          </p:cNvSpPr>
          <p:nvPr/>
        </p:nvSpPr>
        <p:spPr bwMode="auto">
          <a:xfrm>
            <a:off x="3000375" y="59975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4" name="Oval 209"/>
          <p:cNvSpPr>
            <a:spLocks noChangeArrowheads="1"/>
          </p:cNvSpPr>
          <p:nvPr/>
        </p:nvSpPr>
        <p:spPr bwMode="auto">
          <a:xfrm>
            <a:off x="2157413" y="59737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5" name="Oval 210"/>
          <p:cNvSpPr>
            <a:spLocks noChangeArrowheads="1"/>
          </p:cNvSpPr>
          <p:nvPr/>
        </p:nvSpPr>
        <p:spPr bwMode="auto">
          <a:xfrm>
            <a:off x="2200275" y="40370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6" name="Oval 211"/>
          <p:cNvSpPr>
            <a:spLocks noChangeArrowheads="1"/>
          </p:cNvSpPr>
          <p:nvPr/>
        </p:nvSpPr>
        <p:spPr bwMode="auto">
          <a:xfrm>
            <a:off x="2616200" y="43799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7" name="Oval 212"/>
          <p:cNvSpPr>
            <a:spLocks noChangeArrowheads="1"/>
          </p:cNvSpPr>
          <p:nvPr/>
        </p:nvSpPr>
        <p:spPr bwMode="auto">
          <a:xfrm>
            <a:off x="2616200" y="430053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8" name="Oval 213"/>
          <p:cNvSpPr>
            <a:spLocks noChangeArrowheads="1"/>
          </p:cNvSpPr>
          <p:nvPr/>
        </p:nvSpPr>
        <p:spPr bwMode="auto">
          <a:xfrm>
            <a:off x="3025775" y="40370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89" name="Oval 214"/>
          <p:cNvSpPr>
            <a:spLocks noChangeArrowheads="1"/>
          </p:cNvSpPr>
          <p:nvPr/>
        </p:nvSpPr>
        <p:spPr bwMode="auto">
          <a:xfrm>
            <a:off x="3025775" y="395763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0" name="Oval 215"/>
          <p:cNvSpPr>
            <a:spLocks noChangeArrowheads="1"/>
          </p:cNvSpPr>
          <p:nvPr/>
        </p:nvSpPr>
        <p:spPr bwMode="auto">
          <a:xfrm>
            <a:off x="1828800" y="438943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1" name="Oval 216"/>
          <p:cNvSpPr>
            <a:spLocks noChangeArrowheads="1"/>
          </p:cNvSpPr>
          <p:nvPr/>
        </p:nvSpPr>
        <p:spPr bwMode="auto">
          <a:xfrm>
            <a:off x="1831975" y="40274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2" name="Oval 217"/>
          <p:cNvSpPr>
            <a:spLocks noChangeArrowheads="1"/>
          </p:cNvSpPr>
          <p:nvPr/>
        </p:nvSpPr>
        <p:spPr bwMode="auto">
          <a:xfrm>
            <a:off x="2209800" y="39624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3" name="Oval 218"/>
          <p:cNvSpPr>
            <a:spLocks noChangeArrowheads="1"/>
          </p:cNvSpPr>
          <p:nvPr/>
        </p:nvSpPr>
        <p:spPr bwMode="auto">
          <a:xfrm>
            <a:off x="1828800" y="39624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4" name="Oval 219"/>
          <p:cNvSpPr>
            <a:spLocks noChangeArrowheads="1"/>
          </p:cNvSpPr>
          <p:nvPr/>
        </p:nvSpPr>
        <p:spPr bwMode="auto">
          <a:xfrm>
            <a:off x="1828800" y="36576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5" name="Oval 220"/>
          <p:cNvSpPr>
            <a:spLocks noChangeArrowheads="1"/>
          </p:cNvSpPr>
          <p:nvPr/>
        </p:nvSpPr>
        <p:spPr bwMode="auto">
          <a:xfrm>
            <a:off x="1828800" y="33528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6" name="Oval 221"/>
          <p:cNvSpPr>
            <a:spLocks noChangeArrowheads="1"/>
          </p:cNvSpPr>
          <p:nvPr/>
        </p:nvSpPr>
        <p:spPr bwMode="auto">
          <a:xfrm>
            <a:off x="1828800" y="35877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7" name="Oval 222"/>
          <p:cNvSpPr>
            <a:spLocks noChangeArrowheads="1"/>
          </p:cNvSpPr>
          <p:nvPr/>
        </p:nvSpPr>
        <p:spPr bwMode="auto">
          <a:xfrm>
            <a:off x="2203450" y="35718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8" name="Oval 223"/>
          <p:cNvSpPr>
            <a:spLocks noChangeArrowheads="1"/>
          </p:cNvSpPr>
          <p:nvPr/>
        </p:nvSpPr>
        <p:spPr bwMode="auto">
          <a:xfrm>
            <a:off x="3041650" y="36068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699" name="Oval 224"/>
          <p:cNvSpPr>
            <a:spLocks noChangeArrowheads="1"/>
          </p:cNvSpPr>
          <p:nvPr/>
        </p:nvSpPr>
        <p:spPr bwMode="auto">
          <a:xfrm>
            <a:off x="2189163" y="32543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0" name="Oval 225"/>
          <p:cNvSpPr>
            <a:spLocks noChangeArrowheads="1"/>
          </p:cNvSpPr>
          <p:nvPr/>
        </p:nvSpPr>
        <p:spPr bwMode="auto">
          <a:xfrm>
            <a:off x="2212975" y="33369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1" name="Oval 226"/>
          <p:cNvSpPr>
            <a:spLocks noChangeArrowheads="1"/>
          </p:cNvSpPr>
          <p:nvPr/>
        </p:nvSpPr>
        <p:spPr bwMode="auto">
          <a:xfrm>
            <a:off x="2613025" y="3235325"/>
            <a:ext cx="96838" cy="74613"/>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2" name="Oval 227"/>
          <p:cNvSpPr>
            <a:spLocks noChangeArrowheads="1"/>
          </p:cNvSpPr>
          <p:nvPr/>
        </p:nvSpPr>
        <p:spPr bwMode="auto">
          <a:xfrm>
            <a:off x="2597150" y="33210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3" name="Oval 228"/>
          <p:cNvSpPr>
            <a:spLocks noChangeArrowheads="1"/>
          </p:cNvSpPr>
          <p:nvPr/>
        </p:nvSpPr>
        <p:spPr bwMode="auto">
          <a:xfrm>
            <a:off x="2590800" y="35814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4" name="Oval 229"/>
          <p:cNvSpPr>
            <a:spLocks noChangeArrowheads="1"/>
          </p:cNvSpPr>
          <p:nvPr/>
        </p:nvSpPr>
        <p:spPr bwMode="auto">
          <a:xfrm>
            <a:off x="2590800" y="36576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5" name="Oval 230"/>
          <p:cNvSpPr>
            <a:spLocks noChangeArrowheads="1"/>
          </p:cNvSpPr>
          <p:nvPr/>
        </p:nvSpPr>
        <p:spPr bwMode="auto">
          <a:xfrm>
            <a:off x="3024188" y="32702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6" name="Oval 231"/>
          <p:cNvSpPr>
            <a:spLocks noChangeArrowheads="1"/>
          </p:cNvSpPr>
          <p:nvPr/>
        </p:nvSpPr>
        <p:spPr bwMode="auto">
          <a:xfrm>
            <a:off x="3048000" y="33528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7" name="Oval 232"/>
          <p:cNvSpPr>
            <a:spLocks noChangeArrowheads="1"/>
          </p:cNvSpPr>
          <p:nvPr/>
        </p:nvSpPr>
        <p:spPr bwMode="auto">
          <a:xfrm>
            <a:off x="3024188" y="43053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8" name="Oval 233"/>
          <p:cNvSpPr>
            <a:spLocks noChangeArrowheads="1"/>
          </p:cNvSpPr>
          <p:nvPr/>
        </p:nvSpPr>
        <p:spPr bwMode="auto">
          <a:xfrm>
            <a:off x="2198688" y="42957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09" name="Oval 234"/>
          <p:cNvSpPr>
            <a:spLocks noChangeArrowheads="1"/>
          </p:cNvSpPr>
          <p:nvPr/>
        </p:nvSpPr>
        <p:spPr bwMode="auto">
          <a:xfrm>
            <a:off x="1827213" y="42957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0" name="Oval 235"/>
          <p:cNvSpPr>
            <a:spLocks noChangeArrowheads="1"/>
          </p:cNvSpPr>
          <p:nvPr/>
        </p:nvSpPr>
        <p:spPr bwMode="auto">
          <a:xfrm>
            <a:off x="1752600" y="48228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1" name="Oval 236"/>
          <p:cNvSpPr>
            <a:spLocks noChangeArrowheads="1"/>
          </p:cNvSpPr>
          <p:nvPr/>
        </p:nvSpPr>
        <p:spPr bwMode="auto">
          <a:xfrm>
            <a:off x="2133600" y="52038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2" name="Oval 237"/>
          <p:cNvSpPr>
            <a:spLocks noChangeArrowheads="1"/>
          </p:cNvSpPr>
          <p:nvPr/>
        </p:nvSpPr>
        <p:spPr bwMode="auto">
          <a:xfrm>
            <a:off x="2543175" y="54752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3" name="Oval 238"/>
          <p:cNvSpPr>
            <a:spLocks noChangeArrowheads="1"/>
          </p:cNvSpPr>
          <p:nvPr/>
        </p:nvSpPr>
        <p:spPr bwMode="auto">
          <a:xfrm>
            <a:off x="2547938" y="557053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4" name="Oval 239"/>
          <p:cNvSpPr>
            <a:spLocks noChangeArrowheads="1"/>
          </p:cNvSpPr>
          <p:nvPr/>
        </p:nvSpPr>
        <p:spPr bwMode="auto">
          <a:xfrm>
            <a:off x="2986088" y="52466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5" name="Oval 240"/>
          <p:cNvSpPr>
            <a:spLocks noChangeArrowheads="1"/>
          </p:cNvSpPr>
          <p:nvPr/>
        </p:nvSpPr>
        <p:spPr bwMode="auto">
          <a:xfrm>
            <a:off x="2971800" y="59563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6" name="Oval 241"/>
          <p:cNvSpPr>
            <a:spLocks noChangeArrowheads="1"/>
          </p:cNvSpPr>
          <p:nvPr/>
        </p:nvSpPr>
        <p:spPr bwMode="auto">
          <a:xfrm>
            <a:off x="2128838" y="59324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7" name="Oval 242"/>
          <p:cNvSpPr>
            <a:spLocks noChangeArrowheads="1"/>
          </p:cNvSpPr>
          <p:nvPr/>
        </p:nvSpPr>
        <p:spPr bwMode="auto">
          <a:xfrm>
            <a:off x="2147888" y="55895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8" name="Oval 243"/>
          <p:cNvSpPr>
            <a:spLocks noChangeArrowheads="1"/>
          </p:cNvSpPr>
          <p:nvPr/>
        </p:nvSpPr>
        <p:spPr bwMode="auto">
          <a:xfrm>
            <a:off x="2563813" y="59324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19" name="Oval 244"/>
          <p:cNvSpPr>
            <a:spLocks noChangeArrowheads="1"/>
          </p:cNvSpPr>
          <p:nvPr/>
        </p:nvSpPr>
        <p:spPr bwMode="auto">
          <a:xfrm>
            <a:off x="2563813" y="58531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0" name="Oval 245"/>
          <p:cNvSpPr>
            <a:spLocks noChangeArrowheads="1"/>
          </p:cNvSpPr>
          <p:nvPr/>
        </p:nvSpPr>
        <p:spPr bwMode="auto">
          <a:xfrm>
            <a:off x="2973388" y="55895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1" name="Oval 246"/>
          <p:cNvSpPr>
            <a:spLocks noChangeArrowheads="1"/>
          </p:cNvSpPr>
          <p:nvPr/>
        </p:nvSpPr>
        <p:spPr bwMode="auto">
          <a:xfrm>
            <a:off x="2973388" y="55102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2" name="Oval 247"/>
          <p:cNvSpPr>
            <a:spLocks noChangeArrowheads="1"/>
          </p:cNvSpPr>
          <p:nvPr/>
        </p:nvSpPr>
        <p:spPr bwMode="auto">
          <a:xfrm>
            <a:off x="1776413" y="59420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3" name="Oval 248"/>
          <p:cNvSpPr>
            <a:spLocks noChangeArrowheads="1"/>
          </p:cNvSpPr>
          <p:nvPr/>
        </p:nvSpPr>
        <p:spPr bwMode="auto">
          <a:xfrm>
            <a:off x="1779588" y="55800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4" name="Oval 249"/>
          <p:cNvSpPr>
            <a:spLocks noChangeArrowheads="1"/>
          </p:cNvSpPr>
          <p:nvPr/>
        </p:nvSpPr>
        <p:spPr bwMode="auto">
          <a:xfrm>
            <a:off x="2157413" y="55149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5" name="Oval 250"/>
          <p:cNvSpPr>
            <a:spLocks noChangeArrowheads="1"/>
          </p:cNvSpPr>
          <p:nvPr/>
        </p:nvSpPr>
        <p:spPr bwMode="auto">
          <a:xfrm>
            <a:off x="1776413" y="55149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6" name="Oval 251"/>
          <p:cNvSpPr>
            <a:spLocks noChangeArrowheads="1"/>
          </p:cNvSpPr>
          <p:nvPr/>
        </p:nvSpPr>
        <p:spPr bwMode="auto">
          <a:xfrm>
            <a:off x="1776413" y="52101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7" name="Oval 252"/>
          <p:cNvSpPr>
            <a:spLocks noChangeArrowheads="1"/>
          </p:cNvSpPr>
          <p:nvPr/>
        </p:nvSpPr>
        <p:spPr bwMode="auto">
          <a:xfrm>
            <a:off x="1776413" y="49053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8" name="Oval 253"/>
          <p:cNvSpPr>
            <a:spLocks noChangeArrowheads="1"/>
          </p:cNvSpPr>
          <p:nvPr/>
        </p:nvSpPr>
        <p:spPr bwMode="auto">
          <a:xfrm>
            <a:off x="1776413" y="51403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29" name="Oval 254"/>
          <p:cNvSpPr>
            <a:spLocks noChangeArrowheads="1"/>
          </p:cNvSpPr>
          <p:nvPr/>
        </p:nvSpPr>
        <p:spPr bwMode="auto">
          <a:xfrm>
            <a:off x="2151063" y="51244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0" name="Oval 255"/>
          <p:cNvSpPr>
            <a:spLocks noChangeArrowheads="1"/>
          </p:cNvSpPr>
          <p:nvPr/>
        </p:nvSpPr>
        <p:spPr bwMode="auto">
          <a:xfrm>
            <a:off x="2989263" y="51593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1" name="Oval 256"/>
          <p:cNvSpPr>
            <a:spLocks noChangeArrowheads="1"/>
          </p:cNvSpPr>
          <p:nvPr/>
        </p:nvSpPr>
        <p:spPr bwMode="auto">
          <a:xfrm>
            <a:off x="2136775" y="48069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2" name="Oval 257"/>
          <p:cNvSpPr>
            <a:spLocks noChangeArrowheads="1"/>
          </p:cNvSpPr>
          <p:nvPr/>
        </p:nvSpPr>
        <p:spPr bwMode="auto">
          <a:xfrm>
            <a:off x="2160588" y="48895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3" name="Oval 258"/>
          <p:cNvSpPr>
            <a:spLocks noChangeArrowheads="1"/>
          </p:cNvSpPr>
          <p:nvPr/>
        </p:nvSpPr>
        <p:spPr bwMode="auto">
          <a:xfrm>
            <a:off x="2560638" y="4787900"/>
            <a:ext cx="96837" cy="74613"/>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4" name="Oval 259"/>
          <p:cNvSpPr>
            <a:spLocks noChangeArrowheads="1"/>
          </p:cNvSpPr>
          <p:nvPr/>
        </p:nvSpPr>
        <p:spPr bwMode="auto">
          <a:xfrm>
            <a:off x="2544763" y="48736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5" name="Oval 260"/>
          <p:cNvSpPr>
            <a:spLocks noChangeArrowheads="1"/>
          </p:cNvSpPr>
          <p:nvPr/>
        </p:nvSpPr>
        <p:spPr bwMode="auto">
          <a:xfrm>
            <a:off x="2538413" y="51339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6" name="Oval 261"/>
          <p:cNvSpPr>
            <a:spLocks noChangeArrowheads="1"/>
          </p:cNvSpPr>
          <p:nvPr/>
        </p:nvSpPr>
        <p:spPr bwMode="auto">
          <a:xfrm>
            <a:off x="2538413" y="52101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7" name="Oval 262"/>
          <p:cNvSpPr>
            <a:spLocks noChangeArrowheads="1"/>
          </p:cNvSpPr>
          <p:nvPr/>
        </p:nvSpPr>
        <p:spPr bwMode="auto">
          <a:xfrm>
            <a:off x="2971800" y="48228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8" name="Oval 263"/>
          <p:cNvSpPr>
            <a:spLocks noChangeArrowheads="1"/>
          </p:cNvSpPr>
          <p:nvPr/>
        </p:nvSpPr>
        <p:spPr bwMode="auto">
          <a:xfrm>
            <a:off x="2995613" y="49053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39" name="Oval 264"/>
          <p:cNvSpPr>
            <a:spLocks noChangeArrowheads="1"/>
          </p:cNvSpPr>
          <p:nvPr/>
        </p:nvSpPr>
        <p:spPr bwMode="auto">
          <a:xfrm>
            <a:off x="2971800" y="58578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0" name="Oval 265"/>
          <p:cNvSpPr>
            <a:spLocks noChangeArrowheads="1"/>
          </p:cNvSpPr>
          <p:nvPr/>
        </p:nvSpPr>
        <p:spPr bwMode="auto">
          <a:xfrm>
            <a:off x="2146300" y="58483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1" name="Oval 266"/>
          <p:cNvSpPr>
            <a:spLocks noChangeArrowheads="1"/>
          </p:cNvSpPr>
          <p:nvPr/>
        </p:nvSpPr>
        <p:spPr bwMode="auto">
          <a:xfrm>
            <a:off x="1774825" y="58483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2" name="Oval 267"/>
          <p:cNvSpPr>
            <a:spLocks noChangeArrowheads="1"/>
          </p:cNvSpPr>
          <p:nvPr/>
        </p:nvSpPr>
        <p:spPr bwMode="auto">
          <a:xfrm>
            <a:off x="2185988" y="56308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3" name="Oval 268"/>
          <p:cNvSpPr>
            <a:spLocks noChangeArrowheads="1"/>
          </p:cNvSpPr>
          <p:nvPr/>
        </p:nvSpPr>
        <p:spPr bwMode="auto">
          <a:xfrm>
            <a:off x="2157413" y="55895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4" name="Oval 269"/>
          <p:cNvSpPr>
            <a:spLocks noChangeArrowheads="1"/>
          </p:cNvSpPr>
          <p:nvPr/>
        </p:nvSpPr>
        <p:spPr bwMode="auto">
          <a:xfrm>
            <a:off x="2174875" y="55054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5" name="Oval 270"/>
          <p:cNvSpPr>
            <a:spLocks noChangeArrowheads="1"/>
          </p:cNvSpPr>
          <p:nvPr/>
        </p:nvSpPr>
        <p:spPr bwMode="auto">
          <a:xfrm>
            <a:off x="2214563" y="52879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6" name="Oval 271"/>
          <p:cNvSpPr>
            <a:spLocks noChangeArrowheads="1"/>
          </p:cNvSpPr>
          <p:nvPr/>
        </p:nvSpPr>
        <p:spPr bwMode="auto">
          <a:xfrm>
            <a:off x="2185988" y="52466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7" name="Oval 272"/>
          <p:cNvSpPr>
            <a:spLocks noChangeArrowheads="1"/>
          </p:cNvSpPr>
          <p:nvPr/>
        </p:nvSpPr>
        <p:spPr bwMode="auto">
          <a:xfrm>
            <a:off x="2203450" y="51625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8" name="Oval 273"/>
          <p:cNvSpPr>
            <a:spLocks noChangeArrowheads="1"/>
          </p:cNvSpPr>
          <p:nvPr/>
        </p:nvSpPr>
        <p:spPr bwMode="auto">
          <a:xfrm>
            <a:off x="2566988" y="52339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49" name="Oval 274"/>
          <p:cNvSpPr>
            <a:spLocks noChangeArrowheads="1"/>
          </p:cNvSpPr>
          <p:nvPr/>
        </p:nvSpPr>
        <p:spPr bwMode="auto">
          <a:xfrm>
            <a:off x="2554288" y="49133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0" name="Oval 275"/>
          <p:cNvSpPr>
            <a:spLocks noChangeArrowheads="1"/>
          </p:cNvSpPr>
          <p:nvPr/>
        </p:nvSpPr>
        <p:spPr bwMode="auto">
          <a:xfrm>
            <a:off x="2209800" y="48768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1" name="Oval 276"/>
          <p:cNvSpPr>
            <a:spLocks noChangeArrowheads="1"/>
          </p:cNvSpPr>
          <p:nvPr/>
        </p:nvSpPr>
        <p:spPr bwMode="auto">
          <a:xfrm>
            <a:off x="1716088" y="371951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2" name="Oval 277"/>
          <p:cNvSpPr>
            <a:spLocks noChangeArrowheads="1"/>
          </p:cNvSpPr>
          <p:nvPr/>
        </p:nvSpPr>
        <p:spPr bwMode="auto">
          <a:xfrm>
            <a:off x="2098675" y="492760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3" name="Oval 278"/>
          <p:cNvSpPr>
            <a:spLocks noChangeArrowheads="1"/>
          </p:cNvSpPr>
          <p:nvPr/>
        </p:nvSpPr>
        <p:spPr bwMode="auto">
          <a:xfrm>
            <a:off x="2951163" y="49704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4" name="Oval 279"/>
          <p:cNvSpPr>
            <a:spLocks noChangeArrowheads="1"/>
          </p:cNvSpPr>
          <p:nvPr/>
        </p:nvSpPr>
        <p:spPr bwMode="auto">
          <a:xfrm>
            <a:off x="2070100" y="48863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5" name="Oval 280"/>
          <p:cNvSpPr>
            <a:spLocks noChangeArrowheads="1"/>
          </p:cNvSpPr>
          <p:nvPr/>
        </p:nvSpPr>
        <p:spPr bwMode="auto">
          <a:xfrm>
            <a:off x="2922588" y="49291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6" name="Oval 281"/>
          <p:cNvSpPr>
            <a:spLocks noChangeArrowheads="1"/>
          </p:cNvSpPr>
          <p:nvPr/>
        </p:nvSpPr>
        <p:spPr bwMode="auto">
          <a:xfrm>
            <a:off x="1712913" y="48926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7" name="Oval 282"/>
          <p:cNvSpPr>
            <a:spLocks noChangeArrowheads="1"/>
          </p:cNvSpPr>
          <p:nvPr/>
        </p:nvSpPr>
        <p:spPr bwMode="auto">
          <a:xfrm>
            <a:off x="1712913" y="482282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8" name="Oval 283"/>
          <p:cNvSpPr>
            <a:spLocks noChangeArrowheads="1"/>
          </p:cNvSpPr>
          <p:nvPr/>
        </p:nvSpPr>
        <p:spPr bwMode="auto">
          <a:xfrm>
            <a:off x="2087563" y="48069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59" name="Oval 284"/>
          <p:cNvSpPr>
            <a:spLocks noChangeArrowheads="1"/>
          </p:cNvSpPr>
          <p:nvPr/>
        </p:nvSpPr>
        <p:spPr bwMode="auto">
          <a:xfrm>
            <a:off x="2925763" y="48418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0" name="Oval 285"/>
          <p:cNvSpPr>
            <a:spLocks noChangeArrowheads="1"/>
          </p:cNvSpPr>
          <p:nvPr/>
        </p:nvSpPr>
        <p:spPr bwMode="auto">
          <a:xfrm>
            <a:off x="2474913" y="48164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1" name="Oval 286"/>
          <p:cNvSpPr>
            <a:spLocks noChangeArrowheads="1"/>
          </p:cNvSpPr>
          <p:nvPr/>
        </p:nvSpPr>
        <p:spPr bwMode="auto">
          <a:xfrm>
            <a:off x="2474913" y="4892675"/>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2" name="Oval 287"/>
          <p:cNvSpPr>
            <a:spLocks noChangeArrowheads="1"/>
          </p:cNvSpPr>
          <p:nvPr/>
        </p:nvSpPr>
        <p:spPr bwMode="auto">
          <a:xfrm>
            <a:off x="2151063" y="4970463"/>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3" name="Oval 288"/>
          <p:cNvSpPr>
            <a:spLocks noChangeArrowheads="1"/>
          </p:cNvSpPr>
          <p:nvPr/>
        </p:nvSpPr>
        <p:spPr bwMode="auto">
          <a:xfrm>
            <a:off x="2122488" y="49291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4" name="Oval 289"/>
          <p:cNvSpPr>
            <a:spLocks noChangeArrowheads="1"/>
          </p:cNvSpPr>
          <p:nvPr/>
        </p:nvSpPr>
        <p:spPr bwMode="auto">
          <a:xfrm>
            <a:off x="2139950" y="4845050"/>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5" name="Oval 290"/>
          <p:cNvSpPr>
            <a:spLocks noChangeArrowheads="1"/>
          </p:cNvSpPr>
          <p:nvPr/>
        </p:nvSpPr>
        <p:spPr bwMode="auto">
          <a:xfrm>
            <a:off x="2503488" y="4916488"/>
            <a:ext cx="79375" cy="69850"/>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6" name="Oval 291"/>
          <p:cNvSpPr>
            <a:spLocks noChangeArrowheads="1"/>
          </p:cNvSpPr>
          <p:nvPr/>
        </p:nvSpPr>
        <p:spPr bwMode="auto">
          <a:xfrm flipH="1">
            <a:off x="2587625" y="5922963"/>
            <a:ext cx="74613"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7" name="Oval 292"/>
          <p:cNvSpPr>
            <a:spLocks noChangeArrowheads="1"/>
          </p:cNvSpPr>
          <p:nvPr/>
        </p:nvSpPr>
        <p:spPr bwMode="auto">
          <a:xfrm flipH="1">
            <a:off x="2592388" y="6018213"/>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8" name="Oval 293"/>
          <p:cNvSpPr>
            <a:spLocks noChangeArrowheads="1"/>
          </p:cNvSpPr>
          <p:nvPr/>
        </p:nvSpPr>
        <p:spPr bwMode="auto">
          <a:xfrm flipH="1">
            <a:off x="2559050" y="5881688"/>
            <a:ext cx="74613"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69" name="Oval 294"/>
          <p:cNvSpPr>
            <a:spLocks noChangeArrowheads="1"/>
          </p:cNvSpPr>
          <p:nvPr/>
        </p:nvSpPr>
        <p:spPr bwMode="auto">
          <a:xfrm flipH="1">
            <a:off x="2563813" y="5976938"/>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0" name="Oval 295"/>
          <p:cNvSpPr>
            <a:spLocks noChangeArrowheads="1"/>
          </p:cNvSpPr>
          <p:nvPr/>
        </p:nvSpPr>
        <p:spPr bwMode="auto">
          <a:xfrm flipH="1">
            <a:off x="2163763" y="5995988"/>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1" name="Oval 296"/>
          <p:cNvSpPr>
            <a:spLocks noChangeArrowheads="1"/>
          </p:cNvSpPr>
          <p:nvPr/>
        </p:nvSpPr>
        <p:spPr bwMode="auto">
          <a:xfrm flipH="1">
            <a:off x="2989263" y="5995988"/>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2" name="Oval 297"/>
          <p:cNvSpPr>
            <a:spLocks noChangeArrowheads="1"/>
          </p:cNvSpPr>
          <p:nvPr/>
        </p:nvSpPr>
        <p:spPr bwMode="auto">
          <a:xfrm flipH="1">
            <a:off x="2989263" y="5916613"/>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3" name="Oval 298"/>
          <p:cNvSpPr>
            <a:spLocks noChangeArrowheads="1"/>
          </p:cNvSpPr>
          <p:nvPr/>
        </p:nvSpPr>
        <p:spPr bwMode="auto">
          <a:xfrm flipH="1">
            <a:off x="1795463" y="5986463"/>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4" name="Oval 299"/>
          <p:cNvSpPr>
            <a:spLocks noChangeArrowheads="1"/>
          </p:cNvSpPr>
          <p:nvPr/>
        </p:nvSpPr>
        <p:spPr bwMode="auto">
          <a:xfrm flipH="1">
            <a:off x="2173288" y="5921375"/>
            <a:ext cx="74612" cy="74613"/>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5" name="Oval 300"/>
          <p:cNvSpPr>
            <a:spLocks noChangeArrowheads="1"/>
          </p:cNvSpPr>
          <p:nvPr/>
        </p:nvSpPr>
        <p:spPr bwMode="auto">
          <a:xfrm flipH="1">
            <a:off x="1792288" y="5921375"/>
            <a:ext cx="74612" cy="74613"/>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6" name="Oval 301"/>
          <p:cNvSpPr>
            <a:spLocks noChangeArrowheads="1"/>
          </p:cNvSpPr>
          <p:nvPr/>
        </p:nvSpPr>
        <p:spPr bwMode="auto">
          <a:xfrm flipH="1">
            <a:off x="2201863" y="6037263"/>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7" name="Oval 302"/>
          <p:cNvSpPr>
            <a:spLocks noChangeArrowheads="1"/>
          </p:cNvSpPr>
          <p:nvPr/>
        </p:nvSpPr>
        <p:spPr bwMode="auto">
          <a:xfrm flipH="1">
            <a:off x="2173288" y="5995988"/>
            <a:ext cx="74612" cy="74612"/>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8" name="Oval 303"/>
          <p:cNvSpPr>
            <a:spLocks noChangeArrowheads="1"/>
          </p:cNvSpPr>
          <p:nvPr/>
        </p:nvSpPr>
        <p:spPr bwMode="auto">
          <a:xfrm flipH="1">
            <a:off x="2190750" y="5911850"/>
            <a:ext cx="74613" cy="74613"/>
          </a:xfrm>
          <a:prstGeom prst="ellipse">
            <a:avLst/>
          </a:prstGeom>
          <a:solidFill>
            <a:srgbClr val="FF3300"/>
          </a:solidFill>
          <a:ln w="127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98779" name="Text Box 304"/>
          <p:cNvSpPr txBox="1">
            <a:spLocks noChangeArrowheads="1"/>
          </p:cNvSpPr>
          <p:nvPr/>
        </p:nvSpPr>
        <p:spPr bwMode="auto">
          <a:xfrm>
            <a:off x="4022725" y="1951038"/>
            <a:ext cx="4186238" cy="457200"/>
          </a:xfrm>
          <a:prstGeom prst="rect">
            <a:avLst/>
          </a:prstGeom>
          <a:noFill/>
          <a:ln w="9525">
            <a:noFill/>
            <a:miter lim="800000"/>
            <a:headEnd/>
            <a:tailEnd/>
          </a:ln>
        </p:spPr>
        <p:txBody>
          <a:bodyPr wrap="none">
            <a:spAutoFit/>
          </a:bodyPr>
          <a:lstStyle/>
          <a:p>
            <a:pPr eaLnBrk="1" hangingPunct="1">
              <a:spcBef>
                <a:spcPct val="0"/>
              </a:spcBef>
            </a:pPr>
            <a:r>
              <a:rPr lang="en-US" b="0" dirty="0">
                <a:solidFill>
                  <a:srgbClr val="FFFF00"/>
                </a:solidFill>
                <a:latin typeface="Arial" pitchFamily="34" charset="0"/>
                <a:cs typeface="Arial" pitchFamily="34" charset="0"/>
              </a:rPr>
              <a:t>Undersaturated   P &lt; w log w</a:t>
            </a:r>
          </a:p>
        </p:txBody>
      </p:sp>
      <p:sp>
        <p:nvSpPr>
          <p:cNvPr id="198780" name="Text Box 305"/>
          <p:cNvSpPr txBox="1">
            <a:spLocks noChangeArrowheads="1"/>
          </p:cNvSpPr>
          <p:nvPr/>
        </p:nvSpPr>
        <p:spPr bwMode="auto">
          <a:xfrm>
            <a:off x="4038600" y="3586163"/>
            <a:ext cx="4227513" cy="457200"/>
          </a:xfrm>
          <a:prstGeom prst="rect">
            <a:avLst/>
          </a:prstGeom>
          <a:noFill/>
          <a:ln w="9525">
            <a:noFill/>
            <a:miter lim="800000"/>
            <a:headEnd/>
            <a:tailEnd/>
          </a:ln>
        </p:spPr>
        <p:txBody>
          <a:bodyPr wrap="none">
            <a:spAutoFit/>
          </a:bodyPr>
          <a:lstStyle/>
          <a:p>
            <a:pPr eaLnBrk="1" hangingPunct="1">
              <a:spcBef>
                <a:spcPct val="0"/>
              </a:spcBef>
            </a:pPr>
            <a:r>
              <a:rPr lang="en-US" b="0">
                <a:solidFill>
                  <a:srgbClr val="FFFF00"/>
                </a:solidFill>
                <a:latin typeface="Arial" pitchFamily="34" charset="0"/>
                <a:cs typeface="Arial" pitchFamily="34" charset="0"/>
              </a:rPr>
              <a:t>Saturated            P = w log w</a:t>
            </a:r>
          </a:p>
        </p:txBody>
      </p:sp>
      <p:sp>
        <p:nvSpPr>
          <p:cNvPr id="198781" name="Text Box 306"/>
          <p:cNvSpPr txBox="1">
            <a:spLocks noChangeArrowheads="1"/>
          </p:cNvSpPr>
          <p:nvPr/>
        </p:nvSpPr>
        <p:spPr bwMode="auto">
          <a:xfrm>
            <a:off x="4038600" y="5262563"/>
            <a:ext cx="4103688" cy="457200"/>
          </a:xfrm>
          <a:prstGeom prst="rect">
            <a:avLst/>
          </a:prstGeom>
          <a:noFill/>
          <a:ln w="9525">
            <a:noFill/>
            <a:miter lim="800000"/>
            <a:headEnd/>
            <a:tailEnd/>
          </a:ln>
        </p:spPr>
        <p:txBody>
          <a:bodyPr wrap="none">
            <a:spAutoFit/>
          </a:bodyPr>
          <a:lstStyle/>
          <a:p>
            <a:pPr eaLnBrk="1" hangingPunct="1">
              <a:spcBef>
                <a:spcPct val="0"/>
              </a:spcBef>
            </a:pPr>
            <a:r>
              <a:rPr lang="en-US" b="0">
                <a:solidFill>
                  <a:srgbClr val="FFFF00"/>
                </a:solidFill>
                <a:latin typeface="Arial" pitchFamily="34" charset="0"/>
                <a:cs typeface="Arial" pitchFamily="34" charset="0"/>
              </a:rPr>
              <a:t>Oversaturated    P &gt; w log w</a:t>
            </a:r>
          </a:p>
        </p:txBody>
      </p:sp>
      <p:grpSp>
        <p:nvGrpSpPr>
          <p:cNvPr id="20" name="Group 307"/>
          <p:cNvGrpSpPr>
            <a:grpSpLocks/>
          </p:cNvGrpSpPr>
          <p:nvPr/>
        </p:nvGrpSpPr>
        <p:grpSpPr bwMode="auto">
          <a:xfrm>
            <a:off x="4038600" y="3241675"/>
            <a:ext cx="3084513" cy="427038"/>
            <a:chOff x="2544" y="2042"/>
            <a:chExt cx="1943" cy="269"/>
          </a:xfrm>
        </p:grpSpPr>
        <p:grpSp>
          <p:nvGrpSpPr>
            <p:cNvPr id="198783" name="Group 308"/>
            <p:cNvGrpSpPr>
              <a:grpSpLocks/>
            </p:cNvGrpSpPr>
            <p:nvPr/>
          </p:nvGrpSpPr>
          <p:grpSpPr bwMode="auto">
            <a:xfrm>
              <a:off x="2544" y="2064"/>
              <a:ext cx="336" cy="247"/>
              <a:chOff x="2544" y="2064"/>
              <a:chExt cx="336" cy="247"/>
            </a:xfrm>
          </p:grpSpPr>
          <p:sp>
            <p:nvSpPr>
              <p:cNvPr id="198785" name="Freeform 309"/>
              <p:cNvSpPr>
                <a:spLocks/>
              </p:cNvSpPr>
              <p:nvPr/>
            </p:nvSpPr>
            <p:spPr bwMode="auto">
              <a:xfrm>
                <a:off x="2552" y="2120"/>
                <a:ext cx="279" cy="191"/>
              </a:xfrm>
              <a:custGeom>
                <a:avLst/>
                <a:gdLst>
                  <a:gd name="T0" fmla="*/ 4350 w 137"/>
                  <a:gd name="T1" fmla="*/ 6012 h 105"/>
                  <a:gd name="T2" fmla="*/ 0 w 137"/>
                  <a:gd name="T3" fmla="*/ 0 h 105"/>
                  <a:gd name="T4" fmla="*/ 7702 w 137"/>
                  <a:gd name="T5" fmla="*/ 2166 h 105"/>
                  <a:gd name="T6" fmla="*/ 9842 w 137"/>
                  <a:gd name="T7" fmla="*/ 0 h 105"/>
                  <a:gd name="T8" fmla="*/ 13209 w 137"/>
                  <a:gd name="T9" fmla="*/ 2166 h 105"/>
                  <a:gd name="T10" fmla="*/ 19762 w 137"/>
                  <a:gd name="T11" fmla="*/ 484 h 105"/>
                  <a:gd name="T12" fmla="*/ 14258 w 137"/>
                  <a:gd name="T13" fmla="*/ 6856 h 105"/>
                  <a:gd name="T14" fmla="*/ 4350 w 137"/>
                  <a:gd name="T15" fmla="*/ 6012 h 105"/>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105"/>
                  <a:gd name="T26" fmla="*/ 137 w 137"/>
                  <a:gd name="T27" fmla="*/ 105 h 1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105">
                    <a:moveTo>
                      <a:pt x="30" y="91"/>
                    </a:moveTo>
                    <a:lnTo>
                      <a:pt x="0" y="0"/>
                    </a:lnTo>
                    <a:lnTo>
                      <a:pt x="53" y="33"/>
                    </a:lnTo>
                    <a:lnTo>
                      <a:pt x="68" y="0"/>
                    </a:lnTo>
                    <a:lnTo>
                      <a:pt x="91" y="33"/>
                    </a:lnTo>
                    <a:lnTo>
                      <a:pt x="136" y="7"/>
                    </a:lnTo>
                    <a:lnTo>
                      <a:pt x="98" y="104"/>
                    </a:lnTo>
                    <a:lnTo>
                      <a:pt x="30" y="91"/>
                    </a:lnTo>
                  </a:path>
                </a:pathLst>
              </a:custGeom>
              <a:solidFill>
                <a:srgbClr val="FFCC00"/>
              </a:solidFill>
              <a:ln w="25400" cap="rnd">
                <a:solidFill>
                  <a:schemeClr val="tx2"/>
                </a:solidFill>
                <a:round/>
                <a:headEnd/>
                <a:tailEnd/>
              </a:ln>
            </p:spPr>
            <p:txBody>
              <a:bodyPr/>
              <a:lstStyle/>
              <a:p>
                <a:endParaRPr lang="en-US">
                  <a:latin typeface="Arial" pitchFamily="34" charset="0"/>
                  <a:cs typeface="Arial" pitchFamily="34" charset="0"/>
                </a:endParaRPr>
              </a:p>
            </p:txBody>
          </p:sp>
          <p:sp>
            <p:nvSpPr>
              <p:cNvPr id="198786" name="Oval 310"/>
              <p:cNvSpPr>
                <a:spLocks noChangeArrowheads="1"/>
              </p:cNvSpPr>
              <p:nvPr/>
            </p:nvSpPr>
            <p:spPr bwMode="auto">
              <a:xfrm>
                <a:off x="2544" y="2064"/>
                <a:ext cx="48" cy="48"/>
              </a:xfrm>
              <a:prstGeom prst="ellipse">
                <a:avLst/>
              </a:prstGeom>
              <a:solidFill>
                <a:srgbClr val="FFCC00"/>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787" name="Oval 311"/>
              <p:cNvSpPr>
                <a:spLocks noChangeArrowheads="1"/>
              </p:cNvSpPr>
              <p:nvPr/>
            </p:nvSpPr>
            <p:spPr bwMode="auto">
              <a:xfrm>
                <a:off x="2688" y="2064"/>
                <a:ext cx="48" cy="48"/>
              </a:xfrm>
              <a:prstGeom prst="ellipse">
                <a:avLst/>
              </a:prstGeom>
              <a:solidFill>
                <a:srgbClr val="FFCC00"/>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788" name="Oval 312"/>
              <p:cNvSpPr>
                <a:spLocks noChangeArrowheads="1"/>
              </p:cNvSpPr>
              <p:nvPr/>
            </p:nvSpPr>
            <p:spPr bwMode="auto">
              <a:xfrm>
                <a:off x="2832" y="2112"/>
                <a:ext cx="48" cy="48"/>
              </a:xfrm>
              <a:prstGeom prst="ellipse">
                <a:avLst/>
              </a:prstGeom>
              <a:solidFill>
                <a:srgbClr val="FFCC00"/>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98784" name="Text Box 313"/>
            <p:cNvSpPr txBox="1">
              <a:spLocks noChangeArrowheads="1"/>
            </p:cNvSpPr>
            <p:nvPr/>
          </p:nvSpPr>
          <p:spPr bwMode="auto">
            <a:xfrm>
              <a:off x="3014" y="2042"/>
              <a:ext cx="1473" cy="233"/>
            </a:xfrm>
            <a:prstGeom prst="rect">
              <a:avLst/>
            </a:prstGeom>
            <a:solidFill>
              <a:srgbClr val="FFCC00"/>
            </a:solidFill>
            <a:ln w="9525">
              <a:noFill/>
              <a:miter lim="800000"/>
              <a:headEnd/>
              <a:tailEnd/>
            </a:ln>
          </p:spPr>
          <p:txBody>
            <a:bodyPr wrap="none">
              <a:spAutoFit/>
            </a:bodyPr>
            <a:lstStyle/>
            <a:p>
              <a:pPr eaLnBrk="1" hangingPunct="1">
                <a:spcBef>
                  <a:spcPct val="0"/>
                </a:spcBef>
              </a:pPr>
              <a:r>
                <a:rPr lang="en-US" sz="1800" b="0">
                  <a:solidFill>
                    <a:schemeClr val="tx1"/>
                  </a:solidFill>
                  <a:latin typeface="Arial" pitchFamily="34" charset="0"/>
                  <a:cs typeface="Arial" pitchFamily="34" charset="0"/>
                </a:rPr>
                <a:t>Optimal performance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4"/>
          <p:cNvSpPr>
            <a:spLocks noGrp="1"/>
          </p:cNvSpPr>
          <p:nvPr>
            <p:ph type="ftr" sz="quarter" idx="10"/>
          </p:nvPr>
        </p:nvSpPr>
        <p:spPr/>
        <p:txBody>
          <a:bodyPr/>
          <a:lstStyle/>
          <a:p>
            <a:pPr>
              <a:defRPr/>
            </a:pPr>
            <a:r>
              <a:rPr lang="en-US"/>
              <a:t>Art of Multiprocessor Programming</a:t>
            </a:r>
          </a:p>
        </p:txBody>
      </p:sp>
      <p:sp>
        <p:nvSpPr>
          <p:cNvPr id="14" name="Slide Number Placeholder 5"/>
          <p:cNvSpPr>
            <a:spLocks noGrp="1"/>
          </p:cNvSpPr>
          <p:nvPr>
            <p:ph type="sldNum" sz="quarter" idx="11"/>
          </p:nvPr>
        </p:nvSpPr>
        <p:spPr/>
        <p:txBody>
          <a:bodyPr/>
          <a:lstStyle/>
          <a:p>
            <a:pPr>
              <a:defRPr/>
            </a:pPr>
            <a:fld id="{119845FD-40B5-45FE-AA35-25E0DAEA7E18}" type="slidenum">
              <a:rPr lang="en-US"/>
              <a:pPr>
                <a:defRPr/>
              </a:pPr>
              <a:t>89</a:t>
            </a:fld>
            <a:endParaRPr lang="en-US"/>
          </a:p>
        </p:txBody>
      </p:sp>
      <p:sp>
        <p:nvSpPr>
          <p:cNvPr id="199684" name="Rectangle 2"/>
          <p:cNvSpPr>
            <a:spLocks noGrp="1" noChangeArrowheads="1"/>
          </p:cNvSpPr>
          <p:nvPr>
            <p:ph type="title"/>
          </p:nvPr>
        </p:nvSpPr>
        <p:spPr>
          <a:xfrm>
            <a:off x="685800" y="457200"/>
            <a:ext cx="7772400" cy="1143000"/>
          </a:xfrm>
        </p:spPr>
        <p:txBody>
          <a:bodyPr/>
          <a:lstStyle/>
          <a:p>
            <a:r>
              <a:rPr lang="en-US"/>
              <a:t>Throughput vs. Size</a:t>
            </a:r>
          </a:p>
        </p:txBody>
      </p:sp>
      <p:grpSp>
        <p:nvGrpSpPr>
          <p:cNvPr id="199685" name="Group 14"/>
          <p:cNvGrpSpPr>
            <a:grpSpLocks/>
          </p:cNvGrpSpPr>
          <p:nvPr/>
        </p:nvGrpSpPr>
        <p:grpSpPr bwMode="auto">
          <a:xfrm>
            <a:off x="1746175" y="1905000"/>
            <a:ext cx="5815089" cy="3831755"/>
            <a:chOff x="1740434" y="1905000"/>
            <a:chExt cx="4857216" cy="3011218"/>
          </a:xfrm>
        </p:grpSpPr>
        <p:sp>
          <p:nvSpPr>
            <p:cNvPr id="199686" name="Line 3"/>
            <p:cNvSpPr>
              <a:spLocks noChangeShapeType="1"/>
            </p:cNvSpPr>
            <p:nvPr/>
          </p:nvSpPr>
          <p:spPr bwMode="auto">
            <a:xfrm flipV="1">
              <a:off x="2324100" y="1917700"/>
              <a:ext cx="0" cy="273050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9687" name="Line 4"/>
            <p:cNvSpPr>
              <a:spLocks noChangeShapeType="1"/>
            </p:cNvSpPr>
            <p:nvPr/>
          </p:nvSpPr>
          <p:spPr bwMode="auto">
            <a:xfrm>
              <a:off x="2298700" y="4635500"/>
              <a:ext cx="2794000" cy="12700"/>
            </a:xfrm>
            <a:prstGeom prst="line">
              <a:avLst/>
            </a:prstGeom>
            <a:noFill/>
            <a:ln w="38100">
              <a:solidFill>
                <a:srgbClr val="3399FF"/>
              </a:solidFill>
              <a:round/>
              <a:headEnd/>
              <a:tailEnd type="triangle" w="med" len="med"/>
            </a:ln>
          </p:spPr>
          <p:txBody>
            <a:bodyPr wrap="none" anchor="ctr"/>
            <a:lstStyle/>
            <a:p>
              <a:endParaRPr lang="en-US">
                <a:latin typeface="Arial" pitchFamily="34" charset="0"/>
                <a:cs typeface="Arial" pitchFamily="34" charset="0"/>
              </a:endParaRPr>
            </a:p>
          </p:txBody>
        </p:sp>
        <p:sp>
          <p:nvSpPr>
            <p:cNvPr id="199688" name="Freeform 5"/>
            <p:cNvSpPr>
              <a:spLocks/>
            </p:cNvSpPr>
            <p:nvPr/>
          </p:nvSpPr>
          <p:spPr bwMode="auto">
            <a:xfrm>
              <a:off x="2400300" y="1905000"/>
              <a:ext cx="2641600" cy="2717800"/>
            </a:xfrm>
            <a:custGeom>
              <a:avLst/>
              <a:gdLst>
                <a:gd name="T0" fmla="*/ 0 w 1664"/>
                <a:gd name="T1" fmla="*/ 2147483647 h 1712"/>
                <a:gd name="T2" fmla="*/ 2147483647 w 1664"/>
                <a:gd name="T3" fmla="*/ 2147483647 h 1712"/>
                <a:gd name="T4" fmla="*/ 2147483647 w 1664"/>
                <a:gd name="T5" fmla="*/ 2147483647 h 1712"/>
                <a:gd name="T6" fmla="*/ 2147483647 w 1664"/>
                <a:gd name="T7" fmla="*/ 2147483647 h 1712"/>
                <a:gd name="T8" fmla="*/ 2147483647 w 1664"/>
                <a:gd name="T9" fmla="*/ 2147483647 h 1712"/>
                <a:gd name="T10" fmla="*/ 2147483647 w 1664"/>
                <a:gd name="T11" fmla="*/ 2147483647 h 1712"/>
                <a:gd name="T12" fmla="*/ 2147483647 w 1664"/>
                <a:gd name="T13" fmla="*/ 2147483647 h 1712"/>
                <a:gd name="T14" fmla="*/ 2147483647 w 1664"/>
                <a:gd name="T15" fmla="*/ 0 h 1712"/>
                <a:gd name="T16" fmla="*/ 0 60000 65536"/>
                <a:gd name="T17" fmla="*/ 0 60000 65536"/>
                <a:gd name="T18" fmla="*/ 0 60000 65536"/>
                <a:gd name="T19" fmla="*/ 0 60000 65536"/>
                <a:gd name="T20" fmla="*/ 0 60000 65536"/>
                <a:gd name="T21" fmla="*/ 0 60000 65536"/>
                <a:gd name="T22" fmla="*/ 0 60000 65536"/>
                <a:gd name="T23" fmla="*/ 0 60000 65536"/>
                <a:gd name="T24" fmla="*/ 0 w 1664"/>
                <a:gd name="T25" fmla="*/ 0 h 1712"/>
                <a:gd name="T26" fmla="*/ 1664 w 1664"/>
                <a:gd name="T27" fmla="*/ 1712 h 17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4" h="1712">
                  <a:moveTo>
                    <a:pt x="0" y="1712"/>
                  </a:moveTo>
                  <a:cubicBezTo>
                    <a:pt x="8" y="1694"/>
                    <a:pt x="17" y="1677"/>
                    <a:pt x="40" y="1656"/>
                  </a:cubicBezTo>
                  <a:cubicBezTo>
                    <a:pt x="63" y="1635"/>
                    <a:pt x="91" y="1637"/>
                    <a:pt x="136" y="1584"/>
                  </a:cubicBezTo>
                  <a:cubicBezTo>
                    <a:pt x="181" y="1531"/>
                    <a:pt x="228" y="1409"/>
                    <a:pt x="312" y="1336"/>
                  </a:cubicBezTo>
                  <a:cubicBezTo>
                    <a:pt x="396" y="1263"/>
                    <a:pt x="527" y="1239"/>
                    <a:pt x="640" y="1144"/>
                  </a:cubicBezTo>
                  <a:cubicBezTo>
                    <a:pt x="753" y="1049"/>
                    <a:pt x="876" y="843"/>
                    <a:pt x="992" y="768"/>
                  </a:cubicBezTo>
                  <a:cubicBezTo>
                    <a:pt x="1108" y="693"/>
                    <a:pt x="1224" y="824"/>
                    <a:pt x="1336" y="696"/>
                  </a:cubicBezTo>
                  <a:cubicBezTo>
                    <a:pt x="1448" y="568"/>
                    <a:pt x="1609" y="112"/>
                    <a:pt x="1664" y="0"/>
                  </a:cubicBezTo>
                </a:path>
              </a:pathLst>
            </a:custGeom>
            <a:noFill/>
            <a:ln w="38100">
              <a:solidFill>
                <a:srgbClr val="FF0000"/>
              </a:solidFill>
              <a:round/>
              <a:headEnd/>
              <a:tailEnd/>
            </a:ln>
          </p:spPr>
          <p:txBody>
            <a:bodyPr wrap="none" anchor="ctr"/>
            <a:lstStyle/>
            <a:p>
              <a:endParaRPr lang="en-US">
                <a:latin typeface="Arial" pitchFamily="34" charset="0"/>
                <a:cs typeface="Arial" pitchFamily="34" charset="0"/>
              </a:endParaRPr>
            </a:p>
          </p:txBody>
        </p:sp>
        <p:sp>
          <p:nvSpPr>
            <p:cNvPr id="199689" name="Rectangle 6"/>
            <p:cNvSpPr>
              <a:spLocks noChangeArrowheads="1"/>
            </p:cNvSpPr>
            <p:nvPr/>
          </p:nvSpPr>
          <p:spPr bwMode="auto">
            <a:xfrm>
              <a:off x="4692650" y="1917700"/>
              <a:ext cx="1905000" cy="266056"/>
            </a:xfrm>
            <a:prstGeom prst="rect">
              <a:avLst/>
            </a:prstGeom>
            <a:noFill/>
            <a:ln w="9525">
              <a:noFill/>
              <a:miter lim="800000"/>
              <a:headEnd/>
              <a:tailEnd/>
            </a:ln>
          </p:spPr>
          <p:txBody>
            <a:bodyPr>
              <a:spAutoFit/>
            </a:bodyPr>
            <a:lstStyle/>
            <a:p>
              <a:pPr algn="ctr" eaLnBrk="1" hangingPunct="1">
                <a:spcBef>
                  <a:spcPct val="0"/>
                </a:spcBef>
              </a:pPr>
              <a:r>
                <a:rPr lang="en-US" sz="1600" b="0">
                  <a:solidFill>
                    <a:srgbClr val="FF0000"/>
                  </a:solidFill>
                  <a:latin typeface="Arial" pitchFamily="34" charset="0"/>
                  <a:cs typeface="Arial" pitchFamily="34" charset="0"/>
                </a:rPr>
                <a:t>Bitonic[16]</a:t>
              </a:r>
            </a:p>
          </p:txBody>
        </p:sp>
        <p:sp>
          <p:nvSpPr>
            <p:cNvPr id="199690" name="Freeform 7"/>
            <p:cNvSpPr>
              <a:spLocks/>
            </p:cNvSpPr>
            <p:nvPr/>
          </p:nvSpPr>
          <p:spPr bwMode="auto">
            <a:xfrm>
              <a:off x="2336800" y="3886200"/>
              <a:ext cx="2692400" cy="723900"/>
            </a:xfrm>
            <a:custGeom>
              <a:avLst/>
              <a:gdLst>
                <a:gd name="T0" fmla="*/ 0 w 1696"/>
                <a:gd name="T1" fmla="*/ 2147483647 h 456"/>
                <a:gd name="T2" fmla="*/ 2147483647 w 1696"/>
                <a:gd name="T3" fmla="*/ 2147483647 h 456"/>
                <a:gd name="T4" fmla="*/ 2147483647 w 1696"/>
                <a:gd name="T5" fmla="*/ 2147483647 h 456"/>
                <a:gd name="T6" fmla="*/ 2147483647 w 1696"/>
                <a:gd name="T7" fmla="*/ 2147483647 h 456"/>
                <a:gd name="T8" fmla="*/ 2147483647 w 1696"/>
                <a:gd name="T9" fmla="*/ 2147483647 h 456"/>
                <a:gd name="T10" fmla="*/ 2147483647 w 1696"/>
                <a:gd name="T11" fmla="*/ 0 h 456"/>
                <a:gd name="T12" fmla="*/ 2147483647 w 1696"/>
                <a:gd name="T13" fmla="*/ 2147483647 h 456"/>
                <a:gd name="T14" fmla="*/ 0 60000 65536"/>
                <a:gd name="T15" fmla="*/ 0 60000 65536"/>
                <a:gd name="T16" fmla="*/ 0 60000 65536"/>
                <a:gd name="T17" fmla="*/ 0 60000 65536"/>
                <a:gd name="T18" fmla="*/ 0 60000 65536"/>
                <a:gd name="T19" fmla="*/ 0 60000 65536"/>
                <a:gd name="T20" fmla="*/ 0 60000 65536"/>
                <a:gd name="T21" fmla="*/ 0 w 1696"/>
                <a:gd name="T22" fmla="*/ 0 h 456"/>
                <a:gd name="T23" fmla="*/ 1696 w 1696"/>
                <a:gd name="T24" fmla="*/ 456 h 4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96" h="456">
                  <a:moveTo>
                    <a:pt x="0" y="456"/>
                  </a:moveTo>
                  <a:cubicBezTo>
                    <a:pt x="25" y="369"/>
                    <a:pt x="51" y="283"/>
                    <a:pt x="80" y="216"/>
                  </a:cubicBezTo>
                  <a:cubicBezTo>
                    <a:pt x="109" y="149"/>
                    <a:pt x="132" y="81"/>
                    <a:pt x="176" y="56"/>
                  </a:cubicBezTo>
                  <a:cubicBezTo>
                    <a:pt x="220" y="31"/>
                    <a:pt x="257" y="65"/>
                    <a:pt x="344" y="64"/>
                  </a:cubicBezTo>
                  <a:cubicBezTo>
                    <a:pt x="431" y="63"/>
                    <a:pt x="580" y="59"/>
                    <a:pt x="696" y="48"/>
                  </a:cubicBezTo>
                  <a:cubicBezTo>
                    <a:pt x="812" y="37"/>
                    <a:pt x="873" y="0"/>
                    <a:pt x="1040" y="0"/>
                  </a:cubicBezTo>
                  <a:cubicBezTo>
                    <a:pt x="1207" y="0"/>
                    <a:pt x="1451" y="24"/>
                    <a:pt x="1696" y="48"/>
                  </a:cubicBezTo>
                </a:path>
              </a:pathLst>
            </a:custGeom>
            <a:noFill/>
            <a:ln w="38100">
              <a:solidFill>
                <a:srgbClr val="FFCC00"/>
              </a:solidFill>
              <a:round/>
              <a:headEnd/>
              <a:tailEnd/>
            </a:ln>
          </p:spPr>
          <p:txBody>
            <a:bodyPr wrap="none" anchor="ctr"/>
            <a:lstStyle/>
            <a:p>
              <a:endParaRPr lang="en-US">
                <a:latin typeface="Arial" pitchFamily="34" charset="0"/>
                <a:cs typeface="Arial" pitchFamily="34" charset="0"/>
              </a:endParaRPr>
            </a:p>
          </p:txBody>
        </p:sp>
        <p:sp>
          <p:nvSpPr>
            <p:cNvPr id="199691" name="Rectangle 8"/>
            <p:cNvSpPr>
              <a:spLocks noChangeArrowheads="1"/>
            </p:cNvSpPr>
            <p:nvPr/>
          </p:nvSpPr>
          <p:spPr bwMode="auto">
            <a:xfrm>
              <a:off x="4692650" y="3937000"/>
              <a:ext cx="1905000" cy="266056"/>
            </a:xfrm>
            <a:prstGeom prst="rect">
              <a:avLst/>
            </a:prstGeom>
            <a:noFill/>
            <a:ln w="9525">
              <a:noFill/>
              <a:miter lim="800000"/>
              <a:headEnd/>
              <a:tailEnd/>
            </a:ln>
          </p:spPr>
          <p:txBody>
            <a:bodyPr>
              <a:spAutoFit/>
            </a:bodyPr>
            <a:lstStyle/>
            <a:p>
              <a:pPr algn="ctr" eaLnBrk="1" hangingPunct="1">
                <a:spcBef>
                  <a:spcPct val="0"/>
                </a:spcBef>
              </a:pPr>
              <a:r>
                <a:rPr lang="en-US" sz="1600" b="0">
                  <a:solidFill>
                    <a:srgbClr val="FFCC00"/>
                  </a:solidFill>
                  <a:latin typeface="Arial" pitchFamily="34" charset="0"/>
                  <a:cs typeface="Arial" pitchFamily="34" charset="0"/>
                </a:rPr>
                <a:t>Bitonic[4]</a:t>
              </a:r>
            </a:p>
          </p:txBody>
        </p:sp>
        <p:sp>
          <p:nvSpPr>
            <p:cNvPr id="199692" name="Freeform 9"/>
            <p:cNvSpPr>
              <a:spLocks/>
            </p:cNvSpPr>
            <p:nvPr/>
          </p:nvSpPr>
          <p:spPr bwMode="auto">
            <a:xfrm>
              <a:off x="2349500" y="3109913"/>
              <a:ext cx="2705100" cy="1525587"/>
            </a:xfrm>
            <a:custGeom>
              <a:avLst/>
              <a:gdLst>
                <a:gd name="T0" fmla="*/ 0 w 1704"/>
                <a:gd name="T1" fmla="*/ 2147483647 h 961"/>
                <a:gd name="T2" fmla="*/ 2147483647 w 1704"/>
                <a:gd name="T3" fmla="*/ 2147483647 h 961"/>
                <a:gd name="T4" fmla="*/ 2147483647 w 1704"/>
                <a:gd name="T5" fmla="*/ 2147483647 h 961"/>
                <a:gd name="T6" fmla="*/ 2147483647 w 1704"/>
                <a:gd name="T7" fmla="*/ 2147483647 h 961"/>
                <a:gd name="T8" fmla="*/ 2147483647 w 1704"/>
                <a:gd name="T9" fmla="*/ 2147483647 h 961"/>
                <a:gd name="T10" fmla="*/ 2147483647 w 1704"/>
                <a:gd name="T11" fmla="*/ 2147483647 h 961"/>
                <a:gd name="T12" fmla="*/ 0 60000 65536"/>
                <a:gd name="T13" fmla="*/ 0 60000 65536"/>
                <a:gd name="T14" fmla="*/ 0 60000 65536"/>
                <a:gd name="T15" fmla="*/ 0 60000 65536"/>
                <a:gd name="T16" fmla="*/ 0 60000 65536"/>
                <a:gd name="T17" fmla="*/ 0 60000 65536"/>
                <a:gd name="T18" fmla="*/ 0 w 1704"/>
                <a:gd name="T19" fmla="*/ 0 h 961"/>
                <a:gd name="T20" fmla="*/ 1704 w 1704"/>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1704" h="961">
                  <a:moveTo>
                    <a:pt x="0" y="961"/>
                  </a:moveTo>
                  <a:cubicBezTo>
                    <a:pt x="59" y="821"/>
                    <a:pt x="119" y="682"/>
                    <a:pt x="184" y="617"/>
                  </a:cubicBezTo>
                  <a:cubicBezTo>
                    <a:pt x="249" y="552"/>
                    <a:pt x="307" y="592"/>
                    <a:pt x="392" y="569"/>
                  </a:cubicBezTo>
                  <a:cubicBezTo>
                    <a:pt x="477" y="546"/>
                    <a:pt x="589" y="565"/>
                    <a:pt x="696" y="481"/>
                  </a:cubicBezTo>
                  <a:cubicBezTo>
                    <a:pt x="803" y="397"/>
                    <a:pt x="864" y="130"/>
                    <a:pt x="1032" y="65"/>
                  </a:cubicBezTo>
                  <a:cubicBezTo>
                    <a:pt x="1200" y="0"/>
                    <a:pt x="1452" y="44"/>
                    <a:pt x="1704" y="89"/>
                  </a:cubicBezTo>
                </a:path>
              </a:pathLst>
            </a:custGeom>
            <a:noFill/>
            <a:ln w="38100">
              <a:solidFill>
                <a:schemeClr val="accent1"/>
              </a:solidFill>
              <a:round/>
              <a:headEnd/>
              <a:tailEnd/>
            </a:ln>
          </p:spPr>
          <p:txBody>
            <a:bodyPr wrap="none" anchor="ctr"/>
            <a:lstStyle/>
            <a:p>
              <a:endParaRPr lang="en-US">
                <a:latin typeface="Arial" pitchFamily="34" charset="0"/>
                <a:cs typeface="Arial" pitchFamily="34" charset="0"/>
              </a:endParaRPr>
            </a:p>
          </p:txBody>
        </p:sp>
        <p:sp>
          <p:nvSpPr>
            <p:cNvPr id="199693" name="Rectangle 10"/>
            <p:cNvSpPr>
              <a:spLocks noChangeArrowheads="1"/>
            </p:cNvSpPr>
            <p:nvPr/>
          </p:nvSpPr>
          <p:spPr bwMode="auto">
            <a:xfrm>
              <a:off x="4692650" y="3225800"/>
              <a:ext cx="1905000" cy="266056"/>
            </a:xfrm>
            <a:prstGeom prst="rect">
              <a:avLst/>
            </a:prstGeom>
            <a:noFill/>
            <a:ln w="9525">
              <a:noFill/>
              <a:miter lim="800000"/>
              <a:headEnd/>
              <a:tailEnd/>
            </a:ln>
          </p:spPr>
          <p:txBody>
            <a:bodyPr>
              <a:spAutoFit/>
            </a:bodyPr>
            <a:lstStyle/>
            <a:p>
              <a:pPr algn="ctr" eaLnBrk="1" hangingPunct="1">
                <a:spcBef>
                  <a:spcPct val="0"/>
                </a:spcBef>
              </a:pPr>
              <a:r>
                <a:rPr lang="en-US" sz="1600" b="0">
                  <a:solidFill>
                    <a:schemeClr val="accent1"/>
                  </a:solidFill>
                  <a:latin typeface="Arial" pitchFamily="34" charset="0"/>
                  <a:cs typeface="Arial" pitchFamily="34" charset="0"/>
                </a:rPr>
                <a:t>Bitonic[8]</a:t>
              </a:r>
            </a:p>
          </p:txBody>
        </p:sp>
        <p:sp>
          <p:nvSpPr>
            <p:cNvPr id="199694" name="Text Box 11"/>
            <p:cNvSpPr txBox="1">
              <a:spLocks noChangeArrowheads="1"/>
            </p:cNvSpPr>
            <p:nvPr/>
          </p:nvSpPr>
          <p:spPr bwMode="auto">
            <a:xfrm>
              <a:off x="2715801" y="4625975"/>
              <a:ext cx="1835973" cy="290243"/>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Number processors</a:t>
              </a:r>
            </a:p>
          </p:txBody>
        </p:sp>
        <p:sp>
          <p:nvSpPr>
            <p:cNvPr id="199695" name="Text Box 12"/>
            <p:cNvSpPr txBox="1">
              <a:spLocks noChangeArrowheads="1"/>
            </p:cNvSpPr>
            <p:nvPr/>
          </p:nvSpPr>
          <p:spPr bwMode="auto">
            <a:xfrm rot="16200000">
              <a:off x="1358539" y="3025515"/>
              <a:ext cx="1072285" cy="308495"/>
            </a:xfrm>
            <a:prstGeom prst="rect">
              <a:avLst/>
            </a:prstGeom>
            <a:noFill/>
            <a:ln w="9525" algn="ctr">
              <a:noFill/>
              <a:miter lim="800000"/>
              <a:headEnd/>
              <a:tailEnd/>
            </a:ln>
          </p:spPr>
          <p:txBody>
            <a:bodyPr wrap="none">
              <a:spAutoFit/>
            </a:bodyPr>
            <a:lstStyle/>
            <a:p>
              <a:pPr algn="ctr">
                <a:spcBef>
                  <a:spcPct val="0"/>
                </a:spcBef>
              </a:pPr>
              <a:r>
                <a:rPr lang="en-US" sz="1800" b="0">
                  <a:solidFill>
                    <a:srgbClr val="3399FF"/>
                  </a:solidFill>
                  <a:latin typeface="Arial" pitchFamily="34" charset="0"/>
                  <a:cs typeface="Arial" pitchFamily="34" charset="0"/>
                </a:rPr>
                <a:t>Throughput</a:t>
              </a:r>
            </a:p>
          </p:txBody>
        </p:sp>
      </p:gr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1"/>
          <p:cNvGrpSpPr>
            <a:grpSpLocks/>
          </p:cNvGrpSpPr>
          <p:nvPr/>
        </p:nvGrpSpPr>
        <p:grpSpPr bwMode="auto">
          <a:xfrm>
            <a:off x="2235200" y="3263900"/>
            <a:ext cx="879475" cy="1905000"/>
            <a:chOff x="2663" y="2544"/>
            <a:chExt cx="554" cy="1200"/>
          </a:xfrm>
        </p:grpSpPr>
        <p:sp>
          <p:nvSpPr>
            <p:cNvPr id="200740" name="AutoShape 32"/>
            <p:cNvSpPr>
              <a:spLocks noChangeArrowheads="1"/>
            </p:cNvSpPr>
            <p:nvPr/>
          </p:nvSpPr>
          <p:spPr bwMode="auto">
            <a:xfrm rot="5400000">
              <a:off x="2547" y="2706"/>
              <a:ext cx="831" cy="508"/>
            </a:xfrm>
            <a:prstGeom prst="wave">
              <a:avLst>
                <a:gd name="adj1" fmla="val 13005"/>
                <a:gd name="adj2" fmla="val 0"/>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741" name="AutoShape 33"/>
            <p:cNvSpPr>
              <a:spLocks noChangeArrowheads="1"/>
            </p:cNvSpPr>
            <p:nvPr/>
          </p:nvSpPr>
          <p:spPr bwMode="auto">
            <a:xfrm rot="5400000">
              <a:off x="2825" y="3398"/>
              <a:ext cx="300" cy="392"/>
            </a:xfrm>
            <a:prstGeom prst="doubleWave">
              <a:avLst>
                <a:gd name="adj1" fmla="val 6500"/>
                <a:gd name="adj2" fmla="val 0"/>
              </a:avLst>
            </a:prstGeom>
            <a:noFill/>
            <a:ln w="381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200742" name="Oval 34"/>
            <p:cNvSpPr>
              <a:spLocks noChangeArrowheads="1"/>
            </p:cNvSpPr>
            <p:nvPr/>
          </p:nvSpPr>
          <p:spPr bwMode="auto">
            <a:xfrm rot="5400000">
              <a:off x="2571" y="2636"/>
              <a:ext cx="369" cy="185"/>
            </a:xfrm>
            <a:prstGeom prst="ellipse">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743" name="Line 35"/>
            <p:cNvSpPr>
              <a:spLocks noChangeShapeType="1"/>
            </p:cNvSpPr>
            <p:nvPr/>
          </p:nvSpPr>
          <p:spPr bwMode="auto">
            <a:xfrm>
              <a:off x="2848" y="2682"/>
              <a:ext cx="369" cy="0"/>
            </a:xfrm>
            <a:prstGeom prst="line">
              <a:avLst/>
            </a:prstGeom>
            <a:noFill/>
            <a:ln w="38100">
              <a:solidFill>
                <a:schemeClr val="bg1"/>
              </a:solidFill>
              <a:prstDash val="sysDot"/>
              <a:round/>
              <a:headEnd/>
              <a:tailEnd/>
            </a:ln>
          </p:spPr>
          <p:txBody>
            <a:bodyPr wrap="none" anchor="ctr"/>
            <a:lstStyle/>
            <a:p>
              <a:endParaRPr lang="en-US">
                <a:latin typeface="Arial" pitchFamily="34" charset="0"/>
                <a:cs typeface="Arial" pitchFamily="34" charset="0"/>
              </a:endParaRPr>
            </a:p>
          </p:txBody>
        </p:sp>
        <p:sp>
          <p:nvSpPr>
            <p:cNvPr id="200744" name="Line 36"/>
            <p:cNvSpPr>
              <a:spLocks noChangeShapeType="1"/>
            </p:cNvSpPr>
            <p:nvPr/>
          </p:nvSpPr>
          <p:spPr bwMode="auto">
            <a:xfrm>
              <a:off x="2732" y="3052"/>
              <a:ext cx="370" cy="0"/>
            </a:xfrm>
            <a:prstGeom prst="line">
              <a:avLst/>
            </a:prstGeom>
            <a:noFill/>
            <a:ln w="38100">
              <a:solidFill>
                <a:schemeClr val="bg1"/>
              </a:solidFill>
              <a:prstDash val="sysDot"/>
              <a:round/>
              <a:headEnd/>
              <a:tailEnd/>
            </a:ln>
          </p:spPr>
          <p:txBody>
            <a:bodyPr wrap="none" anchor="ctr"/>
            <a:lstStyle/>
            <a:p>
              <a:endParaRPr lang="en-US">
                <a:latin typeface="Arial" pitchFamily="34" charset="0"/>
                <a:cs typeface="Arial" pitchFamily="34" charset="0"/>
              </a:endParaRPr>
            </a:p>
          </p:txBody>
        </p:sp>
        <p:sp>
          <p:nvSpPr>
            <p:cNvPr id="200745" name="Text Box 37"/>
            <p:cNvSpPr txBox="1">
              <a:spLocks noChangeArrowheads="1"/>
            </p:cNvSpPr>
            <p:nvPr/>
          </p:nvSpPr>
          <p:spPr bwMode="auto">
            <a:xfrm>
              <a:off x="2824" y="2736"/>
              <a:ext cx="296" cy="252"/>
            </a:xfrm>
            <a:prstGeom prst="rect">
              <a:avLst/>
            </a:prstGeom>
            <a:noFill/>
            <a:ln w="9525">
              <a:solidFill>
                <a:schemeClr val="bg1"/>
              </a:solidFill>
              <a:miter lim="800000"/>
              <a:headEnd/>
              <a:tailEnd/>
            </a:ln>
          </p:spPr>
          <p:txBody>
            <a:bodyPr wrap="none">
              <a:spAutoFit/>
            </a:bodyPr>
            <a:lstStyle/>
            <a:p>
              <a:pPr algn="r">
                <a:spcBef>
                  <a:spcPct val="0"/>
                </a:spcBef>
              </a:pPr>
              <a:r>
                <a:rPr lang="en-US" sz="2000" b="0">
                  <a:solidFill>
                    <a:schemeClr val="tx1"/>
                  </a:solidFill>
                  <a:latin typeface="Arial" pitchFamily="34" charset="0"/>
                  <a:cs typeface="Arial" pitchFamily="34" charset="0"/>
                </a:rPr>
                <a:t>19</a:t>
              </a:r>
            </a:p>
          </p:txBody>
        </p:sp>
        <p:sp>
          <p:nvSpPr>
            <p:cNvPr id="200746" name="Text Box 38"/>
            <p:cNvSpPr txBox="1">
              <a:spLocks noChangeArrowheads="1"/>
            </p:cNvSpPr>
            <p:nvPr/>
          </p:nvSpPr>
          <p:spPr bwMode="auto">
            <a:xfrm>
              <a:off x="2776" y="3110"/>
              <a:ext cx="296" cy="252"/>
            </a:xfrm>
            <a:prstGeom prst="rect">
              <a:avLst/>
            </a:prstGeom>
            <a:noFill/>
            <a:ln w="9525">
              <a:solidFill>
                <a:schemeClr val="bg1"/>
              </a:solidFill>
              <a:miter lim="800000"/>
              <a:headEnd/>
              <a:tailEnd/>
            </a:ln>
          </p:spPr>
          <p:txBody>
            <a:bodyPr wrap="none">
              <a:spAutoFit/>
            </a:bodyPr>
            <a:lstStyle/>
            <a:p>
              <a:pPr algn="r">
                <a:spcBef>
                  <a:spcPct val="0"/>
                </a:spcBef>
              </a:pPr>
              <a:r>
                <a:rPr lang="en-US" sz="2000" b="0">
                  <a:solidFill>
                    <a:schemeClr val="tx1"/>
                  </a:solidFill>
                  <a:latin typeface="Arial" pitchFamily="34" charset="0"/>
                  <a:cs typeface="Arial" pitchFamily="34" charset="0"/>
                </a:rPr>
                <a:t>20</a:t>
              </a:r>
            </a:p>
          </p:txBody>
        </p:sp>
        <p:sp>
          <p:nvSpPr>
            <p:cNvPr id="200747" name="Text Box 39"/>
            <p:cNvSpPr txBox="1">
              <a:spLocks noChangeArrowheads="1"/>
            </p:cNvSpPr>
            <p:nvPr/>
          </p:nvSpPr>
          <p:spPr bwMode="auto">
            <a:xfrm>
              <a:off x="2824" y="3456"/>
              <a:ext cx="296" cy="252"/>
            </a:xfrm>
            <a:prstGeom prst="rect">
              <a:avLst/>
            </a:prstGeom>
            <a:noFill/>
            <a:ln w="9525">
              <a:solidFill>
                <a:schemeClr val="bg1"/>
              </a:solidFill>
              <a:miter lim="800000"/>
              <a:headEnd/>
              <a:tailEnd/>
            </a:ln>
          </p:spPr>
          <p:txBody>
            <a:bodyPr wrap="none">
              <a:spAutoFit/>
            </a:bodyPr>
            <a:lstStyle/>
            <a:p>
              <a:pPr algn="r">
                <a:spcBef>
                  <a:spcPct val="0"/>
                </a:spcBef>
              </a:pPr>
              <a:r>
                <a:rPr lang="en-US" sz="2000" b="0">
                  <a:solidFill>
                    <a:schemeClr val="tx1"/>
                  </a:solidFill>
                  <a:latin typeface="Arial" pitchFamily="34" charset="0"/>
                  <a:cs typeface="Arial" pitchFamily="34" charset="0"/>
                </a:rPr>
                <a:t>21</a:t>
              </a:r>
            </a:p>
          </p:txBody>
        </p:sp>
      </p:grpSp>
      <p:grpSp>
        <p:nvGrpSpPr>
          <p:cNvPr id="10" name="Group 51"/>
          <p:cNvGrpSpPr>
            <a:grpSpLocks/>
          </p:cNvGrpSpPr>
          <p:nvPr/>
        </p:nvGrpSpPr>
        <p:grpSpPr bwMode="auto">
          <a:xfrm>
            <a:off x="5689600" y="2819400"/>
            <a:ext cx="879475" cy="1905000"/>
            <a:chOff x="2663" y="2544"/>
            <a:chExt cx="554" cy="1200"/>
          </a:xfrm>
        </p:grpSpPr>
        <p:sp>
          <p:nvSpPr>
            <p:cNvPr id="200728" name="AutoShape 52"/>
            <p:cNvSpPr>
              <a:spLocks noChangeArrowheads="1"/>
            </p:cNvSpPr>
            <p:nvPr/>
          </p:nvSpPr>
          <p:spPr bwMode="auto">
            <a:xfrm rot="5400000">
              <a:off x="2547" y="2706"/>
              <a:ext cx="831" cy="508"/>
            </a:xfrm>
            <a:prstGeom prst="wave">
              <a:avLst>
                <a:gd name="adj1" fmla="val 13005"/>
                <a:gd name="adj2" fmla="val 0"/>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729" name="AutoShape 53"/>
            <p:cNvSpPr>
              <a:spLocks noChangeArrowheads="1"/>
            </p:cNvSpPr>
            <p:nvPr/>
          </p:nvSpPr>
          <p:spPr bwMode="auto">
            <a:xfrm rot="5400000">
              <a:off x="2825" y="3398"/>
              <a:ext cx="300" cy="392"/>
            </a:xfrm>
            <a:prstGeom prst="doubleWave">
              <a:avLst>
                <a:gd name="adj1" fmla="val 6500"/>
                <a:gd name="adj2" fmla="val 0"/>
              </a:avLst>
            </a:prstGeom>
            <a:noFill/>
            <a:ln w="38100">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200730" name="Oval 54"/>
            <p:cNvSpPr>
              <a:spLocks noChangeArrowheads="1"/>
            </p:cNvSpPr>
            <p:nvPr/>
          </p:nvSpPr>
          <p:spPr bwMode="auto">
            <a:xfrm rot="5400000">
              <a:off x="2571" y="2636"/>
              <a:ext cx="369" cy="185"/>
            </a:xfrm>
            <a:prstGeom prst="ellipse">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731" name="Line 55"/>
            <p:cNvSpPr>
              <a:spLocks noChangeShapeType="1"/>
            </p:cNvSpPr>
            <p:nvPr/>
          </p:nvSpPr>
          <p:spPr bwMode="auto">
            <a:xfrm>
              <a:off x="2848" y="2682"/>
              <a:ext cx="369" cy="0"/>
            </a:xfrm>
            <a:prstGeom prst="line">
              <a:avLst/>
            </a:prstGeom>
            <a:noFill/>
            <a:ln w="38100">
              <a:solidFill>
                <a:schemeClr val="bg1"/>
              </a:solidFill>
              <a:prstDash val="sysDot"/>
              <a:round/>
              <a:headEnd/>
              <a:tailEnd/>
            </a:ln>
          </p:spPr>
          <p:txBody>
            <a:bodyPr wrap="none" anchor="ctr"/>
            <a:lstStyle/>
            <a:p>
              <a:endParaRPr lang="en-US">
                <a:latin typeface="Arial" pitchFamily="34" charset="0"/>
                <a:cs typeface="Arial" pitchFamily="34" charset="0"/>
              </a:endParaRPr>
            </a:p>
          </p:txBody>
        </p:sp>
        <p:sp>
          <p:nvSpPr>
            <p:cNvPr id="200732" name="Line 56"/>
            <p:cNvSpPr>
              <a:spLocks noChangeShapeType="1"/>
            </p:cNvSpPr>
            <p:nvPr/>
          </p:nvSpPr>
          <p:spPr bwMode="auto">
            <a:xfrm>
              <a:off x="2732" y="3052"/>
              <a:ext cx="370" cy="0"/>
            </a:xfrm>
            <a:prstGeom prst="line">
              <a:avLst/>
            </a:prstGeom>
            <a:noFill/>
            <a:ln w="38100">
              <a:solidFill>
                <a:schemeClr val="bg1"/>
              </a:solidFill>
              <a:prstDash val="sysDot"/>
              <a:round/>
              <a:headEnd/>
              <a:tailEnd/>
            </a:ln>
          </p:spPr>
          <p:txBody>
            <a:bodyPr wrap="none" anchor="ctr"/>
            <a:lstStyle/>
            <a:p>
              <a:endParaRPr lang="en-US">
                <a:latin typeface="Arial" pitchFamily="34" charset="0"/>
                <a:cs typeface="Arial" pitchFamily="34" charset="0"/>
              </a:endParaRPr>
            </a:p>
          </p:txBody>
        </p:sp>
        <p:sp>
          <p:nvSpPr>
            <p:cNvPr id="200733" name="Text Box 57"/>
            <p:cNvSpPr txBox="1">
              <a:spLocks noChangeArrowheads="1"/>
            </p:cNvSpPr>
            <p:nvPr/>
          </p:nvSpPr>
          <p:spPr bwMode="auto">
            <a:xfrm>
              <a:off x="2824" y="2736"/>
              <a:ext cx="296" cy="252"/>
            </a:xfrm>
            <a:prstGeom prst="rect">
              <a:avLst/>
            </a:prstGeom>
            <a:noFill/>
            <a:ln w="9525">
              <a:solidFill>
                <a:schemeClr val="bg1"/>
              </a:solidFill>
              <a:miter lim="800000"/>
              <a:headEnd/>
              <a:tailEnd/>
            </a:ln>
          </p:spPr>
          <p:txBody>
            <a:bodyPr wrap="none">
              <a:spAutoFit/>
            </a:bodyPr>
            <a:lstStyle/>
            <a:p>
              <a:pPr algn="r">
                <a:spcBef>
                  <a:spcPct val="0"/>
                </a:spcBef>
              </a:pPr>
              <a:r>
                <a:rPr lang="en-US" sz="2000" b="0">
                  <a:solidFill>
                    <a:schemeClr val="tx1"/>
                  </a:solidFill>
                  <a:latin typeface="Arial" pitchFamily="34" charset="0"/>
                  <a:cs typeface="Arial" pitchFamily="34" charset="0"/>
                </a:rPr>
                <a:t>19</a:t>
              </a:r>
            </a:p>
          </p:txBody>
        </p:sp>
        <p:sp>
          <p:nvSpPr>
            <p:cNvPr id="200734" name="Text Box 58"/>
            <p:cNvSpPr txBox="1">
              <a:spLocks noChangeArrowheads="1"/>
            </p:cNvSpPr>
            <p:nvPr/>
          </p:nvSpPr>
          <p:spPr bwMode="auto">
            <a:xfrm>
              <a:off x="2776" y="3110"/>
              <a:ext cx="296" cy="252"/>
            </a:xfrm>
            <a:prstGeom prst="rect">
              <a:avLst/>
            </a:prstGeom>
            <a:noFill/>
            <a:ln w="9525">
              <a:solidFill>
                <a:schemeClr val="bg1"/>
              </a:solidFill>
              <a:miter lim="800000"/>
              <a:headEnd/>
              <a:tailEnd/>
            </a:ln>
          </p:spPr>
          <p:txBody>
            <a:bodyPr wrap="none">
              <a:spAutoFit/>
            </a:bodyPr>
            <a:lstStyle/>
            <a:p>
              <a:pPr algn="r">
                <a:spcBef>
                  <a:spcPct val="0"/>
                </a:spcBef>
              </a:pPr>
              <a:r>
                <a:rPr lang="en-US" sz="2000" b="0">
                  <a:solidFill>
                    <a:schemeClr val="tx1"/>
                  </a:solidFill>
                  <a:latin typeface="Arial" pitchFamily="34" charset="0"/>
                  <a:cs typeface="Arial" pitchFamily="34" charset="0"/>
                </a:rPr>
                <a:t>20</a:t>
              </a:r>
            </a:p>
          </p:txBody>
        </p:sp>
        <p:sp>
          <p:nvSpPr>
            <p:cNvPr id="200735" name="Text Box 59"/>
            <p:cNvSpPr txBox="1">
              <a:spLocks noChangeArrowheads="1"/>
            </p:cNvSpPr>
            <p:nvPr/>
          </p:nvSpPr>
          <p:spPr bwMode="auto">
            <a:xfrm>
              <a:off x="2824" y="3456"/>
              <a:ext cx="296" cy="252"/>
            </a:xfrm>
            <a:prstGeom prst="rect">
              <a:avLst/>
            </a:prstGeom>
            <a:noFill/>
            <a:ln w="9525">
              <a:solidFill>
                <a:schemeClr val="bg1"/>
              </a:solidFill>
              <a:miter lim="800000"/>
              <a:headEnd/>
              <a:tailEnd/>
            </a:ln>
          </p:spPr>
          <p:txBody>
            <a:bodyPr wrap="none">
              <a:spAutoFit/>
            </a:bodyPr>
            <a:lstStyle/>
            <a:p>
              <a:pPr algn="r">
                <a:spcBef>
                  <a:spcPct val="0"/>
                </a:spcBef>
              </a:pPr>
              <a:r>
                <a:rPr lang="en-US" sz="2000" b="0">
                  <a:solidFill>
                    <a:schemeClr val="tx1"/>
                  </a:solidFill>
                  <a:latin typeface="Arial" pitchFamily="34" charset="0"/>
                  <a:cs typeface="Arial" pitchFamily="34" charset="0"/>
                </a:rPr>
                <a:t>21</a:t>
              </a:r>
            </a:p>
          </p:txBody>
        </p:sp>
      </p:grpSp>
      <p:grpSp>
        <p:nvGrpSpPr>
          <p:cNvPr id="2" name="Group 61"/>
          <p:cNvGrpSpPr>
            <a:grpSpLocks/>
          </p:cNvGrpSpPr>
          <p:nvPr/>
        </p:nvGrpSpPr>
        <p:grpSpPr bwMode="auto">
          <a:xfrm>
            <a:off x="2017713" y="3625850"/>
            <a:ext cx="1363662" cy="1293813"/>
            <a:chOff x="2162968" y="5564188"/>
            <a:chExt cx="1363663" cy="1293812"/>
          </a:xfrm>
        </p:grpSpPr>
        <p:sp>
          <p:nvSpPr>
            <p:cNvPr id="200798" name="Line 7"/>
            <p:cNvSpPr>
              <a:spLocks noChangeShapeType="1"/>
            </p:cNvSpPr>
            <p:nvPr/>
          </p:nvSpPr>
          <p:spPr bwMode="auto">
            <a:xfrm>
              <a:off x="2162968" y="6020931"/>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9" name="Line 8"/>
            <p:cNvSpPr>
              <a:spLocks noChangeShapeType="1"/>
            </p:cNvSpPr>
            <p:nvPr/>
          </p:nvSpPr>
          <p:spPr bwMode="auto">
            <a:xfrm>
              <a:off x="2162968" y="6422257"/>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0" name="Oval 9"/>
            <p:cNvSpPr>
              <a:spLocks noChangeArrowheads="1"/>
            </p:cNvSpPr>
            <p:nvPr/>
          </p:nvSpPr>
          <p:spPr bwMode="auto">
            <a:xfrm>
              <a:off x="2903378" y="5981848"/>
              <a:ext cx="196842" cy="96249"/>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801" name="Oval 10"/>
            <p:cNvSpPr>
              <a:spLocks noChangeArrowheads="1"/>
            </p:cNvSpPr>
            <p:nvPr/>
          </p:nvSpPr>
          <p:spPr bwMode="auto">
            <a:xfrm>
              <a:off x="2903378" y="6380258"/>
              <a:ext cx="196842" cy="96248"/>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802" name="Line 12"/>
            <p:cNvSpPr>
              <a:spLocks noChangeShapeType="1"/>
            </p:cNvSpPr>
            <p:nvPr/>
          </p:nvSpPr>
          <p:spPr bwMode="auto">
            <a:xfrm>
              <a:off x="2162968" y="5691936"/>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3" name="Line 13"/>
            <p:cNvSpPr>
              <a:spLocks noChangeShapeType="1"/>
            </p:cNvSpPr>
            <p:nvPr/>
          </p:nvSpPr>
          <p:spPr bwMode="auto">
            <a:xfrm>
              <a:off x="2162968" y="6739002"/>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4" name="AutoShape 14"/>
            <p:cNvSpPr>
              <a:spLocks noChangeArrowheads="1"/>
            </p:cNvSpPr>
            <p:nvPr/>
          </p:nvSpPr>
          <p:spPr bwMode="auto">
            <a:xfrm>
              <a:off x="2308109"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5" name="AutoShape 15"/>
            <p:cNvSpPr>
              <a:spLocks noChangeArrowheads="1"/>
            </p:cNvSpPr>
            <p:nvPr/>
          </p:nvSpPr>
          <p:spPr bwMode="auto">
            <a:xfrm>
              <a:off x="2303366" y="556418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6" name="AutoShape 16"/>
            <p:cNvSpPr>
              <a:spLocks noChangeArrowheads="1"/>
            </p:cNvSpPr>
            <p:nvPr/>
          </p:nvSpPr>
          <p:spPr bwMode="auto">
            <a:xfrm>
              <a:off x="2628748" y="5915932"/>
              <a:ext cx="111465" cy="599073"/>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7" name="AutoShape 17"/>
            <p:cNvSpPr>
              <a:spLocks noChangeArrowheads="1"/>
            </p:cNvSpPr>
            <p:nvPr/>
          </p:nvSpPr>
          <p:spPr bwMode="auto">
            <a:xfrm>
              <a:off x="2948912" y="5572938"/>
              <a:ext cx="111464" cy="1285062"/>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8" name="AutoShape 18"/>
            <p:cNvSpPr>
              <a:spLocks noChangeArrowheads="1"/>
            </p:cNvSpPr>
            <p:nvPr/>
          </p:nvSpPr>
          <p:spPr bwMode="auto">
            <a:xfrm>
              <a:off x="3269551"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09" name="AutoShape 19"/>
            <p:cNvSpPr>
              <a:spLocks noChangeArrowheads="1"/>
            </p:cNvSpPr>
            <p:nvPr/>
          </p:nvSpPr>
          <p:spPr bwMode="auto">
            <a:xfrm>
              <a:off x="3269551" y="557293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10" name="Line 20"/>
            <p:cNvSpPr>
              <a:spLocks noChangeShapeType="1"/>
            </p:cNvSpPr>
            <p:nvPr/>
          </p:nvSpPr>
          <p:spPr bwMode="auto">
            <a:xfrm>
              <a:off x="2326133"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811" name="Line 21"/>
            <p:cNvSpPr>
              <a:spLocks noChangeShapeType="1"/>
            </p:cNvSpPr>
            <p:nvPr/>
          </p:nvSpPr>
          <p:spPr bwMode="auto">
            <a:xfrm>
              <a:off x="2328979"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812" name="Line 22"/>
            <p:cNvSpPr>
              <a:spLocks noChangeShapeType="1"/>
            </p:cNvSpPr>
            <p:nvPr/>
          </p:nvSpPr>
          <p:spPr bwMode="auto">
            <a:xfrm>
              <a:off x="2953655"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813" name="Line 24"/>
            <p:cNvSpPr>
              <a:spLocks noChangeShapeType="1"/>
            </p:cNvSpPr>
            <p:nvPr/>
          </p:nvSpPr>
          <p:spPr bwMode="auto">
            <a:xfrm>
              <a:off x="3282357"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814" name="Line 25"/>
            <p:cNvSpPr>
              <a:spLocks noChangeShapeType="1"/>
            </p:cNvSpPr>
            <p:nvPr/>
          </p:nvSpPr>
          <p:spPr bwMode="auto">
            <a:xfrm>
              <a:off x="3282357" y="67401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815" name="Oval 61"/>
            <p:cNvSpPr>
              <a:spLocks noChangeArrowheads="1"/>
            </p:cNvSpPr>
            <p:nvPr/>
          </p:nvSpPr>
          <p:spPr bwMode="auto">
            <a:xfrm>
              <a:off x="2327082" y="5645853"/>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16" name="Oval 62"/>
            <p:cNvSpPr>
              <a:spLocks noChangeArrowheads="1"/>
            </p:cNvSpPr>
            <p:nvPr/>
          </p:nvSpPr>
          <p:spPr bwMode="auto">
            <a:xfrm>
              <a:off x="2327082" y="597718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17" name="Oval 63"/>
            <p:cNvSpPr>
              <a:spLocks noChangeArrowheads="1"/>
            </p:cNvSpPr>
            <p:nvPr/>
          </p:nvSpPr>
          <p:spPr bwMode="auto">
            <a:xfrm>
              <a:off x="232708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18" name="Oval 64"/>
            <p:cNvSpPr>
              <a:spLocks noChangeArrowheads="1"/>
            </p:cNvSpPr>
            <p:nvPr/>
          </p:nvSpPr>
          <p:spPr bwMode="auto">
            <a:xfrm>
              <a:off x="232708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19" name="Oval 65"/>
            <p:cNvSpPr>
              <a:spLocks noChangeArrowheads="1"/>
            </p:cNvSpPr>
            <p:nvPr/>
          </p:nvSpPr>
          <p:spPr bwMode="auto">
            <a:xfrm>
              <a:off x="2647720" y="598593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0" name="Oval 66"/>
            <p:cNvSpPr>
              <a:spLocks noChangeArrowheads="1"/>
            </p:cNvSpPr>
            <p:nvPr/>
          </p:nvSpPr>
          <p:spPr bwMode="auto">
            <a:xfrm>
              <a:off x="2647720" y="638259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1" name="Oval 67"/>
            <p:cNvSpPr>
              <a:spLocks noChangeArrowheads="1"/>
            </p:cNvSpPr>
            <p:nvPr/>
          </p:nvSpPr>
          <p:spPr bwMode="auto">
            <a:xfrm>
              <a:off x="2970731" y="5644687"/>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2" name="Oval 68"/>
            <p:cNvSpPr>
              <a:spLocks noChangeArrowheads="1"/>
            </p:cNvSpPr>
            <p:nvPr/>
          </p:nvSpPr>
          <p:spPr bwMode="auto">
            <a:xfrm>
              <a:off x="2967885"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3" name="Oval 69"/>
            <p:cNvSpPr>
              <a:spLocks noChangeArrowheads="1"/>
            </p:cNvSpPr>
            <p:nvPr/>
          </p:nvSpPr>
          <p:spPr bwMode="auto">
            <a:xfrm>
              <a:off x="3282832" y="5650520"/>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4" name="Oval 70"/>
            <p:cNvSpPr>
              <a:spLocks noChangeArrowheads="1"/>
            </p:cNvSpPr>
            <p:nvPr/>
          </p:nvSpPr>
          <p:spPr bwMode="auto">
            <a:xfrm>
              <a:off x="3282832" y="5972515"/>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5" name="Oval 71"/>
            <p:cNvSpPr>
              <a:spLocks noChangeArrowheads="1"/>
            </p:cNvSpPr>
            <p:nvPr/>
          </p:nvSpPr>
          <p:spPr bwMode="auto">
            <a:xfrm>
              <a:off x="328283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6" name="Oval 72"/>
            <p:cNvSpPr>
              <a:spLocks noChangeArrowheads="1"/>
            </p:cNvSpPr>
            <p:nvPr/>
          </p:nvSpPr>
          <p:spPr bwMode="auto">
            <a:xfrm>
              <a:off x="328283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827" name="Line 23"/>
            <p:cNvSpPr>
              <a:spLocks noChangeShapeType="1"/>
            </p:cNvSpPr>
            <p:nvPr/>
          </p:nvSpPr>
          <p:spPr bwMode="auto">
            <a:xfrm>
              <a:off x="2647720" y="6027347"/>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grpSp>
      <p:grpSp>
        <p:nvGrpSpPr>
          <p:cNvPr id="3" name="Group 92"/>
          <p:cNvGrpSpPr>
            <a:grpSpLocks/>
          </p:cNvGrpSpPr>
          <p:nvPr/>
        </p:nvGrpSpPr>
        <p:grpSpPr bwMode="auto">
          <a:xfrm>
            <a:off x="5519738" y="3155950"/>
            <a:ext cx="1363662" cy="1293813"/>
            <a:chOff x="2162968" y="5564188"/>
            <a:chExt cx="1363663" cy="1293812"/>
          </a:xfrm>
        </p:grpSpPr>
        <p:sp>
          <p:nvSpPr>
            <p:cNvPr id="200768" name="Line 7"/>
            <p:cNvSpPr>
              <a:spLocks noChangeShapeType="1"/>
            </p:cNvSpPr>
            <p:nvPr/>
          </p:nvSpPr>
          <p:spPr bwMode="auto">
            <a:xfrm>
              <a:off x="2162968" y="6020931"/>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9" name="Line 8"/>
            <p:cNvSpPr>
              <a:spLocks noChangeShapeType="1"/>
            </p:cNvSpPr>
            <p:nvPr/>
          </p:nvSpPr>
          <p:spPr bwMode="auto">
            <a:xfrm>
              <a:off x="2162968" y="6422257"/>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0" name="Oval 9"/>
            <p:cNvSpPr>
              <a:spLocks noChangeArrowheads="1"/>
            </p:cNvSpPr>
            <p:nvPr/>
          </p:nvSpPr>
          <p:spPr bwMode="auto">
            <a:xfrm>
              <a:off x="2903378" y="5981848"/>
              <a:ext cx="196842" cy="96249"/>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771" name="Oval 10"/>
            <p:cNvSpPr>
              <a:spLocks noChangeArrowheads="1"/>
            </p:cNvSpPr>
            <p:nvPr/>
          </p:nvSpPr>
          <p:spPr bwMode="auto">
            <a:xfrm>
              <a:off x="2903378" y="6380258"/>
              <a:ext cx="196842" cy="96248"/>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00772" name="Line 12"/>
            <p:cNvSpPr>
              <a:spLocks noChangeShapeType="1"/>
            </p:cNvSpPr>
            <p:nvPr/>
          </p:nvSpPr>
          <p:spPr bwMode="auto">
            <a:xfrm>
              <a:off x="2162968" y="5691936"/>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3" name="Line 13"/>
            <p:cNvSpPr>
              <a:spLocks noChangeShapeType="1"/>
            </p:cNvSpPr>
            <p:nvPr/>
          </p:nvSpPr>
          <p:spPr bwMode="auto">
            <a:xfrm>
              <a:off x="2162968" y="6739002"/>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4" name="AutoShape 14"/>
            <p:cNvSpPr>
              <a:spLocks noChangeArrowheads="1"/>
            </p:cNvSpPr>
            <p:nvPr/>
          </p:nvSpPr>
          <p:spPr bwMode="auto">
            <a:xfrm>
              <a:off x="2308109"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5" name="AutoShape 15"/>
            <p:cNvSpPr>
              <a:spLocks noChangeArrowheads="1"/>
            </p:cNvSpPr>
            <p:nvPr/>
          </p:nvSpPr>
          <p:spPr bwMode="auto">
            <a:xfrm>
              <a:off x="2303366" y="556418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6" name="AutoShape 16"/>
            <p:cNvSpPr>
              <a:spLocks noChangeArrowheads="1"/>
            </p:cNvSpPr>
            <p:nvPr/>
          </p:nvSpPr>
          <p:spPr bwMode="auto">
            <a:xfrm>
              <a:off x="2628748" y="5915932"/>
              <a:ext cx="111465" cy="599073"/>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7" name="AutoShape 17"/>
            <p:cNvSpPr>
              <a:spLocks noChangeArrowheads="1"/>
            </p:cNvSpPr>
            <p:nvPr/>
          </p:nvSpPr>
          <p:spPr bwMode="auto">
            <a:xfrm>
              <a:off x="2948912" y="5572938"/>
              <a:ext cx="111464" cy="1285062"/>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8" name="AutoShape 18"/>
            <p:cNvSpPr>
              <a:spLocks noChangeArrowheads="1"/>
            </p:cNvSpPr>
            <p:nvPr/>
          </p:nvSpPr>
          <p:spPr bwMode="auto">
            <a:xfrm>
              <a:off x="3269551"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79" name="AutoShape 19"/>
            <p:cNvSpPr>
              <a:spLocks noChangeArrowheads="1"/>
            </p:cNvSpPr>
            <p:nvPr/>
          </p:nvSpPr>
          <p:spPr bwMode="auto">
            <a:xfrm>
              <a:off x="3269551" y="557293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80" name="Line 20"/>
            <p:cNvSpPr>
              <a:spLocks noChangeShapeType="1"/>
            </p:cNvSpPr>
            <p:nvPr/>
          </p:nvSpPr>
          <p:spPr bwMode="auto">
            <a:xfrm>
              <a:off x="2326133"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781" name="Line 21"/>
            <p:cNvSpPr>
              <a:spLocks noChangeShapeType="1"/>
            </p:cNvSpPr>
            <p:nvPr/>
          </p:nvSpPr>
          <p:spPr bwMode="auto">
            <a:xfrm>
              <a:off x="2328979"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782" name="Line 22"/>
            <p:cNvSpPr>
              <a:spLocks noChangeShapeType="1"/>
            </p:cNvSpPr>
            <p:nvPr/>
          </p:nvSpPr>
          <p:spPr bwMode="auto">
            <a:xfrm>
              <a:off x="2953655"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783" name="Line 24"/>
            <p:cNvSpPr>
              <a:spLocks noChangeShapeType="1"/>
            </p:cNvSpPr>
            <p:nvPr/>
          </p:nvSpPr>
          <p:spPr bwMode="auto">
            <a:xfrm>
              <a:off x="3282357"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784" name="Line 25"/>
            <p:cNvSpPr>
              <a:spLocks noChangeShapeType="1"/>
            </p:cNvSpPr>
            <p:nvPr/>
          </p:nvSpPr>
          <p:spPr bwMode="auto">
            <a:xfrm>
              <a:off x="3282357" y="67401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785" name="Oval 61"/>
            <p:cNvSpPr>
              <a:spLocks noChangeArrowheads="1"/>
            </p:cNvSpPr>
            <p:nvPr/>
          </p:nvSpPr>
          <p:spPr bwMode="auto">
            <a:xfrm>
              <a:off x="2327082" y="5645853"/>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86" name="Oval 62"/>
            <p:cNvSpPr>
              <a:spLocks noChangeArrowheads="1"/>
            </p:cNvSpPr>
            <p:nvPr/>
          </p:nvSpPr>
          <p:spPr bwMode="auto">
            <a:xfrm>
              <a:off x="2327082" y="597718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87" name="Oval 63"/>
            <p:cNvSpPr>
              <a:spLocks noChangeArrowheads="1"/>
            </p:cNvSpPr>
            <p:nvPr/>
          </p:nvSpPr>
          <p:spPr bwMode="auto">
            <a:xfrm>
              <a:off x="232708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88" name="Oval 64"/>
            <p:cNvSpPr>
              <a:spLocks noChangeArrowheads="1"/>
            </p:cNvSpPr>
            <p:nvPr/>
          </p:nvSpPr>
          <p:spPr bwMode="auto">
            <a:xfrm>
              <a:off x="232708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89" name="Oval 65"/>
            <p:cNvSpPr>
              <a:spLocks noChangeArrowheads="1"/>
            </p:cNvSpPr>
            <p:nvPr/>
          </p:nvSpPr>
          <p:spPr bwMode="auto">
            <a:xfrm>
              <a:off x="2647720" y="598593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0" name="Oval 66"/>
            <p:cNvSpPr>
              <a:spLocks noChangeArrowheads="1"/>
            </p:cNvSpPr>
            <p:nvPr/>
          </p:nvSpPr>
          <p:spPr bwMode="auto">
            <a:xfrm>
              <a:off x="2647720" y="638259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1" name="Oval 67"/>
            <p:cNvSpPr>
              <a:spLocks noChangeArrowheads="1"/>
            </p:cNvSpPr>
            <p:nvPr/>
          </p:nvSpPr>
          <p:spPr bwMode="auto">
            <a:xfrm>
              <a:off x="2970731" y="5644687"/>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2" name="Oval 68"/>
            <p:cNvSpPr>
              <a:spLocks noChangeArrowheads="1"/>
            </p:cNvSpPr>
            <p:nvPr/>
          </p:nvSpPr>
          <p:spPr bwMode="auto">
            <a:xfrm>
              <a:off x="2967885"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3" name="Oval 69"/>
            <p:cNvSpPr>
              <a:spLocks noChangeArrowheads="1"/>
            </p:cNvSpPr>
            <p:nvPr/>
          </p:nvSpPr>
          <p:spPr bwMode="auto">
            <a:xfrm>
              <a:off x="3282832" y="5650520"/>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4" name="Oval 70"/>
            <p:cNvSpPr>
              <a:spLocks noChangeArrowheads="1"/>
            </p:cNvSpPr>
            <p:nvPr/>
          </p:nvSpPr>
          <p:spPr bwMode="auto">
            <a:xfrm>
              <a:off x="3282832" y="5972515"/>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5" name="Oval 71"/>
            <p:cNvSpPr>
              <a:spLocks noChangeArrowheads="1"/>
            </p:cNvSpPr>
            <p:nvPr/>
          </p:nvSpPr>
          <p:spPr bwMode="auto">
            <a:xfrm>
              <a:off x="328283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6" name="Oval 72"/>
            <p:cNvSpPr>
              <a:spLocks noChangeArrowheads="1"/>
            </p:cNvSpPr>
            <p:nvPr/>
          </p:nvSpPr>
          <p:spPr bwMode="auto">
            <a:xfrm>
              <a:off x="328283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97" name="Line 23"/>
            <p:cNvSpPr>
              <a:spLocks noChangeShapeType="1"/>
            </p:cNvSpPr>
            <p:nvPr/>
          </p:nvSpPr>
          <p:spPr bwMode="auto">
            <a:xfrm>
              <a:off x="2647720" y="6027347"/>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grpSp>
      <p:sp>
        <p:nvSpPr>
          <p:cNvPr id="60" name="Footer Placeholder 3"/>
          <p:cNvSpPr>
            <a:spLocks noGrp="1"/>
          </p:cNvSpPr>
          <p:nvPr>
            <p:ph type="ftr" sz="quarter" idx="10"/>
          </p:nvPr>
        </p:nvSpPr>
        <p:spPr/>
        <p:txBody>
          <a:bodyPr/>
          <a:lstStyle/>
          <a:p>
            <a:pPr>
              <a:defRPr/>
            </a:pPr>
            <a:r>
              <a:rPr lang="en-US"/>
              <a:t>Art of Multiprocessor Programming</a:t>
            </a:r>
          </a:p>
        </p:txBody>
      </p:sp>
      <p:sp>
        <p:nvSpPr>
          <p:cNvPr id="61" name="Slide Number Placeholder 4"/>
          <p:cNvSpPr>
            <a:spLocks noGrp="1"/>
          </p:cNvSpPr>
          <p:nvPr>
            <p:ph type="sldNum" sz="quarter" idx="11"/>
          </p:nvPr>
        </p:nvSpPr>
        <p:spPr/>
        <p:txBody>
          <a:bodyPr/>
          <a:lstStyle/>
          <a:p>
            <a:pPr>
              <a:defRPr/>
            </a:pPr>
            <a:fld id="{5413CA10-A55B-40B3-BB73-698C3F242B47}" type="slidenum">
              <a:rPr lang="en-US"/>
              <a:pPr>
                <a:defRPr/>
              </a:pPr>
              <a:t>90</a:t>
            </a:fld>
            <a:endParaRPr lang="en-US"/>
          </a:p>
        </p:txBody>
      </p:sp>
      <p:sp>
        <p:nvSpPr>
          <p:cNvPr id="200710" name="Rectangle 2"/>
          <p:cNvSpPr>
            <a:spLocks noGrp="1" noChangeArrowheads="1"/>
          </p:cNvSpPr>
          <p:nvPr>
            <p:ph type="title"/>
          </p:nvPr>
        </p:nvSpPr>
        <p:spPr>
          <a:xfrm>
            <a:off x="795338" y="571500"/>
            <a:ext cx="7772400" cy="1143000"/>
          </a:xfrm>
        </p:spPr>
        <p:txBody>
          <a:bodyPr/>
          <a:lstStyle/>
          <a:p>
            <a:r>
              <a:rPr lang="en-US"/>
              <a:t>Shared Pool</a:t>
            </a:r>
          </a:p>
        </p:txBody>
      </p:sp>
      <p:grpSp>
        <p:nvGrpSpPr>
          <p:cNvPr id="200711" name="Group 3"/>
          <p:cNvGrpSpPr>
            <a:grpSpLocks/>
          </p:cNvGrpSpPr>
          <p:nvPr/>
        </p:nvGrpSpPr>
        <p:grpSpPr bwMode="auto">
          <a:xfrm>
            <a:off x="660400" y="2374900"/>
            <a:ext cx="1447800" cy="1295400"/>
            <a:chOff x="1584" y="816"/>
            <a:chExt cx="912" cy="816"/>
          </a:xfrm>
          <a:effectLst>
            <a:glow rad="63500">
              <a:schemeClr val="accent3">
                <a:satMod val="175000"/>
                <a:alpha val="40000"/>
              </a:schemeClr>
            </a:glow>
          </a:effectLst>
        </p:grpSpPr>
        <p:sp>
          <p:nvSpPr>
            <p:cNvPr id="200759"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0"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1"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2"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3"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4"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5"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6"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67"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0712" name="Group 13"/>
          <p:cNvGrpSpPr>
            <a:grpSpLocks/>
          </p:cNvGrpSpPr>
          <p:nvPr/>
        </p:nvGrpSpPr>
        <p:grpSpPr bwMode="auto">
          <a:xfrm>
            <a:off x="6121400" y="4914900"/>
            <a:ext cx="1447800" cy="1295400"/>
            <a:chOff x="1584" y="816"/>
            <a:chExt cx="912" cy="816"/>
          </a:xfrm>
          <a:effectLst>
            <a:glow rad="63500">
              <a:schemeClr val="accent3">
                <a:satMod val="175000"/>
                <a:alpha val="40000"/>
              </a:schemeClr>
            </a:glow>
          </a:effectLst>
        </p:grpSpPr>
        <p:sp>
          <p:nvSpPr>
            <p:cNvPr id="200750" name="Freeform 1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1" name="Freeform 1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2" name="Freeform 1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3" name="Freeform 1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4" name="Freeform 1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5" name="Freeform 1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6" name="Freeform 2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7" name="Freeform 2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58" name="Freeform 2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00713" name="Rectangle 23"/>
          <p:cNvSpPr>
            <a:spLocks noChangeArrowheads="1"/>
          </p:cNvSpPr>
          <p:nvPr/>
        </p:nvSpPr>
        <p:spPr bwMode="auto">
          <a:xfrm>
            <a:off x="3708400" y="2133600"/>
            <a:ext cx="914400" cy="3657600"/>
          </a:xfrm>
          <a:prstGeom prst="rect">
            <a:avLst/>
          </a:prstGeom>
          <a:solidFill>
            <a:srgbClr val="FF7C80"/>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200714" name="Line 24"/>
          <p:cNvSpPr>
            <a:spLocks noChangeShapeType="1"/>
          </p:cNvSpPr>
          <p:nvPr/>
        </p:nvSpPr>
        <p:spPr bwMode="auto">
          <a:xfrm>
            <a:off x="3708400" y="31369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15" name="Line 25"/>
          <p:cNvSpPr>
            <a:spLocks noChangeShapeType="1"/>
          </p:cNvSpPr>
          <p:nvPr/>
        </p:nvSpPr>
        <p:spPr bwMode="auto">
          <a:xfrm>
            <a:off x="3708400" y="36703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16" name="Line 26"/>
          <p:cNvSpPr>
            <a:spLocks noChangeShapeType="1"/>
          </p:cNvSpPr>
          <p:nvPr/>
        </p:nvSpPr>
        <p:spPr bwMode="auto">
          <a:xfrm>
            <a:off x="3708400" y="42037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17" name="Line 27"/>
          <p:cNvSpPr>
            <a:spLocks noChangeShapeType="1"/>
          </p:cNvSpPr>
          <p:nvPr/>
        </p:nvSpPr>
        <p:spPr bwMode="auto">
          <a:xfrm>
            <a:off x="3708400" y="53340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200718" name="Group 28"/>
          <p:cNvGrpSpPr>
            <a:grpSpLocks/>
          </p:cNvGrpSpPr>
          <p:nvPr/>
        </p:nvGrpSpPr>
        <p:grpSpPr bwMode="auto">
          <a:xfrm>
            <a:off x="3951288" y="3746500"/>
            <a:ext cx="430212" cy="341313"/>
            <a:chOff x="2828" y="3460"/>
            <a:chExt cx="271" cy="215"/>
          </a:xfrm>
        </p:grpSpPr>
        <p:sp>
          <p:nvSpPr>
            <p:cNvPr id="200748" name="Oval 29"/>
            <p:cNvSpPr>
              <a:spLocks noChangeArrowheads="1"/>
            </p:cNvSpPr>
            <p:nvPr/>
          </p:nvSpPr>
          <p:spPr bwMode="auto">
            <a:xfrm>
              <a:off x="2828" y="3460"/>
              <a:ext cx="271" cy="215"/>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49" name="Oval 30"/>
            <p:cNvSpPr>
              <a:spLocks noChangeArrowheads="1"/>
            </p:cNvSpPr>
            <p:nvPr/>
          </p:nvSpPr>
          <p:spPr bwMode="auto">
            <a:xfrm>
              <a:off x="2982" y="3498"/>
              <a:ext cx="71" cy="60"/>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00720" name="Freeform 40"/>
          <p:cNvSpPr>
            <a:spLocks/>
          </p:cNvSpPr>
          <p:nvPr/>
        </p:nvSpPr>
        <p:spPr bwMode="auto">
          <a:xfrm>
            <a:off x="1955800" y="3403600"/>
            <a:ext cx="1930400" cy="1589088"/>
          </a:xfrm>
          <a:custGeom>
            <a:avLst/>
            <a:gdLst>
              <a:gd name="T0" fmla="*/ 0 w 1216"/>
              <a:gd name="T1" fmla="*/ 0 h 1001"/>
              <a:gd name="T2" fmla="*/ 2147483647 w 1216"/>
              <a:gd name="T3" fmla="*/ 2147483647 h 1001"/>
              <a:gd name="T4" fmla="*/ 2147483647 w 1216"/>
              <a:gd name="T5" fmla="*/ 2147483647 h 1001"/>
              <a:gd name="T6" fmla="*/ 0 60000 65536"/>
              <a:gd name="T7" fmla="*/ 0 60000 65536"/>
              <a:gd name="T8" fmla="*/ 0 60000 65536"/>
              <a:gd name="T9" fmla="*/ 0 w 1216"/>
              <a:gd name="T10" fmla="*/ 0 h 1001"/>
              <a:gd name="T11" fmla="*/ 1216 w 1216"/>
              <a:gd name="T12" fmla="*/ 1001 h 1001"/>
            </a:gdLst>
            <a:ahLst/>
            <a:cxnLst>
              <a:cxn ang="T6">
                <a:pos x="T0" y="T1"/>
              </a:cxn>
              <a:cxn ang="T7">
                <a:pos x="T2" y="T3"/>
              </a:cxn>
              <a:cxn ang="T8">
                <a:pos x="T4" y="T5"/>
              </a:cxn>
            </a:cxnLst>
            <a:rect l="T9" t="T10" r="T11" b="T12"/>
            <a:pathLst>
              <a:path w="1216" h="1001">
                <a:moveTo>
                  <a:pt x="0" y="0"/>
                </a:moveTo>
                <a:cubicBezTo>
                  <a:pt x="84" y="155"/>
                  <a:pt x="301" y="855"/>
                  <a:pt x="504" y="928"/>
                </a:cubicBezTo>
                <a:cubicBezTo>
                  <a:pt x="707" y="1001"/>
                  <a:pt x="1068" y="542"/>
                  <a:pt x="1216" y="44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00721" name="Freeform 41"/>
          <p:cNvSpPr>
            <a:spLocks/>
          </p:cNvSpPr>
          <p:nvPr/>
        </p:nvSpPr>
        <p:spPr bwMode="auto">
          <a:xfrm>
            <a:off x="4546600" y="2806700"/>
            <a:ext cx="2043113" cy="2082800"/>
          </a:xfrm>
          <a:custGeom>
            <a:avLst/>
            <a:gdLst>
              <a:gd name="T0" fmla="*/ 2147483647 w 1287"/>
              <a:gd name="T1" fmla="*/ 2147483647 h 1312"/>
              <a:gd name="T2" fmla="*/ 2147483647 w 1287"/>
              <a:gd name="T3" fmla="*/ 2147483647 h 1312"/>
              <a:gd name="T4" fmla="*/ 0 w 1287"/>
              <a:gd name="T5" fmla="*/ 0 h 1312"/>
              <a:gd name="T6" fmla="*/ 0 60000 65536"/>
              <a:gd name="T7" fmla="*/ 0 60000 65536"/>
              <a:gd name="T8" fmla="*/ 0 60000 65536"/>
              <a:gd name="T9" fmla="*/ 0 w 1287"/>
              <a:gd name="T10" fmla="*/ 0 h 1312"/>
              <a:gd name="T11" fmla="*/ 1287 w 1287"/>
              <a:gd name="T12" fmla="*/ 1312 h 1312"/>
            </a:gdLst>
            <a:ahLst/>
            <a:cxnLst>
              <a:cxn ang="T6">
                <a:pos x="T0" y="T1"/>
              </a:cxn>
              <a:cxn ang="T7">
                <a:pos x="T2" y="T3"/>
              </a:cxn>
              <a:cxn ang="T8">
                <a:pos x="T4" y="T5"/>
              </a:cxn>
            </a:cxnLst>
            <a:rect l="T9" t="T10" r="T11" b="T12"/>
            <a:pathLst>
              <a:path w="1287" h="1312">
                <a:moveTo>
                  <a:pt x="1096" y="1312"/>
                </a:moveTo>
                <a:cubicBezTo>
                  <a:pt x="1097" y="1157"/>
                  <a:pt x="1287" y="603"/>
                  <a:pt x="1104" y="384"/>
                </a:cubicBezTo>
                <a:cubicBezTo>
                  <a:pt x="921" y="165"/>
                  <a:pt x="230" y="80"/>
                  <a:pt x="0" y="0"/>
                </a:cubicBezTo>
              </a:path>
            </a:pathLst>
          </a:custGeom>
          <a:noFill/>
          <a:ln w="76200">
            <a:solidFill>
              <a:schemeClr val="accent2"/>
            </a:solidFill>
            <a:round/>
            <a:headEnd/>
            <a:tailEnd type="triangle" w="med" len="med"/>
          </a:ln>
        </p:spPr>
        <p:txBody>
          <a:bodyPr wrap="none" anchor="ctr"/>
          <a:lstStyle/>
          <a:p>
            <a:endParaRPr lang="en-US">
              <a:latin typeface="Arial" pitchFamily="34" charset="0"/>
              <a:cs typeface="Arial" pitchFamily="34" charset="0"/>
            </a:endParaRPr>
          </a:p>
        </p:txBody>
      </p:sp>
      <p:sp>
        <p:nvSpPr>
          <p:cNvPr id="200722" name="AutoShape 43"/>
          <p:cNvSpPr>
            <a:spLocks noChangeArrowheads="1"/>
          </p:cNvSpPr>
          <p:nvPr/>
        </p:nvSpPr>
        <p:spPr bwMode="auto">
          <a:xfrm>
            <a:off x="6527800" y="3733800"/>
            <a:ext cx="2235200" cy="685800"/>
          </a:xfrm>
          <a:prstGeom prst="cloudCallout">
            <a:avLst>
              <a:gd name="adj1" fmla="val -34801"/>
              <a:gd name="adj2" fmla="val 112500"/>
            </a:avLst>
          </a:prstGeom>
          <a:noFill/>
          <a:ln w="38100">
            <a:solidFill>
              <a:schemeClr val="accent2"/>
            </a:solidFill>
            <a:round/>
            <a:headEnd/>
            <a:tailEnd/>
          </a:ln>
        </p:spPr>
        <p:txBody>
          <a:bodyPr anchor="ctr"/>
          <a:lstStyle/>
          <a:p>
            <a:pPr algn="ctr">
              <a:spcBef>
                <a:spcPct val="0"/>
              </a:spcBef>
            </a:pPr>
            <a:r>
              <a:rPr lang="en-US" sz="2800" b="0">
                <a:solidFill>
                  <a:srgbClr val="FFFF00"/>
                </a:solidFill>
                <a:latin typeface="Arial" pitchFamily="34" charset="0"/>
                <a:cs typeface="Arial" pitchFamily="34" charset="0"/>
              </a:rPr>
              <a:t>remove</a:t>
            </a:r>
          </a:p>
        </p:txBody>
      </p:sp>
      <p:sp>
        <p:nvSpPr>
          <p:cNvPr id="200723" name="AutoShape 44"/>
          <p:cNvSpPr>
            <a:spLocks noChangeArrowheads="1"/>
          </p:cNvSpPr>
          <p:nvPr/>
        </p:nvSpPr>
        <p:spPr bwMode="auto">
          <a:xfrm>
            <a:off x="2006600" y="1714500"/>
            <a:ext cx="1524000" cy="685800"/>
          </a:xfrm>
          <a:prstGeom prst="cloudCallout">
            <a:avLst>
              <a:gd name="adj1" fmla="val -58542"/>
              <a:gd name="adj2" fmla="val 77315"/>
            </a:avLst>
          </a:prstGeom>
          <a:noFill/>
          <a:ln w="38100">
            <a:solidFill>
              <a:srgbClr val="FF5050"/>
            </a:solidFill>
            <a:round/>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put</a:t>
            </a:r>
          </a:p>
        </p:txBody>
      </p:sp>
      <p:grpSp>
        <p:nvGrpSpPr>
          <p:cNvPr id="200724" name="Group 45"/>
          <p:cNvGrpSpPr>
            <a:grpSpLocks/>
          </p:cNvGrpSpPr>
          <p:nvPr/>
        </p:nvGrpSpPr>
        <p:grpSpPr bwMode="auto">
          <a:xfrm>
            <a:off x="3951288" y="2679700"/>
            <a:ext cx="430212" cy="341313"/>
            <a:chOff x="2828" y="3460"/>
            <a:chExt cx="271" cy="215"/>
          </a:xfrm>
        </p:grpSpPr>
        <p:sp>
          <p:nvSpPr>
            <p:cNvPr id="200738" name="Oval 46"/>
            <p:cNvSpPr>
              <a:spLocks noChangeArrowheads="1"/>
            </p:cNvSpPr>
            <p:nvPr/>
          </p:nvSpPr>
          <p:spPr bwMode="auto">
            <a:xfrm>
              <a:off x="2828" y="3460"/>
              <a:ext cx="271" cy="215"/>
            </a:xfrm>
            <a:prstGeom prst="ellipse">
              <a:avLst/>
            </a:pr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39" name="Oval 47"/>
            <p:cNvSpPr>
              <a:spLocks noChangeArrowheads="1"/>
            </p:cNvSpPr>
            <p:nvPr/>
          </p:nvSpPr>
          <p:spPr bwMode="auto">
            <a:xfrm>
              <a:off x="2982" y="3498"/>
              <a:ext cx="71" cy="60"/>
            </a:xfrm>
            <a:prstGeom prst="ellipse">
              <a:avLst/>
            </a:prstGeom>
            <a:solidFill>
              <a:srgbClr val="FFFF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0725" name="Group 48"/>
          <p:cNvGrpSpPr>
            <a:grpSpLocks/>
          </p:cNvGrpSpPr>
          <p:nvPr/>
        </p:nvGrpSpPr>
        <p:grpSpPr bwMode="auto">
          <a:xfrm>
            <a:off x="3951288" y="3213100"/>
            <a:ext cx="430212" cy="341313"/>
            <a:chOff x="2828" y="3460"/>
            <a:chExt cx="271" cy="215"/>
          </a:xfrm>
        </p:grpSpPr>
        <p:sp>
          <p:nvSpPr>
            <p:cNvPr id="200736" name="Oval 49"/>
            <p:cNvSpPr>
              <a:spLocks noChangeArrowheads="1"/>
            </p:cNvSpPr>
            <p:nvPr/>
          </p:nvSpPr>
          <p:spPr bwMode="auto">
            <a:xfrm>
              <a:off x="2828" y="3460"/>
              <a:ext cx="271" cy="215"/>
            </a:xfrm>
            <a:prstGeom prst="ellipse">
              <a:avLst/>
            </a:prstGeom>
            <a:solidFill>
              <a:srgbClr val="FF505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737" name="Oval 50"/>
            <p:cNvSpPr>
              <a:spLocks noChangeArrowheads="1"/>
            </p:cNvSpPr>
            <p:nvPr/>
          </p:nvSpPr>
          <p:spPr bwMode="auto">
            <a:xfrm>
              <a:off x="2982" y="3498"/>
              <a:ext cx="71" cy="60"/>
            </a:xfrm>
            <a:prstGeom prst="ellipse">
              <a:avLst/>
            </a:prstGeom>
            <a:solidFill>
              <a:srgbClr val="FF99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00727" name="Line 60"/>
          <p:cNvSpPr>
            <a:spLocks noChangeShapeType="1"/>
          </p:cNvSpPr>
          <p:nvPr/>
        </p:nvSpPr>
        <p:spPr bwMode="auto">
          <a:xfrm>
            <a:off x="3708400" y="25781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Rectangle 2"/>
          <p:cNvSpPr>
            <a:spLocks noGrp="1" noChangeArrowheads="1"/>
          </p:cNvSpPr>
          <p:nvPr>
            <p:ph type="title"/>
          </p:nvPr>
        </p:nvSpPr>
        <p:spPr/>
        <p:txBody>
          <a:bodyPr/>
          <a:lstStyle/>
          <a:p>
            <a:r>
              <a:rPr lang="en-US"/>
              <a:t>What About</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23E23B19-F80F-425E-9AA0-131D92FCB443}" type="slidenum">
              <a:rPr lang="en-US"/>
              <a:pPr>
                <a:defRPr/>
              </a:pPr>
              <a:t>91</a:t>
            </a:fld>
            <a:endParaRPr lang="en-US"/>
          </a:p>
        </p:txBody>
      </p:sp>
      <p:sp>
        <p:nvSpPr>
          <p:cNvPr id="2" name="TextBox 1">
            <a:extLst>
              <a:ext uri="{FF2B5EF4-FFF2-40B4-BE49-F238E27FC236}">
                <a16:creationId xmlns:a16="http://schemas.microsoft.com/office/drawing/2014/main" id="{C050C439-1253-B2B0-B9E2-CED4D76159CD}"/>
              </a:ext>
            </a:extLst>
          </p:cNvPr>
          <p:cNvSpPr txBox="1"/>
          <p:nvPr/>
        </p:nvSpPr>
        <p:spPr bwMode="auto">
          <a:xfrm>
            <a:off x="1804851" y="1896381"/>
            <a:ext cx="212429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Decrements</a:t>
            </a:r>
          </a:p>
        </p:txBody>
      </p:sp>
      <p:sp>
        <p:nvSpPr>
          <p:cNvPr id="3" name="TextBox 2">
            <a:extLst>
              <a:ext uri="{FF2B5EF4-FFF2-40B4-BE49-F238E27FC236}">
                <a16:creationId xmlns:a16="http://schemas.microsoft.com/office/drawing/2014/main" id="{403E296A-32E5-2E77-AE0F-122374F29972}"/>
              </a:ext>
            </a:extLst>
          </p:cNvPr>
          <p:cNvSpPr txBox="1"/>
          <p:nvPr/>
        </p:nvSpPr>
        <p:spPr bwMode="auto">
          <a:xfrm>
            <a:off x="1977147" y="3809415"/>
            <a:ext cx="4084773" cy="2074414"/>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err="1">
                <a:solidFill>
                  <a:srgbClr val="FFFF00"/>
                </a:solidFill>
              </a:rPr>
              <a:t>Misc</a:t>
            </a:r>
            <a:r>
              <a:rPr lang="en-US" sz="2800" b="0" dirty="0">
                <a:solidFill>
                  <a:srgbClr val="FFFF00"/>
                </a:solidFill>
              </a:rPr>
              <a:t> operations</a:t>
            </a:r>
          </a:p>
          <a:p>
            <a:pPr lvl="1"/>
            <a:r>
              <a:rPr lang="en-US" sz="2800" b="0" dirty="0">
                <a:solidFill>
                  <a:srgbClr val="FFFF00"/>
                </a:solidFill>
              </a:rPr>
              <a:t>Multiplication</a:t>
            </a:r>
          </a:p>
          <a:p>
            <a:pPr lvl="1"/>
            <a:r>
              <a:rPr lang="en-US" sz="2800" b="0" dirty="0">
                <a:solidFill>
                  <a:srgbClr val="FFFF00"/>
                </a:solidFill>
              </a:rPr>
              <a:t>Vector addition</a:t>
            </a:r>
          </a:p>
          <a:p>
            <a:pPr lvl="1"/>
            <a:r>
              <a:rPr lang="en-US" sz="2800" b="0" dirty="0">
                <a:solidFill>
                  <a:srgbClr val="FFFF00"/>
                </a:solidFill>
              </a:rPr>
              <a:t>Horoscope casting …</a:t>
            </a:r>
            <a:endParaRPr lang="en-US" sz="2800" dirty="0">
              <a:solidFill>
                <a:srgbClr val="FFFF00"/>
              </a:solidFill>
            </a:endParaRPr>
          </a:p>
        </p:txBody>
      </p:sp>
      <p:sp>
        <p:nvSpPr>
          <p:cNvPr id="6" name="TextBox 3">
            <a:extLst>
              <a:ext uri="{FF2B5EF4-FFF2-40B4-BE49-F238E27FC236}">
                <a16:creationId xmlns:a16="http://schemas.microsoft.com/office/drawing/2014/main" id="{C8707022-9A4B-2092-4210-B8770BD75275}"/>
              </a:ext>
            </a:extLst>
          </p:cNvPr>
          <p:cNvSpPr txBox="1"/>
          <p:nvPr/>
        </p:nvSpPr>
        <p:spPr bwMode="auto">
          <a:xfrm>
            <a:off x="1879354" y="2840114"/>
            <a:ext cx="4464684"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Adding values other than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Rectangle 2"/>
          <p:cNvSpPr>
            <a:spLocks noGrp="1" noChangeArrowheads="1"/>
          </p:cNvSpPr>
          <p:nvPr>
            <p:ph type="title"/>
          </p:nvPr>
        </p:nvSpPr>
        <p:spPr/>
        <p:txBody>
          <a:bodyPr/>
          <a:lstStyle/>
          <a:p>
            <a:r>
              <a:rPr lang="en-US"/>
              <a:t>First Step</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B90DE3E3-926B-4021-BFFB-B3BEC61C1DAA}" type="slidenum">
              <a:rPr lang="en-US"/>
              <a:pPr>
                <a:defRPr/>
              </a:pPr>
              <a:t>92</a:t>
            </a:fld>
            <a:endParaRPr lang="en-US"/>
          </a:p>
        </p:txBody>
      </p:sp>
      <p:sp>
        <p:nvSpPr>
          <p:cNvPr id="2" name="TextBox 1">
            <a:extLst>
              <a:ext uri="{FF2B5EF4-FFF2-40B4-BE49-F238E27FC236}">
                <a16:creationId xmlns:a16="http://schemas.microsoft.com/office/drawing/2014/main" id="{AAF24A1E-D9F0-2488-4ED8-60F5388274AB}"/>
              </a:ext>
            </a:extLst>
          </p:cNvPr>
          <p:cNvSpPr txBox="1"/>
          <p:nvPr/>
        </p:nvSpPr>
        <p:spPr bwMode="auto">
          <a:xfrm>
            <a:off x="1158808" y="3034176"/>
            <a:ext cx="676339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Can we decrement as well as increment?</a:t>
            </a:r>
          </a:p>
        </p:txBody>
      </p:sp>
      <p:sp>
        <p:nvSpPr>
          <p:cNvPr id="3" name="TextBox 3">
            <a:extLst>
              <a:ext uri="{FF2B5EF4-FFF2-40B4-BE49-F238E27FC236}">
                <a16:creationId xmlns:a16="http://schemas.microsoft.com/office/drawing/2014/main" id="{2621ABE3-99B6-BC4D-E5E8-B609544E49A9}"/>
              </a:ext>
            </a:extLst>
          </p:cNvPr>
          <p:cNvSpPr txBox="1"/>
          <p:nvPr/>
        </p:nvSpPr>
        <p:spPr bwMode="auto">
          <a:xfrm>
            <a:off x="1158808" y="3977909"/>
            <a:ext cx="5779146"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What goes up, must come down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4"/>
          <p:cNvSpPr>
            <a:spLocks noGrp="1"/>
          </p:cNvSpPr>
          <p:nvPr>
            <p:ph type="ftr" sz="quarter" idx="10"/>
          </p:nvPr>
        </p:nvSpPr>
        <p:spPr/>
        <p:txBody>
          <a:bodyPr/>
          <a:lstStyle/>
          <a:p>
            <a:pPr>
              <a:defRPr/>
            </a:pPr>
            <a:r>
              <a:rPr lang="en-US"/>
              <a:t>Art of Multiprocessor Programming</a:t>
            </a:r>
          </a:p>
        </p:txBody>
      </p:sp>
      <p:sp>
        <p:nvSpPr>
          <p:cNvPr id="18" name="Slide Number Placeholder 5"/>
          <p:cNvSpPr>
            <a:spLocks noGrp="1"/>
          </p:cNvSpPr>
          <p:nvPr>
            <p:ph type="sldNum" sz="quarter" idx="11"/>
          </p:nvPr>
        </p:nvSpPr>
        <p:spPr/>
        <p:txBody>
          <a:bodyPr/>
          <a:lstStyle/>
          <a:p>
            <a:pPr>
              <a:defRPr/>
            </a:pPr>
            <a:fld id="{B6CF3D66-C2EA-4362-8E2B-7EDAB24300D5}" type="slidenum">
              <a:rPr lang="en-US"/>
              <a:pPr>
                <a:defRPr/>
              </a:pPr>
              <a:t>93</a:t>
            </a:fld>
            <a:endParaRPr lang="en-US"/>
          </a:p>
        </p:txBody>
      </p:sp>
      <p:sp>
        <p:nvSpPr>
          <p:cNvPr id="203780" name="Line 2"/>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03781" name="Line 3"/>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03782" name="AutoShape 4"/>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203783" name="Group 5"/>
          <p:cNvGrpSpPr>
            <a:grpSpLocks/>
          </p:cNvGrpSpPr>
          <p:nvPr/>
        </p:nvGrpSpPr>
        <p:grpSpPr bwMode="auto">
          <a:xfrm>
            <a:off x="1978025" y="2336800"/>
            <a:ext cx="1377950" cy="423863"/>
            <a:chOff x="1313" y="2496"/>
            <a:chExt cx="1252" cy="427"/>
          </a:xfrm>
        </p:grpSpPr>
        <p:sp>
          <p:nvSpPr>
            <p:cNvPr id="203791" name="Freeform 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3792" name="Freeform 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3793" name="Oval 8"/>
            <p:cNvSpPr>
              <a:spLocks noChangeArrowheads="1"/>
            </p:cNvSpPr>
            <p:nvPr/>
          </p:nvSpPr>
          <p:spPr bwMode="auto">
            <a:xfrm>
              <a:off x="1722" y="2579"/>
              <a:ext cx="391" cy="344"/>
            </a:xfrm>
            <a:prstGeom prst="ellipse">
              <a:avLst/>
            </a:pr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3794" name="Oval 9"/>
            <p:cNvSpPr>
              <a:spLocks noChangeArrowheads="1"/>
            </p:cNvSpPr>
            <p:nvPr/>
          </p:nvSpPr>
          <p:spPr bwMode="auto">
            <a:xfrm>
              <a:off x="1945" y="2640"/>
              <a:ext cx="102" cy="96"/>
            </a:xfrm>
            <a:prstGeom prst="ellipse">
              <a:avLst/>
            </a:prstGeom>
            <a:solidFill>
              <a:schemeClr val="bg2"/>
            </a:solidFill>
            <a:ln w="19050">
              <a:solidFill>
                <a:schemeClr val="bg2"/>
              </a:solidFill>
              <a:round/>
              <a:headEnd/>
              <a:tailEnd/>
            </a:ln>
          </p:spPr>
          <p:txBody>
            <a:bodyPr wrap="none" anchor="ctr"/>
            <a:lstStyle/>
            <a:p>
              <a:endParaRPr lang="en-US" dirty="0">
                <a:latin typeface="Courier New" pitchFamily="49" charset="0"/>
              </a:endParaRPr>
            </a:p>
          </p:txBody>
        </p:sp>
      </p:grpSp>
      <p:sp>
        <p:nvSpPr>
          <p:cNvPr id="203784" name="Rectangle 10"/>
          <p:cNvSpPr>
            <a:spLocks noGrp="1" noChangeArrowheads="1"/>
          </p:cNvSpPr>
          <p:nvPr>
            <p:ph type="title"/>
          </p:nvPr>
        </p:nvSpPr>
        <p:spPr/>
        <p:txBody>
          <a:bodyPr/>
          <a:lstStyle/>
          <a:p>
            <a:r>
              <a:rPr lang="en-US"/>
              <a:t>Anti-Tokens</a:t>
            </a:r>
          </a:p>
        </p:txBody>
      </p:sp>
      <p:sp>
        <p:nvSpPr>
          <p:cNvPr id="835595" name="Line 11"/>
          <p:cNvSpPr>
            <a:spLocks noChangeShapeType="1"/>
          </p:cNvSpPr>
          <p:nvPr/>
        </p:nvSpPr>
        <p:spPr bwMode="auto">
          <a:xfrm>
            <a:off x="44323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3" name="Group 12"/>
          <p:cNvGrpSpPr>
            <a:grpSpLocks/>
          </p:cNvGrpSpPr>
          <p:nvPr/>
        </p:nvGrpSpPr>
        <p:grpSpPr bwMode="auto">
          <a:xfrm>
            <a:off x="1990725" y="2336800"/>
            <a:ext cx="1377950" cy="423863"/>
            <a:chOff x="1313" y="2496"/>
            <a:chExt cx="1252" cy="427"/>
          </a:xfrm>
          <a:effectLst>
            <a:glow rad="101600">
              <a:schemeClr val="accent3">
                <a:satMod val="175000"/>
                <a:alpha val="40000"/>
              </a:schemeClr>
            </a:glow>
          </a:effectLst>
        </p:grpSpPr>
        <p:sp>
          <p:nvSpPr>
            <p:cNvPr id="203787" name="Freeform 1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3788" name="Freeform 1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3789" name="Oval 15"/>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3790" name="Oval 16"/>
            <p:cNvSpPr>
              <a:spLocks noChangeArrowheads="1"/>
            </p:cNvSpPr>
            <p:nvPr/>
          </p:nvSpPr>
          <p:spPr bwMode="auto">
            <a:xfrm>
              <a:off x="1945" y="2640"/>
              <a:ext cx="102" cy="96"/>
            </a:xfrm>
            <a:prstGeom prst="ellipse">
              <a:avLst/>
            </a:prstGeom>
            <a:solidFill>
              <a:srgbClr val="FF6600"/>
            </a:solidFill>
            <a:ln w="19050">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0278 0.00555 L -0.00278 0.18518 " pathEditMode="relative" rAng="0" ptsTypes="AA">
                                      <p:cBhvr>
                                        <p:cTn id="6" dur="2000" fill="hold"/>
                                        <p:tgtEl>
                                          <p:spTgt spid="835595"/>
                                        </p:tgtEl>
                                        <p:attrNameLst>
                                          <p:attrName>ppt_x</p:attrName>
                                          <p:attrName>ppt_y</p:attrName>
                                        </p:attrNameLst>
                                      </p:cBhvr>
                                      <p:rCtr x="0" y="90"/>
                                    </p:animMotion>
                                  </p:childTnLst>
                                </p:cTn>
                              </p:par>
                              <p:par>
                                <p:cTn id="7" presetID="0" presetClass="path" presetSubtype="0" accel="50000" decel="50000" fill="hold" nodeType="withEffect">
                                  <p:stCondLst>
                                    <p:cond delay="0"/>
                                  </p:stCondLst>
                                  <p:childTnLst>
                                    <p:animMotion origin="layout" path="M -2.22222E-6 -3.7037E-6 C 0.07812 -0.0162 0.15625 -0.03241 0.19028 -0.00555 C 0.2243 0.0213 0.17795 0.12708 0.20416 0.16111 C 0.23038 0.19514 0.28871 0.19653 0.34722 0.19815 " pathEditMode="relative" ptsTypes="aaaA">
                                      <p:cBhvr>
                                        <p:cTn id="8"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59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1D2F9585-11A9-14B7-5FCF-9D0798C4CFB5}"/>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3">
            <a:extLst>
              <a:ext uri="{FF2B5EF4-FFF2-40B4-BE49-F238E27FC236}">
                <a16:creationId xmlns:a16="http://schemas.microsoft.com/office/drawing/2014/main" id="{34281729-83EE-B47D-4A50-D139A273106D}"/>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8" name="Footer Placeholder 4"/>
          <p:cNvSpPr>
            <a:spLocks noGrp="1"/>
          </p:cNvSpPr>
          <p:nvPr>
            <p:ph type="ftr" sz="quarter" idx="10"/>
          </p:nvPr>
        </p:nvSpPr>
        <p:spPr/>
        <p:txBody>
          <a:bodyPr/>
          <a:lstStyle/>
          <a:p>
            <a:pPr>
              <a:defRPr/>
            </a:pPr>
            <a:r>
              <a:rPr lang="en-US"/>
              <a:t>Art of Multiprocessor Programming</a:t>
            </a:r>
          </a:p>
        </p:txBody>
      </p:sp>
      <p:sp>
        <p:nvSpPr>
          <p:cNvPr id="29" name="Slide Number Placeholder 5"/>
          <p:cNvSpPr>
            <a:spLocks noGrp="1"/>
          </p:cNvSpPr>
          <p:nvPr>
            <p:ph type="sldNum" sz="quarter" idx="11"/>
          </p:nvPr>
        </p:nvSpPr>
        <p:spPr/>
        <p:txBody>
          <a:bodyPr/>
          <a:lstStyle/>
          <a:p>
            <a:pPr>
              <a:defRPr/>
            </a:pPr>
            <a:fld id="{8986C880-957D-4EC2-9A44-0B33E24DB285}" type="slidenum">
              <a:rPr lang="en-US"/>
              <a:pPr>
                <a:defRPr/>
              </a:pPr>
              <a:t>94</a:t>
            </a:fld>
            <a:endParaRPr lang="en-US"/>
          </a:p>
        </p:txBody>
      </p:sp>
      <p:sp>
        <p:nvSpPr>
          <p:cNvPr id="204804" name="Line 2"/>
          <p:cNvSpPr>
            <a:spLocks noChangeShapeType="1"/>
          </p:cNvSpPr>
          <p:nvPr/>
        </p:nvSpPr>
        <p:spPr bwMode="auto">
          <a:xfrm>
            <a:off x="4419600" y="2514600"/>
            <a:ext cx="304800" cy="0"/>
          </a:xfrm>
          <a:prstGeom prst="line">
            <a:avLst/>
          </a:prstGeom>
          <a:noFill/>
          <a:ln w="57150">
            <a:solidFill>
              <a:srgbClr val="0000FF"/>
            </a:solidFill>
            <a:round/>
            <a:headEnd/>
            <a:tailEnd type="triangle" w="med" len="med"/>
          </a:ln>
        </p:spPr>
        <p:txBody>
          <a:bodyPr wrap="none" anchor="ctr"/>
          <a:lstStyle/>
          <a:p>
            <a:endParaRPr lang="en-US" dirty="0">
              <a:latin typeface="Courier New" pitchFamily="49" charset="0"/>
            </a:endParaRPr>
          </a:p>
        </p:txBody>
      </p:sp>
      <p:grpSp>
        <p:nvGrpSpPr>
          <p:cNvPr id="204805" name="Group 3"/>
          <p:cNvGrpSpPr>
            <a:grpSpLocks/>
          </p:cNvGrpSpPr>
          <p:nvPr/>
        </p:nvGrpSpPr>
        <p:grpSpPr bwMode="auto">
          <a:xfrm>
            <a:off x="1787525" y="2209800"/>
            <a:ext cx="1377950" cy="423863"/>
            <a:chOff x="1313" y="2496"/>
            <a:chExt cx="1252" cy="427"/>
          </a:xfrm>
          <a:effectLst>
            <a:glow rad="101600">
              <a:schemeClr val="accent3">
                <a:satMod val="175000"/>
                <a:alpha val="40000"/>
              </a:schemeClr>
            </a:glow>
          </a:effectLst>
        </p:grpSpPr>
        <p:sp>
          <p:nvSpPr>
            <p:cNvPr id="204826" name="Freeform 4"/>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4827" name="Freeform 5"/>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4828" name="Oval 6"/>
            <p:cNvSpPr>
              <a:spLocks noChangeArrowheads="1"/>
            </p:cNvSpPr>
            <p:nvPr/>
          </p:nvSpPr>
          <p:spPr bwMode="auto">
            <a:xfrm>
              <a:off x="1722" y="2579"/>
              <a:ext cx="391" cy="344"/>
            </a:xfrm>
            <a:prstGeom prst="ellipse">
              <a:avLst/>
            </a:pr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4829" name="Oval 7"/>
            <p:cNvSpPr>
              <a:spLocks noChangeArrowheads="1"/>
            </p:cNvSpPr>
            <p:nvPr/>
          </p:nvSpPr>
          <p:spPr bwMode="auto">
            <a:xfrm>
              <a:off x="1945" y="2640"/>
              <a:ext cx="102" cy="96"/>
            </a:xfrm>
            <a:prstGeom prst="ellipse">
              <a:avLst/>
            </a:prstGeom>
            <a:solidFill>
              <a:schemeClr val="bg2"/>
            </a:solidFill>
            <a:ln w="19050">
              <a:solidFill>
                <a:schemeClr val="bg2"/>
              </a:solidFill>
              <a:round/>
              <a:headEnd/>
              <a:tailEnd/>
            </a:ln>
          </p:spPr>
          <p:txBody>
            <a:bodyPr wrap="none" anchor="ctr"/>
            <a:lstStyle/>
            <a:p>
              <a:endParaRPr lang="en-US" dirty="0">
                <a:latin typeface="Courier New" pitchFamily="49" charset="0"/>
              </a:endParaRPr>
            </a:p>
          </p:txBody>
        </p:sp>
      </p:grpSp>
      <p:grpSp>
        <p:nvGrpSpPr>
          <p:cNvPr id="204806" name="Group 8"/>
          <p:cNvGrpSpPr>
            <a:grpSpLocks/>
          </p:cNvGrpSpPr>
          <p:nvPr/>
        </p:nvGrpSpPr>
        <p:grpSpPr bwMode="auto">
          <a:xfrm>
            <a:off x="1978025" y="2336800"/>
            <a:ext cx="1377950" cy="423863"/>
            <a:chOff x="1313" y="2496"/>
            <a:chExt cx="1252" cy="427"/>
          </a:xfrm>
          <a:effectLst>
            <a:glow rad="101600">
              <a:schemeClr val="accent3">
                <a:satMod val="175000"/>
                <a:alpha val="40000"/>
              </a:schemeClr>
            </a:glow>
          </a:effectLst>
        </p:grpSpPr>
        <p:sp>
          <p:nvSpPr>
            <p:cNvPr id="204822" name="Freeform 9"/>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4823" name="Freeform 10"/>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4824" name="Oval 11"/>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4825" name="Oval 12"/>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04807" name="Rectangle 13"/>
          <p:cNvSpPr>
            <a:spLocks noGrp="1" noChangeArrowheads="1"/>
          </p:cNvSpPr>
          <p:nvPr>
            <p:ph type="title"/>
          </p:nvPr>
        </p:nvSpPr>
        <p:spPr/>
        <p:txBody>
          <a:bodyPr/>
          <a:lstStyle/>
          <a:p>
            <a:r>
              <a:rPr lang="en-US"/>
              <a:t>Tokens &amp; Anti-Tokens Cancel</a:t>
            </a:r>
          </a:p>
        </p:txBody>
      </p:sp>
      <p:sp>
        <p:nvSpPr>
          <p:cNvPr id="204810" name="AutoShape 16"/>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837649" name="Line 17"/>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204812" name="Group 18"/>
          <p:cNvGrpSpPr>
            <a:grpSpLocks/>
          </p:cNvGrpSpPr>
          <p:nvPr/>
        </p:nvGrpSpPr>
        <p:grpSpPr bwMode="auto">
          <a:xfrm>
            <a:off x="1800225" y="2209800"/>
            <a:ext cx="1377950" cy="423863"/>
            <a:chOff x="1313" y="2496"/>
            <a:chExt cx="1252" cy="427"/>
          </a:xfrm>
          <a:effectLst>
            <a:glow rad="101600">
              <a:schemeClr val="accent3">
                <a:satMod val="175000"/>
                <a:alpha val="40000"/>
              </a:schemeClr>
            </a:glow>
          </a:effectLst>
        </p:grpSpPr>
        <p:sp>
          <p:nvSpPr>
            <p:cNvPr id="204818" name="Freeform 19"/>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4819" name="Freeform 20"/>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4820" name="Oval 21"/>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4821" name="Oval 22"/>
            <p:cNvSpPr>
              <a:spLocks noChangeArrowheads="1"/>
            </p:cNvSpPr>
            <p:nvPr/>
          </p:nvSpPr>
          <p:spPr bwMode="auto">
            <a:xfrm>
              <a:off x="1945" y="2640"/>
              <a:ext cx="102" cy="96"/>
            </a:xfrm>
            <a:prstGeom prst="ellipse">
              <a:avLst/>
            </a:prstGeom>
            <a:solidFill>
              <a:srgbClr val="FF6600"/>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23"/>
          <p:cNvGrpSpPr>
            <a:grpSpLocks/>
          </p:cNvGrpSpPr>
          <p:nvPr/>
        </p:nvGrpSpPr>
        <p:grpSpPr bwMode="auto">
          <a:xfrm>
            <a:off x="1965325" y="2336800"/>
            <a:ext cx="1377950" cy="423863"/>
            <a:chOff x="1313" y="2496"/>
            <a:chExt cx="1252" cy="427"/>
          </a:xfrm>
          <a:effectLst>
            <a:glow rad="101600">
              <a:schemeClr val="accent3">
                <a:satMod val="175000"/>
                <a:alpha val="40000"/>
              </a:schemeClr>
            </a:glow>
          </a:effectLst>
        </p:grpSpPr>
        <p:sp>
          <p:nvSpPr>
            <p:cNvPr id="204814" name="Freeform 24"/>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4815" name="Freeform 25"/>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4816" name="Oval 26"/>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4817" name="Oval 27"/>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2222E-6 8.67362E-19 L 0.4 8.67362E-19 " pathEditMode="relative" ptsTypes="AA">
                                      <p:cBhvr>
                                        <p:cTn id="6" dur="2000" fill="hold"/>
                                        <p:tgtEl>
                                          <p:spTgt spid="5"/>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0 0.00555 L 0.0 0.18703 " pathEditMode="relative" rAng="0" ptsTypes="AA">
                                      <p:cBhvr>
                                        <p:cTn id="8" dur="2000" fill="hold"/>
                                        <p:tgtEl>
                                          <p:spTgt spid="837649"/>
                                        </p:tgtEl>
                                        <p:attrNameLst>
                                          <p:attrName>ppt_x</p:attrName>
                                          <p:attrName>ppt_y</p:attrName>
                                        </p:attrNameLst>
                                      </p:cBhvr>
                                      <p:rCtr x="0" y="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4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8D990CB7-757E-812C-75BB-5CA35089DA5D}"/>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3">
            <a:extLst>
              <a:ext uri="{FF2B5EF4-FFF2-40B4-BE49-F238E27FC236}">
                <a16:creationId xmlns:a16="http://schemas.microsoft.com/office/drawing/2014/main" id="{539D62DC-CB81-B558-207A-2C9CB3E64FBC}"/>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7" name="Footer Placeholder 4"/>
          <p:cNvSpPr>
            <a:spLocks noGrp="1"/>
          </p:cNvSpPr>
          <p:nvPr>
            <p:ph type="ftr" sz="quarter" idx="10"/>
          </p:nvPr>
        </p:nvSpPr>
        <p:spPr/>
        <p:txBody>
          <a:bodyPr/>
          <a:lstStyle/>
          <a:p>
            <a:pPr>
              <a:defRPr/>
            </a:pPr>
            <a:r>
              <a:rPr lang="en-US"/>
              <a:t>Art of Multiprocessor Programming</a:t>
            </a:r>
          </a:p>
        </p:txBody>
      </p:sp>
      <p:sp>
        <p:nvSpPr>
          <p:cNvPr id="28" name="Slide Number Placeholder 5"/>
          <p:cNvSpPr>
            <a:spLocks noGrp="1"/>
          </p:cNvSpPr>
          <p:nvPr>
            <p:ph type="sldNum" sz="quarter" idx="11"/>
          </p:nvPr>
        </p:nvSpPr>
        <p:spPr/>
        <p:txBody>
          <a:bodyPr/>
          <a:lstStyle/>
          <a:p>
            <a:pPr>
              <a:defRPr/>
            </a:pPr>
            <a:fld id="{F637597A-5D4C-43E1-A002-AABF742215F4}" type="slidenum">
              <a:rPr lang="en-US"/>
              <a:pPr>
                <a:defRPr/>
              </a:pPr>
              <a:t>95</a:t>
            </a:fld>
            <a:endParaRPr lang="en-US"/>
          </a:p>
        </p:txBody>
      </p:sp>
      <p:sp>
        <p:nvSpPr>
          <p:cNvPr id="205830" name="AutoShape 4"/>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205831" name="Group 5"/>
          <p:cNvGrpSpPr>
            <a:grpSpLocks/>
          </p:cNvGrpSpPr>
          <p:nvPr/>
        </p:nvGrpSpPr>
        <p:grpSpPr bwMode="auto">
          <a:xfrm>
            <a:off x="1787525" y="2209800"/>
            <a:ext cx="1377950" cy="423863"/>
            <a:chOff x="1313" y="2496"/>
            <a:chExt cx="1252" cy="427"/>
          </a:xfrm>
        </p:grpSpPr>
        <p:sp>
          <p:nvSpPr>
            <p:cNvPr id="205849" name="Freeform 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5850" name="Freeform 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5851" name="Oval 8"/>
            <p:cNvSpPr>
              <a:spLocks noChangeArrowheads="1"/>
            </p:cNvSpPr>
            <p:nvPr/>
          </p:nvSpPr>
          <p:spPr bwMode="auto">
            <a:xfrm>
              <a:off x="1722" y="2579"/>
              <a:ext cx="391" cy="344"/>
            </a:xfrm>
            <a:prstGeom prst="ellipse">
              <a:avLst/>
            </a:pr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5852" name="Oval 9"/>
            <p:cNvSpPr>
              <a:spLocks noChangeArrowheads="1"/>
            </p:cNvSpPr>
            <p:nvPr/>
          </p:nvSpPr>
          <p:spPr bwMode="auto">
            <a:xfrm>
              <a:off x="1945" y="2640"/>
              <a:ext cx="102" cy="96"/>
            </a:xfrm>
            <a:prstGeom prst="ellipse">
              <a:avLst/>
            </a:prstGeom>
            <a:solidFill>
              <a:schemeClr val="bg2"/>
            </a:solidFill>
            <a:ln w="19050">
              <a:solidFill>
                <a:schemeClr val="bg2"/>
              </a:solidFill>
              <a:round/>
              <a:headEnd/>
              <a:tailEnd/>
            </a:ln>
          </p:spPr>
          <p:txBody>
            <a:bodyPr wrap="none" anchor="ctr"/>
            <a:lstStyle/>
            <a:p>
              <a:endParaRPr lang="en-US" dirty="0">
                <a:latin typeface="Courier New" pitchFamily="49" charset="0"/>
              </a:endParaRPr>
            </a:p>
          </p:txBody>
        </p:sp>
      </p:grpSp>
      <p:grpSp>
        <p:nvGrpSpPr>
          <p:cNvPr id="205832" name="Group 10"/>
          <p:cNvGrpSpPr>
            <a:grpSpLocks/>
          </p:cNvGrpSpPr>
          <p:nvPr/>
        </p:nvGrpSpPr>
        <p:grpSpPr bwMode="auto">
          <a:xfrm>
            <a:off x="1978025" y="2336800"/>
            <a:ext cx="1377950" cy="423863"/>
            <a:chOff x="1313" y="2496"/>
            <a:chExt cx="1252" cy="427"/>
          </a:xfrm>
        </p:grpSpPr>
        <p:sp>
          <p:nvSpPr>
            <p:cNvPr id="205845" name="Freeform 1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5846" name="Freeform 1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5847" name="Oval 13"/>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5848" name="Oval 14"/>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05833" name="Rectangle 15"/>
          <p:cNvSpPr>
            <a:spLocks noGrp="1" noChangeArrowheads="1"/>
          </p:cNvSpPr>
          <p:nvPr>
            <p:ph type="title"/>
          </p:nvPr>
        </p:nvSpPr>
        <p:spPr/>
        <p:txBody>
          <a:bodyPr/>
          <a:lstStyle/>
          <a:p>
            <a:r>
              <a:rPr lang="en-US"/>
              <a:t>Tokens &amp; Anti-Tokens Cancel</a:t>
            </a:r>
          </a:p>
        </p:txBody>
      </p:sp>
      <p:grpSp>
        <p:nvGrpSpPr>
          <p:cNvPr id="205834" name="Group 16"/>
          <p:cNvGrpSpPr>
            <a:grpSpLocks/>
          </p:cNvGrpSpPr>
          <p:nvPr/>
        </p:nvGrpSpPr>
        <p:grpSpPr bwMode="auto">
          <a:xfrm>
            <a:off x="5622925" y="2336800"/>
            <a:ext cx="1377950" cy="423863"/>
            <a:chOff x="1313" y="2496"/>
            <a:chExt cx="1252" cy="427"/>
          </a:xfrm>
          <a:effectLst>
            <a:glow rad="101600">
              <a:schemeClr val="accent3">
                <a:satMod val="175000"/>
                <a:alpha val="40000"/>
              </a:schemeClr>
            </a:glow>
          </a:effectLst>
        </p:grpSpPr>
        <p:sp>
          <p:nvSpPr>
            <p:cNvPr id="205841"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5842"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5843"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5844"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839701" name="Line 21"/>
          <p:cNvSpPr>
            <a:spLocks noChangeShapeType="1"/>
          </p:cNvSpPr>
          <p:nvPr/>
        </p:nvSpPr>
        <p:spPr bwMode="auto">
          <a:xfrm>
            <a:off x="4419600" y="37719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5" name="Group 22"/>
          <p:cNvGrpSpPr>
            <a:grpSpLocks/>
          </p:cNvGrpSpPr>
          <p:nvPr/>
        </p:nvGrpSpPr>
        <p:grpSpPr bwMode="auto">
          <a:xfrm>
            <a:off x="1800225" y="2209800"/>
            <a:ext cx="1377950" cy="423863"/>
            <a:chOff x="1313" y="2496"/>
            <a:chExt cx="1252" cy="427"/>
          </a:xfrm>
          <a:effectLst>
            <a:glow rad="101600">
              <a:schemeClr val="accent3">
                <a:satMod val="175000"/>
                <a:alpha val="40000"/>
              </a:schemeClr>
            </a:glow>
          </a:effectLst>
        </p:grpSpPr>
        <p:sp>
          <p:nvSpPr>
            <p:cNvPr id="205837" name="Freeform 2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5838" name="Freeform 2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5839" name="Oval 25"/>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5840" name="Oval 26"/>
            <p:cNvSpPr>
              <a:spLocks noChangeArrowheads="1"/>
            </p:cNvSpPr>
            <p:nvPr/>
          </p:nvSpPr>
          <p:spPr bwMode="auto">
            <a:xfrm>
              <a:off x="1945" y="2640"/>
              <a:ext cx="102" cy="96"/>
            </a:xfrm>
            <a:prstGeom prst="ellipse">
              <a:avLst/>
            </a:prstGeom>
            <a:solidFill>
              <a:srgbClr val="FF6600"/>
            </a:solidFill>
            <a:ln w="19050">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2222E-6 7.40741E-7 L 0.40417 7.40741E-7 " pathEditMode="relative" rAng="0" ptsTypes="AA">
                                      <p:cBhvr>
                                        <p:cTn id="6" dur="2000" fill="hold"/>
                                        <p:tgtEl>
                                          <p:spTgt spid="5"/>
                                        </p:tgtEl>
                                        <p:attrNameLst>
                                          <p:attrName>ppt_x</p:attrName>
                                          <p:attrName>ppt_y</p:attrName>
                                        </p:attrNameLst>
                                      </p:cBhvr>
                                      <p:rCtr x="202" y="0"/>
                                    </p:animMotion>
                                  </p:childTnLst>
                                </p:cTn>
                              </p:par>
                              <p:par>
                                <p:cTn id="7" presetID="0" presetClass="path" presetSubtype="0" accel="50000" decel="50000" fill="hold" grpId="0" nodeType="withEffect">
                                  <p:stCondLst>
                                    <p:cond delay="0"/>
                                  </p:stCondLst>
                                  <p:childTnLst>
                                    <p:animMotion origin="layout" path="M 0.0 0.0 L 0.0 -0.18519 " pathEditMode="relative" rAng="0" ptsTypes="AA">
                                      <p:cBhvr>
                                        <p:cTn id="8" dur="2000" fill="hold"/>
                                        <p:tgtEl>
                                          <p:spTgt spid="839701"/>
                                        </p:tgtEl>
                                        <p:attrNameLst>
                                          <p:attrName>ppt_x</p:attrName>
                                          <p:attrName>ppt_y</p:attrName>
                                        </p:attrNameLst>
                                      </p:cBhvr>
                                      <p:rCtr x="0"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1"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66C47E49-7821-EE9D-6C9C-CADDD7542476}"/>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3">
            <a:extLst>
              <a:ext uri="{FF2B5EF4-FFF2-40B4-BE49-F238E27FC236}">
                <a16:creationId xmlns:a16="http://schemas.microsoft.com/office/drawing/2014/main" id="{E5184CC6-7147-09E6-B2FF-BF31EAC88FB6}"/>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0" name="Footer Placeholder 4"/>
          <p:cNvSpPr>
            <a:spLocks noGrp="1"/>
          </p:cNvSpPr>
          <p:nvPr>
            <p:ph type="ftr" sz="quarter" idx="10"/>
          </p:nvPr>
        </p:nvSpPr>
        <p:spPr/>
        <p:txBody>
          <a:bodyPr/>
          <a:lstStyle/>
          <a:p>
            <a:pPr>
              <a:defRPr/>
            </a:pPr>
            <a:r>
              <a:rPr lang="en-US"/>
              <a:t>Art of Multiprocessor Programming</a:t>
            </a:r>
          </a:p>
        </p:txBody>
      </p:sp>
      <p:sp>
        <p:nvSpPr>
          <p:cNvPr id="31" name="Slide Number Placeholder 5"/>
          <p:cNvSpPr>
            <a:spLocks noGrp="1"/>
          </p:cNvSpPr>
          <p:nvPr>
            <p:ph type="sldNum" sz="quarter" idx="11"/>
          </p:nvPr>
        </p:nvSpPr>
        <p:spPr/>
        <p:txBody>
          <a:bodyPr/>
          <a:lstStyle/>
          <a:p>
            <a:pPr>
              <a:defRPr/>
            </a:pPr>
            <a:fld id="{171E7423-2C53-40A9-8D10-7DBA42965BA2}" type="slidenum">
              <a:rPr lang="en-US"/>
              <a:pPr>
                <a:defRPr/>
              </a:pPr>
              <a:t>96</a:t>
            </a:fld>
            <a:endParaRPr lang="en-US"/>
          </a:p>
        </p:txBody>
      </p:sp>
      <p:grpSp>
        <p:nvGrpSpPr>
          <p:cNvPr id="206852" name="Group 2"/>
          <p:cNvGrpSpPr>
            <a:grpSpLocks/>
          </p:cNvGrpSpPr>
          <p:nvPr/>
        </p:nvGrpSpPr>
        <p:grpSpPr bwMode="auto">
          <a:xfrm>
            <a:off x="1787525" y="2209800"/>
            <a:ext cx="1377950" cy="423863"/>
            <a:chOff x="1313" y="2496"/>
            <a:chExt cx="1252" cy="427"/>
          </a:xfrm>
        </p:grpSpPr>
        <p:sp>
          <p:nvSpPr>
            <p:cNvPr id="206876"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6877"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6878" name="Oval 5"/>
            <p:cNvSpPr>
              <a:spLocks noChangeArrowheads="1"/>
            </p:cNvSpPr>
            <p:nvPr/>
          </p:nvSpPr>
          <p:spPr bwMode="auto">
            <a:xfrm>
              <a:off x="1722" y="2579"/>
              <a:ext cx="391" cy="344"/>
            </a:xfrm>
            <a:prstGeom prst="ellipse">
              <a:avLst/>
            </a:pr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6879" name="Oval 6"/>
            <p:cNvSpPr>
              <a:spLocks noChangeArrowheads="1"/>
            </p:cNvSpPr>
            <p:nvPr/>
          </p:nvSpPr>
          <p:spPr bwMode="auto">
            <a:xfrm>
              <a:off x="1945" y="2640"/>
              <a:ext cx="102" cy="96"/>
            </a:xfrm>
            <a:prstGeom prst="ellipse">
              <a:avLst/>
            </a:prstGeom>
            <a:solidFill>
              <a:schemeClr val="bg2"/>
            </a:solidFill>
            <a:ln w="19050">
              <a:solidFill>
                <a:schemeClr val="bg2"/>
              </a:solidFill>
              <a:round/>
              <a:headEnd/>
              <a:tailEnd/>
            </a:ln>
          </p:spPr>
          <p:txBody>
            <a:bodyPr wrap="none" anchor="ctr"/>
            <a:lstStyle/>
            <a:p>
              <a:endParaRPr lang="en-US" dirty="0">
                <a:latin typeface="Courier New" pitchFamily="49" charset="0"/>
              </a:endParaRPr>
            </a:p>
          </p:txBody>
        </p:sp>
      </p:grpSp>
      <p:grpSp>
        <p:nvGrpSpPr>
          <p:cNvPr id="206853" name="Group 7"/>
          <p:cNvGrpSpPr>
            <a:grpSpLocks/>
          </p:cNvGrpSpPr>
          <p:nvPr/>
        </p:nvGrpSpPr>
        <p:grpSpPr bwMode="auto">
          <a:xfrm>
            <a:off x="1978025" y="2336800"/>
            <a:ext cx="1377950" cy="423863"/>
            <a:chOff x="1313" y="2496"/>
            <a:chExt cx="1252" cy="427"/>
          </a:xfrm>
        </p:grpSpPr>
        <p:sp>
          <p:nvSpPr>
            <p:cNvPr id="206872"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6873"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6874"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6875"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06854" name="Rectangle 12"/>
          <p:cNvSpPr>
            <a:spLocks noGrp="1" noChangeArrowheads="1"/>
          </p:cNvSpPr>
          <p:nvPr>
            <p:ph type="title"/>
          </p:nvPr>
        </p:nvSpPr>
        <p:spPr/>
        <p:txBody>
          <a:bodyPr/>
          <a:lstStyle/>
          <a:p>
            <a:r>
              <a:rPr lang="en-US"/>
              <a:t>Tokens &amp; Anti-Tokens Cancel</a:t>
            </a:r>
          </a:p>
        </p:txBody>
      </p:sp>
      <p:sp>
        <p:nvSpPr>
          <p:cNvPr id="206857" name="AutoShape 15"/>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4" name="Group 16"/>
          <p:cNvGrpSpPr>
            <a:grpSpLocks/>
          </p:cNvGrpSpPr>
          <p:nvPr/>
        </p:nvGrpSpPr>
        <p:grpSpPr bwMode="auto">
          <a:xfrm>
            <a:off x="5622925" y="2336800"/>
            <a:ext cx="1377950" cy="423863"/>
            <a:chOff x="1313" y="2496"/>
            <a:chExt cx="1252" cy="427"/>
          </a:xfrm>
        </p:grpSpPr>
        <p:sp>
          <p:nvSpPr>
            <p:cNvPr id="206868"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6869"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6870"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06871"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21"/>
          <p:cNvGrpSpPr>
            <a:grpSpLocks/>
          </p:cNvGrpSpPr>
          <p:nvPr/>
        </p:nvGrpSpPr>
        <p:grpSpPr bwMode="auto">
          <a:xfrm>
            <a:off x="5473700" y="2209800"/>
            <a:ext cx="1377950" cy="423863"/>
            <a:chOff x="1313" y="2496"/>
            <a:chExt cx="1252" cy="427"/>
          </a:xfrm>
        </p:grpSpPr>
        <p:sp>
          <p:nvSpPr>
            <p:cNvPr id="206864"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6865"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6866" name="Oval 24"/>
            <p:cNvSpPr>
              <a:spLocks noChangeArrowheads="1"/>
            </p:cNvSpPr>
            <p:nvPr/>
          </p:nvSpPr>
          <p:spPr bwMode="auto">
            <a:xfrm>
              <a:off x="1722" y="2579"/>
              <a:ext cx="391" cy="344"/>
            </a:xfrm>
            <a:prstGeom prst="ellipse">
              <a:avLst/>
            </a:pr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06867" name="Oval 25"/>
            <p:cNvSpPr>
              <a:spLocks noChangeArrowheads="1"/>
            </p:cNvSpPr>
            <p:nvPr/>
          </p:nvSpPr>
          <p:spPr bwMode="auto">
            <a:xfrm>
              <a:off x="1945" y="2640"/>
              <a:ext cx="102" cy="96"/>
            </a:xfrm>
            <a:prstGeom prst="ellipse">
              <a:avLst/>
            </a:prstGeom>
            <a:solidFill>
              <a:srgbClr val="FF6600"/>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6" name="Group 26"/>
          <p:cNvGrpSpPr>
            <a:grpSpLocks/>
          </p:cNvGrpSpPr>
          <p:nvPr/>
        </p:nvGrpSpPr>
        <p:grpSpPr bwMode="auto">
          <a:xfrm>
            <a:off x="4953000" y="1562100"/>
            <a:ext cx="3022600" cy="1955800"/>
            <a:chOff x="3120" y="984"/>
            <a:chExt cx="1904" cy="1232"/>
          </a:xfrm>
        </p:grpSpPr>
        <p:sp>
          <p:nvSpPr>
            <p:cNvPr id="206862" name="Freeform 27"/>
            <p:cNvSpPr>
              <a:spLocks/>
            </p:cNvSpPr>
            <p:nvPr/>
          </p:nvSpPr>
          <p:spPr bwMode="auto">
            <a:xfrm>
              <a:off x="3120" y="984"/>
              <a:ext cx="1904" cy="1232"/>
            </a:xfrm>
            <a:custGeom>
              <a:avLst/>
              <a:gdLst>
                <a:gd name="T0" fmla="*/ 760 w 1904"/>
                <a:gd name="T1" fmla="*/ 328 h 1232"/>
                <a:gd name="T2" fmla="*/ 560 w 1904"/>
                <a:gd name="T3" fmla="*/ 72 h 1232"/>
                <a:gd name="T4" fmla="*/ 536 w 1904"/>
                <a:gd name="T5" fmla="*/ 360 h 1232"/>
                <a:gd name="T6" fmla="*/ 0 w 1904"/>
                <a:gd name="T7" fmla="*/ 160 h 1232"/>
                <a:gd name="T8" fmla="*/ 368 w 1904"/>
                <a:gd name="T9" fmla="*/ 624 h 1232"/>
                <a:gd name="T10" fmla="*/ 168 w 1904"/>
                <a:gd name="T11" fmla="*/ 1064 h 1232"/>
                <a:gd name="T12" fmla="*/ 600 w 1904"/>
                <a:gd name="T13" fmla="*/ 784 h 1232"/>
                <a:gd name="T14" fmla="*/ 1144 w 1904"/>
                <a:gd name="T15" fmla="*/ 1232 h 1232"/>
                <a:gd name="T16" fmla="*/ 1000 w 1904"/>
                <a:gd name="T17" fmla="*/ 848 h 1232"/>
                <a:gd name="T18" fmla="*/ 1904 w 1904"/>
                <a:gd name="T19" fmla="*/ 912 h 1232"/>
                <a:gd name="T20" fmla="*/ 1168 w 1904"/>
                <a:gd name="T21" fmla="*/ 560 h 1232"/>
                <a:gd name="T22" fmla="*/ 1808 w 1904"/>
                <a:gd name="T23" fmla="*/ 160 h 1232"/>
                <a:gd name="T24" fmla="*/ 1040 w 1904"/>
                <a:gd name="T25" fmla="*/ 384 h 1232"/>
                <a:gd name="T26" fmla="*/ 952 w 1904"/>
                <a:gd name="T27" fmla="*/ 0 h 1232"/>
                <a:gd name="T28" fmla="*/ 760 w 1904"/>
                <a:gd name="T29" fmla="*/ 328 h 1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04"/>
                <a:gd name="T46" fmla="*/ 0 h 1232"/>
                <a:gd name="T47" fmla="*/ 1904 w 1904"/>
                <a:gd name="T48" fmla="*/ 1232 h 12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04" h="1232">
                  <a:moveTo>
                    <a:pt x="760" y="328"/>
                  </a:moveTo>
                  <a:lnTo>
                    <a:pt x="560" y="72"/>
                  </a:lnTo>
                  <a:lnTo>
                    <a:pt x="536" y="360"/>
                  </a:lnTo>
                  <a:lnTo>
                    <a:pt x="0" y="160"/>
                  </a:lnTo>
                  <a:lnTo>
                    <a:pt x="368" y="624"/>
                  </a:lnTo>
                  <a:lnTo>
                    <a:pt x="168" y="1064"/>
                  </a:lnTo>
                  <a:lnTo>
                    <a:pt x="600" y="784"/>
                  </a:lnTo>
                  <a:lnTo>
                    <a:pt x="1144" y="1232"/>
                  </a:lnTo>
                  <a:lnTo>
                    <a:pt x="1000" y="848"/>
                  </a:lnTo>
                  <a:lnTo>
                    <a:pt x="1904" y="912"/>
                  </a:lnTo>
                  <a:lnTo>
                    <a:pt x="1168" y="560"/>
                  </a:lnTo>
                  <a:lnTo>
                    <a:pt x="1808" y="160"/>
                  </a:lnTo>
                  <a:lnTo>
                    <a:pt x="1040" y="384"/>
                  </a:lnTo>
                  <a:lnTo>
                    <a:pt x="952" y="0"/>
                  </a:lnTo>
                  <a:lnTo>
                    <a:pt x="760" y="328"/>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206863" name="Text Box 28"/>
            <p:cNvSpPr txBox="1">
              <a:spLocks noChangeArrowheads="1"/>
            </p:cNvSpPr>
            <p:nvPr/>
          </p:nvSpPr>
          <p:spPr bwMode="auto">
            <a:xfrm>
              <a:off x="3683" y="1323"/>
              <a:ext cx="379" cy="442"/>
            </a:xfrm>
            <a:prstGeom prst="rect">
              <a:avLst/>
            </a:prstGeom>
            <a:noFill/>
            <a:ln w="9525" algn="ctr">
              <a:noFill/>
              <a:miter lim="800000"/>
              <a:headEnd/>
              <a:tailEnd/>
            </a:ln>
          </p:spPr>
          <p:txBody>
            <a:bodyPr wrap="none">
              <a:spAutoFit/>
            </a:bodyPr>
            <a:lstStyle/>
            <a:p>
              <a:pPr algn="r">
                <a:spcBef>
                  <a:spcPct val="0"/>
                </a:spcBef>
              </a:pPr>
              <a:r>
                <a:rPr lang="el-GR" sz="4000" b="0" dirty="0">
                  <a:solidFill>
                    <a:srgbClr val="FF0000"/>
                  </a:solidFill>
                  <a:latin typeface="Arial" pitchFamily="34" charset="0"/>
                  <a:sym typeface="Symbol" pitchFamily="18" charset="2"/>
                </a:rPr>
                <a:t></a:t>
              </a:r>
            </a:p>
          </p:txBody>
        </p:sp>
      </p:grpSp>
      <p:sp>
        <p:nvSpPr>
          <p:cNvPr id="206861" name="Line 29"/>
          <p:cNvSpPr>
            <a:spLocks noChangeShapeType="1"/>
          </p:cNvSpPr>
          <p:nvPr/>
        </p:nvSpPr>
        <p:spPr bwMode="auto">
          <a:xfrm>
            <a:off x="4419600" y="2489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4D9B1F7F-F5FF-D1F1-4C80-44E2BEA18F8F}"/>
              </a:ext>
            </a:extLst>
          </p:cNvPr>
          <p:cNvSpPr>
            <a:spLocks noChangeShapeType="1"/>
          </p:cNvSpPr>
          <p:nvPr/>
        </p:nvSpPr>
        <p:spPr bwMode="auto">
          <a:xfrm>
            <a:off x="3294063" y="3794125"/>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3">
            <a:extLst>
              <a:ext uri="{FF2B5EF4-FFF2-40B4-BE49-F238E27FC236}">
                <a16:creationId xmlns:a16="http://schemas.microsoft.com/office/drawing/2014/main" id="{DD69E857-3AB1-63FA-AC54-74927A18AECD}"/>
              </a:ext>
            </a:extLst>
          </p:cNvPr>
          <p:cNvSpPr>
            <a:spLocks noChangeShapeType="1"/>
          </p:cNvSpPr>
          <p:nvPr/>
        </p:nvSpPr>
        <p:spPr bwMode="auto">
          <a:xfrm>
            <a:off x="3294063" y="2516188"/>
            <a:ext cx="25542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0" name="Footer Placeholder 4"/>
          <p:cNvSpPr>
            <a:spLocks noGrp="1"/>
          </p:cNvSpPr>
          <p:nvPr>
            <p:ph type="ftr" sz="quarter" idx="10"/>
          </p:nvPr>
        </p:nvSpPr>
        <p:spPr/>
        <p:txBody>
          <a:bodyPr/>
          <a:lstStyle/>
          <a:p>
            <a:pPr>
              <a:defRPr/>
            </a:pPr>
            <a:r>
              <a:rPr lang="en-US"/>
              <a:t>Art of Multiprocessor Programming</a:t>
            </a:r>
          </a:p>
        </p:txBody>
      </p:sp>
      <p:sp>
        <p:nvSpPr>
          <p:cNvPr id="21" name="Slide Number Placeholder 5"/>
          <p:cNvSpPr>
            <a:spLocks noGrp="1"/>
          </p:cNvSpPr>
          <p:nvPr>
            <p:ph type="sldNum" sz="quarter" idx="11"/>
          </p:nvPr>
        </p:nvSpPr>
        <p:spPr/>
        <p:txBody>
          <a:bodyPr/>
          <a:lstStyle/>
          <a:p>
            <a:pPr>
              <a:defRPr/>
            </a:pPr>
            <a:fld id="{71453364-0FFD-4845-B8A3-8A5CCED7044B}" type="slidenum">
              <a:rPr lang="en-US"/>
              <a:pPr>
                <a:defRPr/>
              </a:pPr>
              <a:t>97</a:t>
            </a:fld>
            <a:endParaRPr lang="en-US"/>
          </a:p>
        </p:txBody>
      </p:sp>
      <p:grpSp>
        <p:nvGrpSpPr>
          <p:cNvPr id="207877" name="Group 3"/>
          <p:cNvGrpSpPr>
            <a:grpSpLocks/>
          </p:cNvGrpSpPr>
          <p:nvPr/>
        </p:nvGrpSpPr>
        <p:grpSpPr bwMode="auto">
          <a:xfrm>
            <a:off x="1787525" y="2209800"/>
            <a:ext cx="1377950" cy="423863"/>
            <a:chOff x="1313" y="2496"/>
            <a:chExt cx="1252" cy="427"/>
          </a:xfrm>
        </p:grpSpPr>
        <p:sp>
          <p:nvSpPr>
            <p:cNvPr id="207890" name="Freeform 4"/>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7891" name="Freeform 5"/>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7892" name="Oval 6"/>
            <p:cNvSpPr>
              <a:spLocks noChangeArrowheads="1"/>
            </p:cNvSpPr>
            <p:nvPr/>
          </p:nvSpPr>
          <p:spPr bwMode="auto">
            <a:xfrm>
              <a:off x="1722" y="2579"/>
              <a:ext cx="391" cy="344"/>
            </a:xfrm>
            <a:prstGeom prst="ellipse">
              <a:avLst/>
            </a:prstGeom>
            <a:solidFill>
              <a:schemeClr val="bg2"/>
            </a:solidFill>
            <a:ln w="38100">
              <a:solidFill>
                <a:schemeClr val="bg2"/>
              </a:solidFill>
              <a:round/>
              <a:headEnd/>
              <a:tailEnd/>
            </a:ln>
          </p:spPr>
          <p:txBody>
            <a:bodyPr wrap="none" anchor="ctr"/>
            <a:lstStyle/>
            <a:p>
              <a:endParaRPr lang="en-US" dirty="0">
                <a:latin typeface="Courier New" pitchFamily="49" charset="0"/>
              </a:endParaRPr>
            </a:p>
          </p:txBody>
        </p:sp>
        <p:sp>
          <p:nvSpPr>
            <p:cNvPr id="207893" name="Oval 7"/>
            <p:cNvSpPr>
              <a:spLocks noChangeArrowheads="1"/>
            </p:cNvSpPr>
            <p:nvPr/>
          </p:nvSpPr>
          <p:spPr bwMode="auto">
            <a:xfrm>
              <a:off x="1945" y="2640"/>
              <a:ext cx="102" cy="96"/>
            </a:xfrm>
            <a:prstGeom prst="ellipse">
              <a:avLst/>
            </a:prstGeom>
            <a:solidFill>
              <a:schemeClr val="bg2"/>
            </a:solidFill>
            <a:ln w="19050">
              <a:solidFill>
                <a:schemeClr val="bg2"/>
              </a:solidFill>
              <a:round/>
              <a:headEnd/>
              <a:tailEnd/>
            </a:ln>
          </p:spPr>
          <p:txBody>
            <a:bodyPr wrap="none" anchor="ctr"/>
            <a:lstStyle/>
            <a:p>
              <a:endParaRPr lang="en-US" dirty="0">
                <a:latin typeface="Courier New" pitchFamily="49" charset="0"/>
              </a:endParaRPr>
            </a:p>
          </p:txBody>
        </p:sp>
      </p:grpSp>
      <p:grpSp>
        <p:nvGrpSpPr>
          <p:cNvPr id="207878" name="Group 8"/>
          <p:cNvGrpSpPr>
            <a:grpSpLocks/>
          </p:cNvGrpSpPr>
          <p:nvPr/>
        </p:nvGrpSpPr>
        <p:grpSpPr bwMode="auto">
          <a:xfrm>
            <a:off x="1978025" y="2336800"/>
            <a:ext cx="1377950" cy="423863"/>
            <a:chOff x="1313" y="2496"/>
            <a:chExt cx="1252" cy="427"/>
          </a:xfrm>
        </p:grpSpPr>
        <p:sp>
          <p:nvSpPr>
            <p:cNvPr id="207886" name="Freeform 9"/>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7887" name="Freeform 10"/>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7888" name="Oval 11"/>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07889" name="Oval 12"/>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07879" name="Rectangle 13"/>
          <p:cNvSpPr>
            <a:spLocks noGrp="1" noChangeArrowheads="1"/>
          </p:cNvSpPr>
          <p:nvPr>
            <p:ph type="title"/>
          </p:nvPr>
        </p:nvSpPr>
        <p:spPr/>
        <p:txBody>
          <a:bodyPr/>
          <a:lstStyle/>
          <a:p>
            <a:r>
              <a:rPr lang="en-US"/>
              <a:t>Tokens &amp; Anti-Tokens Cancel</a:t>
            </a:r>
          </a:p>
        </p:txBody>
      </p:sp>
      <p:sp>
        <p:nvSpPr>
          <p:cNvPr id="207882" name="AutoShape 16"/>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845841" name="AutoShape 17"/>
          <p:cNvSpPr>
            <a:spLocks noChangeArrowheads="1"/>
          </p:cNvSpPr>
          <p:nvPr/>
        </p:nvSpPr>
        <p:spPr bwMode="auto">
          <a:xfrm>
            <a:off x="3962400" y="1803400"/>
            <a:ext cx="2755900" cy="1079500"/>
          </a:xfrm>
          <a:prstGeom prst="wedgeRoundRectCallout">
            <a:avLst>
              <a:gd name="adj1" fmla="val 25403"/>
              <a:gd name="adj2" fmla="val 208824"/>
              <a:gd name="adj3" fmla="val 16667"/>
            </a:avLst>
          </a:prstGeom>
          <a:no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845842" name="Text Box 18"/>
          <p:cNvSpPr txBox="1">
            <a:spLocks noChangeArrowheads="1"/>
          </p:cNvSpPr>
          <p:nvPr/>
        </p:nvSpPr>
        <p:spPr bwMode="auto">
          <a:xfrm>
            <a:off x="4075113" y="4814888"/>
            <a:ext cx="3992562" cy="519112"/>
          </a:xfrm>
          <a:prstGeom prst="rect">
            <a:avLst/>
          </a:prstGeom>
          <a:noFill/>
          <a:ln w="38100" algn="ctr">
            <a:solidFill>
              <a:srgbClr val="FF0000"/>
            </a:solidFill>
            <a:miter lim="800000"/>
            <a:headEnd/>
            <a:tailEnd/>
          </a:ln>
        </p:spPr>
        <p:txBody>
          <a:bodyPr wrap="none">
            <a:spAutoFit/>
          </a:bodyPr>
          <a:lstStyle/>
          <a:p>
            <a:pPr algn="ctr">
              <a:spcBef>
                <a:spcPct val="0"/>
              </a:spcBef>
            </a:pPr>
            <a:r>
              <a:rPr lang="en-US" sz="2800" b="0" dirty="0">
                <a:solidFill>
                  <a:srgbClr val="FFFF00"/>
                </a:solidFill>
                <a:latin typeface="Arial" pitchFamily="34" charset="0"/>
                <a:cs typeface="Arial" pitchFamily="34" charset="0"/>
              </a:rPr>
              <a:t>As if nothing happened</a:t>
            </a:r>
          </a:p>
        </p:txBody>
      </p:sp>
      <p:sp>
        <p:nvSpPr>
          <p:cNvPr id="207885" name="Line 19"/>
          <p:cNvSpPr>
            <a:spLocks noChangeShapeType="1"/>
          </p:cNvSpPr>
          <p:nvPr/>
        </p:nvSpPr>
        <p:spPr bwMode="auto">
          <a:xfrm>
            <a:off x="4419600" y="2489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207876" name="AutoShape 2"/>
          <p:cNvSpPr>
            <a:spLocks noChangeArrowheads="1"/>
          </p:cNvSpPr>
          <p:nvPr/>
        </p:nvSpPr>
        <p:spPr bwMode="auto">
          <a:xfrm>
            <a:off x="6515100" y="1854200"/>
            <a:ext cx="673100" cy="393700"/>
          </a:xfrm>
          <a:prstGeom prst="cloudCallout">
            <a:avLst>
              <a:gd name="adj1" fmla="val -100236"/>
              <a:gd name="adj2" fmla="val 112097"/>
            </a:avLst>
          </a:prstGeom>
          <a:solidFill>
            <a:schemeClr val="folHlink"/>
          </a:solidFill>
          <a:ln w="9525">
            <a:solidFill>
              <a:schemeClr val="folHlink"/>
            </a:solidFill>
            <a:round/>
            <a:headEnd/>
            <a:tailEnd/>
          </a:ln>
        </p:spPr>
        <p:txBody>
          <a:bodyPr anchor="ctr"/>
          <a:lstStyle/>
          <a:p>
            <a:pPr algn="ctr">
              <a:spcBef>
                <a:spcPct val="0"/>
              </a:spcBef>
            </a:pPr>
            <a:endParaRPr lang="en-US" sz="4000" b="0"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5841"/>
                                        </p:tgtEl>
                                        <p:attrNameLst>
                                          <p:attrName>style.visibility</p:attrName>
                                        </p:attrNameLst>
                                      </p:cBhvr>
                                      <p:to>
                                        <p:strVal val="visible"/>
                                      </p:to>
                                    </p:set>
                                    <p:animEffect transition="in" filter="blinds(horizontal)">
                                      <p:cBhvr>
                                        <p:cTn id="7" dur="500"/>
                                        <p:tgtEl>
                                          <p:spTgt spid="84584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45842"/>
                                        </p:tgtEl>
                                        <p:attrNameLst>
                                          <p:attrName>style.visibility</p:attrName>
                                        </p:attrNameLst>
                                      </p:cBhvr>
                                      <p:to>
                                        <p:strVal val="visible"/>
                                      </p:to>
                                    </p:set>
                                    <p:animEffect transition="in" filter="blinds(horizontal)">
                                      <p:cBhvr>
                                        <p:cTn id="10" dur="500"/>
                                        <p:tgtEl>
                                          <p:spTgt spid="84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41" grpId="0" animBg="1"/>
      <p:bldP spid="84584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pPr>
              <a:defRPr/>
            </a:pPr>
            <a:r>
              <a:rPr lang="en-US"/>
              <a:t>Art of Multiprocessor Programming</a:t>
            </a:r>
          </a:p>
        </p:txBody>
      </p:sp>
      <p:sp>
        <p:nvSpPr>
          <p:cNvPr id="6" name="Slide Number Placeholder 5"/>
          <p:cNvSpPr>
            <a:spLocks noGrp="1"/>
          </p:cNvSpPr>
          <p:nvPr>
            <p:ph type="sldNum" sz="quarter" idx="11"/>
          </p:nvPr>
        </p:nvSpPr>
        <p:spPr/>
        <p:txBody>
          <a:bodyPr/>
          <a:lstStyle/>
          <a:p>
            <a:pPr>
              <a:defRPr/>
            </a:pPr>
            <a:fld id="{75544253-AF33-4A23-8EAA-4A108126D8A6}" type="slidenum">
              <a:rPr lang="en-US"/>
              <a:pPr>
                <a:defRPr/>
              </a:pPr>
              <a:t>98</a:t>
            </a:fld>
            <a:endParaRPr lang="en-US"/>
          </a:p>
        </p:txBody>
      </p:sp>
      <p:sp>
        <p:nvSpPr>
          <p:cNvPr id="208900" name="Rectangle 2"/>
          <p:cNvSpPr>
            <a:spLocks noGrp="1" noChangeArrowheads="1"/>
          </p:cNvSpPr>
          <p:nvPr>
            <p:ph type="title"/>
          </p:nvPr>
        </p:nvSpPr>
        <p:spPr/>
        <p:txBody>
          <a:bodyPr/>
          <a:lstStyle/>
          <a:p>
            <a:r>
              <a:rPr lang="en-US"/>
              <a:t>Tokens vs Antitokens</a:t>
            </a:r>
          </a:p>
        </p:txBody>
      </p:sp>
      <p:sp>
        <p:nvSpPr>
          <p:cNvPr id="2" name="TextBox 1">
            <a:extLst>
              <a:ext uri="{FF2B5EF4-FFF2-40B4-BE49-F238E27FC236}">
                <a16:creationId xmlns:a16="http://schemas.microsoft.com/office/drawing/2014/main" id="{A20626AA-5EC2-D2AB-8D1D-4210A197A893}"/>
              </a:ext>
            </a:extLst>
          </p:cNvPr>
          <p:cNvSpPr txBox="1"/>
          <p:nvPr/>
        </p:nvSpPr>
        <p:spPr bwMode="auto">
          <a:xfrm>
            <a:off x="1035728" y="2473878"/>
            <a:ext cx="2848857" cy="2074414"/>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i="1" dirty="0">
                <a:solidFill>
                  <a:schemeClr val="bg1"/>
                </a:solidFill>
              </a:rPr>
              <a:t>Tokens</a:t>
            </a:r>
          </a:p>
          <a:p>
            <a:pPr lvl="1"/>
            <a:r>
              <a:rPr lang="en-US" sz="2800" b="0" dirty="0">
                <a:solidFill>
                  <a:srgbClr val="FFFF00"/>
                </a:solidFill>
              </a:rPr>
              <a:t>read balancer</a:t>
            </a:r>
          </a:p>
          <a:p>
            <a:pPr lvl="1"/>
            <a:r>
              <a:rPr lang="en-US" sz="2800" b="0" dirty="0">
                <a:solidFill>
                  <a:srgbClr val="FFFF00"/>
                </a:solidFill>
              </a:rPr>
              <a:t>flip</a:t>
            </a:r>
          </a:p>
          <a:p>
            <a:pPr lvl="1"/>
            <a:r>
              <a:rPr lang="en-US" sz="2800" b="0" dirty="0">
                <a:solidFill>
                  <a:srgbClr val="FFFF00"/>
                </a:solidFill>
              </a:rPr>
              <a:t>proceed</a:t>
            </a:r>
          </a:p>
        </p:txBody>
      </p:sp>
      <p:sp>
        <p:nvSpPr>
          <p:cNvPr id="3" name="TextBox 3">
            <a:extLst>
              <a:ext uri="{FF2B5EF4-FFF2-40B4-BE49-F238E27FC236}">
                <a16:creationId xmlns:a16="http://schemas.microsoft.com/office/drawing/2014/main" id="{B77406B5-06AE-800F-B888-8BC12C39A4A0}"/>
              </a:ext>
            </a:extLst>
          </p:cNvPr>
          <p:cNvSpPr txBox="1"/>
          <p:nvPr/>
        </p:nvSpPr>
        <p:spPr bwMode="auto">
          <a:xfrm>
            <a:off x="5259416" y="2473878"/>
            <a:ext cx="2587568" cy="2074414"/>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i="1" dirty="0" err="1">
                <a:solidFill>
                  <a:schemeClr val="bg1"/>
                </a:solidFill>
              </a:rPr>
              <a:t>Antitokens</a:t>
            </a:r>
            <a:endParaRPr lang="en-US" sz="2800" b="0" i="1" dirty="0">
              <a:solidFill>
                <a:schemeClr val="bg1"/>
              </a:solidFill>
            </a:endParaRPr>
          </a:p>
          <a:p>
            <a:pPr lvl="1"/>
            <a:r>
              <a:rPr lang="en-US" sz="2800" b="0" dirty="0">
                <a:solidFill>
                  <a:srgbClr val="FFFF00"/>
                </a:solidFill>
              </a:rPr>
              <a:t>flip balancer</a:t>
            </a:r>
          </a:p>
          <a:p>
            <a:pPr lvl="1"/>
            <a:r>
              <a:rPr lang="en-US" sz="2800" b="0" dirty="0">
                <a:solidFill>
                  <a:srgbClr val="FFFF00"/>
                </a:solidFill>
              </a:rPr>
              <a:t>read</a:t>
            </a:r>
          </a:p>
          <a:p>
            <a:pPr lvl="1"/>
            <a:r>
              <a:rPr lang="en-US" sz="2800" b="0" dirty="0">
                <a:solidFill>
                  <a:srgbClr val="FFFF00"/>
                </a:solidFill>
              </a:rPr>
              <a:t>proceed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Footer Placeholder 3"/>
          <p:cNvSpPr>
            <a:spLocks noGrp="1"/>
          </p:cNvSpPr>
          <p:nvPr>
            <p:ph type="ftr" sz="quarter" idx="10"/>
          </p:nvPr>
        </p:nvSpPr>
        <p:spPr/>
        <p:txBody>
          <a:bodyPr/>
          <a:lstStyle/>
          <a:p>
            <a:pPr>
              <a:defRPr/>
            </a:pPr>
            <a:r>
              <a:rPr lang="en-US"/>
              <a:t>Art of Multiprocessor Programming</a:t>
            </a:r>
          </a:p>
        </p:txBody>
      </p:sp>
      <p:sp>
        <p:nvSpPr>
          <p:cNvPr id="95" name="Slide Number Placeholder 4"/>
          <p:cNvSpPr>
            <a:spLocks noGrp="1"/>
          </p:cNvSpPr>
          <p:nvPr>
            <p:ph type="sldNum" sz="quarter" idx="11"/>
          </p:nvPr>
        </p:nvSpPr>
        <p:spPr/>
        <p:txBody>
          <a:bodyPr/>
          <a:lstStyle/>
          <a:p>
            <a:pPr>
              <a:defRPr/>
            </a:pPr>
            <a:fld id="{66AAA9FB-08F3-4067-95A8-FB50D21B861B}" type="slidenum">
              <a:rPr lang="en-US"/>
              <a:pPr>
                <a:defRPr/>
              </a:pPr>
              <a:t>99</a:t>
            </a:fld>
            <a:endParaRPr lang="en-US"/>
          </a:p>
        </p:txBody>
      </p:sp>
      <p:sp>
        <p:nvSpPr>
          <p:cNvPr id="209924" name="Rectangle 2"/>
          <p:cNvSpPr>
            <a:spLocks noGrp="1" noChangeArrowheads="1"/>
          </p:cNvSpPr>
          <p:nvPr>
            <p:ph type="title"/>
          </p:nvPr>
        </p:nvSpPr>
        <p:spPr/>
        <p:txBody>
          <a:bodyPr/>
          <a:lstStyle/>
          <a:p>
            <a:r>
              <a:rPr lang="en-US"/>
              <a:t>Pumping Lemma</a:t>
            </a:r>
          </a:p>
        </p:txBody>
      </p:sp>
      <p:sp>
        <p:nvSpPr>
          <p:cNvPr id="209925" name="Rectangle 3"/>
          <p:cNvSpPr>
            <a:spLocks noChangeArrowheads="1"/>
          </p:cNvSpPr>
          <p:nvPr/>
        </p:nvSpPr>
        <p:spPr bwMode="auto">
          <a:xfrm>
            <a:off x="2743200" y="2590800"/>
            <a:ext cx="4140200" cy="2743200"/>
          </a:xfrm>
          <a:prstGeom prst="rect">
            <a:avLst/>
          </a:prstGeom>
          <a:solidFill>
            <a:schemeClr val="hlink">
              <a:alpha val="89803"/>
            </a:schemeClr>
          </a:solidFill>
          <a:ln w="38100" algn="ctr">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209926" name="Line 4"/>
          <p:cNvSpPr>
            <a:spLocks noChangeShapeType="1"/>
          </p:cNvSpPr>
          <p:nvPr/>
        </p:nvSpPr>
        <p:spPr bwMode="auto">
          <a:xfrm>
            <a:off x="914400" y="3238500"/>
            <a:ext cx="1778000"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a:latin typeface="Arial" pitchFamily="34" charset="0"/>
              <a:cs typeface="Arial" pitchFamily="34" charset="0"/>
            </a:endParaRPr>
          </a:p>
        </p:txBody>
      </p:sp>
      <p:grpSp>
        <p:nvGrpSpPr>
          <p:cNvPr id="209927" name="Group 5"/>
          <p:cNvGrpSpPr>
            <a:grpSpLocks/>
          </p:cNvGrpSpPr>
          <p:nvPr/>
        </p:nvGrpSpPr>
        <p:grpSpPr bwMode="auto">
          <a:xfrm>
            <a:off x="822325" y="2552700"/>
            <a:ext cx="1377950" cy="423863"/>
            <a:chOff x="1313" y="2496"/>
            <a:chExt cx="1252" cy="427"/>
          </a:xfrm>
          <a:effectLst>
            <a:glow rad="101600">
              <a:schemeClr val="accent3">
                <a:satMod val="175000"/>
                <a:alpha val="40000"/>
              </a:schemeClr>
            </a:glow>
          </a:effectLst>
        </p:grpSpPr>
        <p:sp>
          <p:nvSpPr>
            <p:cNvPr id="210012" name="Freeform 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13" name="Freeform 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14" name="Oval 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15" name="Oval 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28" name="Group 10"/>
          <p:cNvGrpSpPr>
            <a:grpSpLocks/>
          </p:cNvGrpSpPr>
          <p:nvPr/>
        </p:nvGrpSpPr>
        <p:grpSpPr bwMode="auto">
          <a:xfrm>
            <a:off x="974725" y="2705100"/>
            <a:ext cx="1377950" cy="423863"/>
            <a:chOff x="1313" y="2496"/>
            <a:chExt cx="1252" cy="427"/>
          </a:xfrm>
          <a:effectLst>
            <a:glow rad="101600">
              <a:schemeClr val="accent3">
                <a:satMod val="175000"/>
                <a:alpha val="40000"/>
              </a:schemeClr>
            </a:glow>
          </a:effectLst>
        </p:grpSpPr>
        <p:sp>
          <p:nvSpPr>
            <p:cNvPr id="210008" name="Freeform 1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9" name="Freeform 1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10" name="Oval 1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11" name="Oval 1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29" name="Group 15"/>
          <p:cNvGrpSpPr>
            <a:grpSpLocks/>
          </p:cNvGrpSpPr>
          <p:nvPr/>
        </p:nvGrpSpPr>
        <p:grpSpPr bwMode="auto">
          <a:xfrm>
            <a:off x="657225" y="1968500"/>
            <a:ext cx="1377950" cy="423863"/>
            <a:chOff x="1313" y="2496"/>
            <a:chExt cx="1252" cy="427"/>
          </a:xfrm>
          <a:effectLst>
            <a:glow rad="101600">
              <a:schemeClr val="accent3">
                <a:satMod val="175000"/>
                <a:alpha val="40000"/>
              </a:schemeClr>
            </a:glow>
          </a:effectLst>
        </p:grpSpPr>
        <p:sp>
          <p:nvSpPr>
            <p:cNvPr id="210004" name="Freeform 1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5" name="Freeform 1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6" name="Oval 1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7" name="Oval 1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30" name="Group 20"/>
          <p:cNvGrpSpPr>
            <a:grpSpLocks/>
          </p:cNvGrpSpPr>
          <p:nvPr/>
        </p:nvGrpSpPr>
        <p:grpSpPr bwMode="auto">
          <a:xfrm>
            <a:off x="1406525" y="2247900"/>
            <a:ext cx="1377950" cy="423863"/>
            <a:chOff x="1313" y="2496"/>
            <a:chExt cx="1252" cy="427"/>
          </a:xfrm>
          <a:effectLst>
            <a:glow rad="101600">
              <a:schemeClr val="accent3">
                <a:satMod val="175000"/>
                <a:alpha val="40000"/>
              </a:schemeClr>
            </a:glow>
          </a:effectLst>
        </p:grpSpPr>
        <p:sp>
          <p:nvSpPr>
            <p:cNvPr id="21000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00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31" name="Group 25"/>
          <p:cNvGrpSpPr>
            <a:grpSpLocks/>
          </p:cNvGrpSpPr>
          <p:nvPr/>
        </p:nvGrpSpPr>
        <p:grpSpPr bwMode="auto">
          <a:xfrm>
            <a:off x="733425" y="2209800"/>
            <a:ext cx="1377950" cy="423863"/>
            <a:chOff x="1313" y="2496"/>
            <a:chExt cx="1252" cy="427"/>
          </a:xfrm>
          <a:effectLst>
            <a:glow rad="101600">
              <a:schemeClr val="accent3">
                <a:satMod val="175000"/>
                <a:alpha val="40000"/>
              </a:schemeClr>
            </a:glow>
          </a:effectLst>
        </p:grpSpPr>
        <p:sp>
          <p:nvSpPr>
            <p:cNvPr id="209996" name="Freeform 2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7" name="Freeform 2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8" name="Oval 2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9" name="Oval 2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32" name="Group 30"/>
          <p:cNvGrpSpPr>
            <a:grpSpLocks/>
          </p:cNvGrpSpPr>
          <p:nvPr/>
        </p:nvGrpSpPr>
        <p:grpSpPr bwMode="auto">
          <a:xfrm>
            <a:off x="936625" y="2374900"/>
            <a:ext cx="1377950" cy="423863"/>
            <a:chOff x="1313" y="2496"/>
            <a:chExt cx="1252" cy="427"/>
          </a:xfrm>
          <a:effectLst>
            <a:glow rad="101600">
              <a:schemeClr val="accent3">
                <a:satMod val="175000"/>
                <a:alpha val="40000"/>
              </a:schemeClr>
            </a:glow>
          </a:effectLst>
        </p:grpSpPr>
        <p:sp>
          <p:nvSpPr>
            <p:cNvPr id="209992" name="Freeform 3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3" name="Freeform 3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4" name="Oval 3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5" name="Oval 3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33" name="Group 35"/>
          <p:cNvGrpSpPr>
            <a:grpSpLocks/>
          </p:cNvGrpSpPr>
          <p:nvPr/>
        </p:nvGrpSpPr>
        <p:grpSpPr bwMode="auto">
          <a:xfrm>
            <a:off x="1724025" y="2654300"/>
            <a:ext cx="1377950" cy="423863"/>
            <a:chOff x="1313" y="2496"/>
            <a:chExt cx="1252" cy="427"/>
          </a:xfrm>
          <a:effectLst>
            <a:glow rad="101600">
              <a:schemeClr val="accent3">
                <a:satMod val="175000"/>
                <a:alpha val="40000"/>
              </a:schemeClr>
            </a:glow>
          </a:effectLst>
        </p:grpSpPr>
        <p:sp>
          <p:nvSpPr>
            <p:cNvPr id="209988" name="Freeform 3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9" name="Freeform 3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0" name="Oval 3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91" name="Oval 3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09934" name="Line 40"/>
          <p:cNvSpPr>
            <a:spLocks noChangeShapeType="1"/>
          </p:cNvSpPr>
          <p:nvPr/>
        </p:nvSpPr>
        <p:spPr bwMode="auto">
          <a:xfrm>
            <a:off x="6934200" y="3136900"/>
            <a:ext cx="1003300"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a:latin typeface="Arial" pitchFamily="34" charset="0"/>
              <a:cs typeface="Arial" pitchFamily="34" charset="0"/>
            </a:endParaRPr>
          </a:p>
        </p:txBody>
      </p:sp>
      <p:sp>
        <p:nvSpPr>
          <p:cNvPr id="209935" name="Line 41"/>
          <p:cNvSpPr>
            <a:spLocks noChangeShapeType="1"/>
          </p:cNvSpPr>
          <p:nvPr/>
        </p:nvSpPr>
        <p:spPr bwMode="auto">
          <a:xfrm>
            <a:off x="6934200" y="3822700"/>
            <a:ext cx="1003300"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a:latin typeface="Arial" pitchFamily="34" charset="0"/>
              <a:cs typeface="Arial" pitchFamily="34" charset="0"/>
            </a:endParaRPr>
          </a:p>
        </p:txBody>
      </p:sp>
      <p:sp>
        <p:nvSpPr>
          <p:cNvPr id="209936" name="Line 42"/>
          <p:cNvSpPr>
            <a:spLocks noChangeShapeType="1"/>
          </p:cNvSpPr>
          <p:nvPr/>
        </p:nvSpPr>
        <p:spPr bwMode="auto">
          <a:xfrm>
            <a:off x="6934200" y="4508500"/>
            <a:ext cx="1003300"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a:latin typeface="Arial" pitchFamily="34" charset="0"/>
              <a:cs typeface="Arial" pitchFamily="34" charset="0"/>
            </a:endParaRPr>
          </a:p>
        </p:txBody>
      </p:sp>
      <p:sp>
        <p:nvSpPr>
          <p:cNvPr id="209937" name="Line 43"/>
          <p:cNvSpPr>
            <a:spLocks noChangeShapeType="1"/>
          </p:cNvSpPr>
          <p:nvPr/>
        </p:nvSpPr>
        <p:spPr bwMode="auto">
          <a:xfrm>
            <a:off x="6934200" y="5194300"/>
            <a:ext cx="1003300"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a:latin typeface="Arial" pitchFamily="34" charset="0"/>
              <a:cs typeface="Arial" pitchFamily="34" charset="0"/>
            </a:endParaRPr>
          </a:p>
        </p:txBody>
      </p:sp>
      <p:grpSp>
        <p:nvGrpSpPr>
          <p:cNvPr id="209938" name="Group 44"/>
          <p:cNvGrpSpPr>
            <a:grpSpLocks/>
          </p:cNvGrpSpPr>
          <p:nvPr/>
        </p:nvGrpSpPr>
        <p:grpSpPr bwMode="auto">
          <a:xfrm>
            <a:off x="6727825" y="2489200"/>
            <a:ext cx="1377950" cy="423863"/>
            <a:chOff x="1313" y="2496"/>
            <a:chExt cx="1252" cy="427"/>
          </a:xfrm>
          <a:effectLst>
            <a:glow rad="101600">
              <a:schemeClr val="accent3">
                <a:satMod val="175000"/>
                <a:alpha val="40000"/>
              </a:schemeClr>
            </a:glow>
          </a:effectLst>
        </p:grpSpPr>
        <p:sp>
          <p:nvSpPr>
            <p:cNvPr id="209984" name="Freeform 4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5" name="Freeform 4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6" name="Oval 4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7" name="Oval 4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39" name="Group 49"/>
          <p:cNvGrpSpPr>
            <a:grpSpLocks/>
          </p:cNvGrpSpPr>
          <p:nvPr/>
        </p:nvGrpSpPr>
        <p:grpSpPr bwMode="auto">
          <a:xfrm>
            <a:off x="6880225" y="2641600"/>
            <a:ext cx="1377950" cy="423863"/>
            <a:chOff x="1313" y="2496"/>
            <a:chExt cx="1252" cy="427"/>
          </a:xfrm>
          <a:effectLst>
            <a:glow rad="101600">
              <a:schemeClr val="accent3">
                <a:satMod val="175000"/>
                <a:alpha val="40000"/>
              </a:schemeClr>
            </a:glow>
          </a:effectLst>
        </p:grpSpPr>
        <p:sp>
          <p:nvSpPr>
            <p:cNvPr id="209980" name="Freeform 5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1" name="Freeform 5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2" name="Oval 5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83" name="Oval 5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40" name="Group 54"/>
          <p:cNvGrpSpPr>
            <a:grpSpLocks/>
          </p:cNvGrpSpPr>
          <p:nvPr/>
        </p:nvGrpSpPr>
        <p:grpSpPr bwMode="auto">
          <a:xfrm>
            <a:off x="6702425" y="3924300"/>
            <a:ext cx="1377950" cy="423863"/>
            <a:chOff x="1313" y="2496"/>
            <a:chExt cx="1252" cy="427"/>
          </a:xfrm>
          <a:effectLst>
            <a:glow rad="101600">
              <a:schemeClr val="accent3">
                <a:satMod val="175000"/>
                <a:alpha val="40000"/>
              </a:schemeClr>
            </a:glow>
          </a:effectLst>
        </p:grpSpPr>
        <p:sp>
          <p:nvSpPr>
            <p:cNvPr id="209976" name="Freeform 5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7" name="Freeform 5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8" name="Oval 5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9" name="Oval 5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41" name="Group 59"/>
          <p:cNvGrpSpPr>
            <a:grpSpLocks/>
          </p:cNvGrpSpPr>
          <p:nvPr/>
        </p:nvGrpSpPr>
        <p:grpSpPr bwMode="auto">
          <a:xfrm>
            <a:off x="6613525" y="4635500"/>
            <a:ext cx="1377950" cy="423863"/>
            <a:chOff x="1313" y="2496"/>
            <a:chExt cx="1252" cy="427"/>
          </a:xfrm>
          <a:effectLst>
            <a:glow rad="101600">
              <a:schemeClr val="accent3">
                <a:satMod val="175000"/>
                <a:alpha val="40000"/>
              </a:schemeClr>
            </a:glow>
          </a:effectLst>
        </p:grpSpPr>
        <p:sp>
          <p:nvSpPr>
            <p:cNvPr id="209972" name="Freeform 6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3" name="Freeform 6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4" name="Oval 6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5" name="Oval 6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42" name="Group 64"/>
          <p:cNvGrpSpPr>
            <a:grpSpLocks/>
          </p:cNvGrpSpPr>
          <p:nvPr/>
        </p:nvGrpSpPr>
        <p:grpSpPr bwMode="auto">
          <a:xfrm>
            <a:off x="6765925" y="4787900"/>
            <a:ext cx="1377950" cy="423863"/>
            <a:chOff x="1313" y="2496"/>
            <a:chExt cx="1252" cy="427"/>
          </a:xfrm>
          <a:effectLst>
            <a:glow rad="101600">
              <a:schemeClr val="accent3">
                <a:satMod val="175000"/>
                <a:alpha val="40000"/>
              </a:schemeClr>
            </a:glow>
          </a:effectLst>
        </p:grpSpPr>
        <p:sp>
          <p:nvSpPr>
            <p:cNvPr id="209968" name="Freeform 6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9" name="Freeform 6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0" name="Oval 6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71" name="Oval 6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43" name="Group 69"/>
          <p:cNvGrpSpPr>
            <a:grpSpLocks/>
          </p:cNvGrpSpPr>
          <p:nvPr/>
        </p:nvGrpSpPr>
        <p:grpSpPr bwMode="auto">
          <a:xfrm>
            <a:off x="7032625" y="2794000"/>
            <a:ext cx="1377950" cy="423863"/>
            <a:chOff x="1313" y="2496"/>
            <a:chExt cx="1252" cy="427"/>
          </a:xfrm>
          <a:effectLst>
            <a:glow rad="101600">
              <a:schemeClr val="accent3">
                <a:satMod val="175000"/>
                <a:alpha val="40000"/>
              </a:schemeClr>
            </a:glow>
          </a:effectLst>
        </p:grpSpPr>
        <p:sp>
          <p:nvSpPr>
            <p:cNvPr id="209964" name="Freeform 7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5" name="Freeform 7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6" name="Oval 7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7" name="Oval 7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44" name="Group 74"/>
          <p:cNvGrpSpPr>
            <a:grpSpLocks/>
          </p:cNvGrpSpPr>
          <p:nvPr/>
        </p:nvGrpSpPr>
        <p:grpSpPr bwMode="auto">
          <a:xfrm>
            <a:off x="1419225" y="2082800"/>
            <a:ext cx="1377950" cy="423863"/>
            <a:chOff x="1313" y="2496"/>
            <a:chExt cx="1252" cy="427"/>
          </a:xfrm>
          <a:effectLst>
            <a:glow rad="101600">
              <a:schemeClr val="accent3">
                <a:satMod val="175000"/>
                <a:alpha val="40000"/>
              </a:schemeClr>
            </a:glow>
          </a:effectLst>
        </p:grpSpPr>
        <p:sp>
          <p:nvSpPr>
            <p:cNvPr id="209960" name="Freeform 75"/>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1" name="Freeform 76"/>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2" name="Oval 77"/>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63" name="Oval 78"/>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9945" name="Group 79"/>
          <p:cNvGrpSpPr>
            <a:grpSpLocks/>
          </p:cNvGrpSpPr>
          <p:nvPr/>
        </p:nvGrpSpPr>
        <p:grpSpPr bwMode="auto">
          <a:xfrm>
            <a:off x="1571625" y="2235200"/>
            <a:ext cx="1377950" cy="423863"/>
            <a:chOff x="1313" y="2496"/>
            <a:chExt cx="1252" cy="427"/>
          </a:xfrm>
          <a:effectLst>
            <a:glow rad="101600">
              <a:schemeClr val="accent3">
                <a:satMod val="175000"/>
                <a:alpha val="40000"/>
              </a:schemeClr>
            </a:glow>
          </a:effectLst>
        </p:grpSpPr>
        <p:sp>
          <p:nvSpPr>
            <p:cNvPr id="209956" name="Freeform 8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57" name="Freeform 8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58" name="Oval 8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9959" name="Oval 8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850004" name="AutoShape 84"/>
          <p:cNvSpPr>
            <a:spLocks noChangeArrowheads="1"/>
          </p:cNvSpPr>
          <p:nvPr/>
        </p:nvSpPr>
        <p:spPr bwMode="auto">
          <a:xfrm>
            <a:off x="647700" y="1714500"/>
            <a:ext cx="2349500" cy="1701800"/>
          </a:xfrm>
          <a:prstGeom prst="wedgeRoundRectCallout">
            <a:avLst>
              <a:gd name="adj1" fmla="val 23852"/>
              <a:gd name="adj2" fmla="val 161009"/>
              <a:gd name="adj3" fmla="val 16667"/>
            </a:avLst>
          </a:prstGeom>
          <a:noFill/>
          <a:ln w="38100" algn="ctr">
            <a:solidFill>
              <a:srgbClr val="FF0000"/>
            </a:solidFill>
            <a:miter lim="800000"/>
            <a:headEnd/>
            <a:tailEnd/>
          </a:ln>
          <a:effectLst>
            <a:glow rad="101600">
              <a:schemeClr val="accent3">
                <a:satMod val="175000"/>
                <a:alpha val="40000"/>
              </a:schemeClr>
            </a:glow>
          </a:effectLst>
        </p:spPr>
        <p:txBody>
          <a:bodyPr anchor="ctr"/>
          <a:lstStyle/>
          <a:p>
            <a:pPr algn="ctr">
              <a:spcBef>
                <a:spcPct val="0"/>
              </a:spcBef>
            </a:pPr>
            <a:endParaRPr lang="en-US" sz="4000" b="0">
              <a:latin typeface="Arial" pitchFamily="34" charset="0"/>
              <a:cs typeface="Arial" pitchFamily="34" charset="0"/>
            </a:endParaRPr>
          </a:p>
        </p:txBody>
      </p:sp>
      <p:sp>
        <p:nvSpPr>
          <p:cNvPr id="850005" name="Text Box 85"/>
          <p:cNvSpPr txBox="1">
            <a:spLocks noChangeArrowheads="1"/>
          </p:cNvSpPr>
          <p:nvPr/>
        </p:nvSpPr>
        <p:spPr bwMode="auto">
          <a:xfrm>
            <a:off x="881063" y="5419725"/>
            <a:ext cx="6777037" cy="519113"/>
          </a:xfrm>
          <a:prstGeom prst="rect">
            <a:avLst/>
          </a:prstGeom>
          <a:solidFill>
            <a:schemeClr val="tx2">
              <a:alpha val="85097"/>
            </a:schemeClr>
          </a:solidFill>
          <a:ln w="38100" algn="ctr">
            <a:solidFill>
              <a:srgbClr val="FF0000"/>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Keep pumping tokens through one wire</a:t>
            </a:r>
          </a:p>
        </p:txBody>
      </p:sp>
      <p:sp>
        <p:nvSpPr>
          <p:cNvPr id="850006" name="AutoShape 86"/>
          <p:cNvSpPr>
            <a:spLocks noChangeArrowheads="1"/>
          </p:cNvSpPr>
          <p:nvPr/>
        </p:nvSpPr>
        <p:spPr bwMode="auto">
          <a:xfrm>
            <a:off x="3930650" y="3441700"/>
            <a:ext cx="1765300" cy="1384300"/>
          </a:xfrm>
          <a:prstGeom prst="wedgeRoundRectCallout">
            <a:avLst>
              <a:gd name="adj1" fmla="val 79588"/>
              <a:gd name="adj2" fmla="val -122708"/>
              <a:gd name="adj3" fmla="val 16667"/>
            </a:avLst>
          </a:prstGeom>
          <a:solidFill>
            <a:schemeClr val="bg1">
              <a:alpha val="45882"/>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850007" name="Text Box 87"/>
          <p:cNvSpPr txBox="1">
            <a:spLocks noChangeArrowheads="1"/>
          </p:cNvSpPr>
          <p:nvPr/>
        </p:nvSpPr>
        <p:spPr bwMode="auto">
          <a:xfrm>
            <a:off x="3230563" y="1498600"/>
            <a:ext cx="5126037" cy="946150"/>
          </a:xfrm>
          <a:prstGeom prst="rect">
            <a:avLst/>
          </a:prstGeom>
          <a:solidFill>
            <a:schemeClr val="tx2">
              <a:alpha val="85097"/>
            </a:schemeClr>
          </a:solidFill>
          <a:ln w="38100" algn="ctr">
            <a:solidFill>
              <a:srgbClr val="FF0000"/>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Eventually, after </a:t>
            </a:r>
            <a:r>
              <a:rPr lang="en-US" sz="2800" b="0" dirty="0">
                <a:solidFill>
                  <a:schemeClr val="bg1"/>
                </a:solidFill>
                <a:latin typeface="Arial" pitchFamily="34" charset="0"/>
                <a:cs typeface="Arial" pitchFamily="34" charset="0"/>
              </a:rPr>
              <a:t>Ω</a:t>
            </a:r>
            <a:r>
              <a:rPr lang="en-US" sz="2800" b="0" dirty="0">
                <a:solidFill>
                  <a:srgbClr val="FFFF00"/>
                </a:solidFill>
                <a:latin typeface="Arial" pitchFamily="34" charset="0"/>
                <a:cs typeface="Arial" pitchFamily="34" charset="0"/>
              </a:rPr>
              <a:t> tokens, network repeats a state</a:t>
            </a:r>
          </a:p>
        </p:txBody>
      </p:sp>
      <p:sp>
        <p:nvSpPr>
          <p:cNvPr id="850008" name="Oval 88"/>
          <p:cNvSpPr>
            <a:spLocks noChangeArrowheads="1"/>
          </p:cNvSpPr>
          <p:nvPr/>
        </p:nvSpPr>
        <p:spPr bwMode="auto">
          <a:xfrm>
            <a:off x="4165600" y="3733800"/>
            <a:ext cx="355600" cy="355600"/>
          </a:xfrm>
          <a:prstGeom prst="ellipse">
            <a:avLst/>
          </a:prstGeom>
          <a:solidFill>
            <a:schemeClr val="folHlink"/>
          </a:solidFill>
          <a:ln w="381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850009" name="Oval 89"/>
          <p:cNvSpPr>
            <a:spLocks noChangeArrowheads="1"/>
          </p:cNvSpPr>
          <p:nvPr/>
        </p:nvSpPr>
        <p:spPr bwMode="auto">
          <a:xfrm>
            <a:off x="4902200" y="3733800"/>
            <a:ext cx="355600" cy="355600"/>
          </a:xfrm>
          <a:prstGeom prst="ellipse">
            <a:avLst/>
          </a:prstGeom>
          <a:solidFill>
            <a:schemeClr val="folHlink"/>
          </a:solidFill>
          <a:ln w="381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850010" name="Oval 90"/>
          <p:cNvSpPr>
            <a:spLocks noChangeArrowheads="1"/>
          </p:cNvSpPr>
          <p:nvPr/>
        </p:nvSpPr>
        <p:spPr bwMode="auto">
          <a:xfrm>
            <a:off x="4521200" y="4381500"/>
            <a:ext cx="355600" cy="355600"/>
          </a:xfrm>
          <a:prstGeom prst="ellipse">
            <a:avLst/>
          </a:prstGeom>
          <a:solidFill>
            <a:schemeClr val="folHlink"/>
          </a:solidFill>
          <a:ln w="381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850011" name="Freeform 91"/>
          <p:cNvSpPr>
            <a:spLocks/>
          </p:cNvSpPr>
          <p:nvPr/>
        </p:nvSpPr>
        <p:spPr bwMode="auto">
          <a:xfrm>
            <a:off x="4483100" y="3549650"/>
            <a:ext cx="495300" cy="196850"/>
          </a:xfrm>
          <a:custGeom>
            <a:avLst/>
            <a:gdLst>
              <a:gd name="T0" fmla="*/ 0 w 224"/>
              <a:gd name="T1" fmla="*/ 2147483647 h 76"/>
              <a:gd name="T2" fmla="*/ 2147483647 w 224"/>
              <a:gd name="T3" fmla="*/ 2147483647 h 76"/>
              <a:gd name="T4" fmla="*/ 2147483647 w 224"/>
              <a:gd name="T5" fmla="*/ 2147483647 h 76"/>
              <a:gd name="T6" fmla="*/ 0 60000 65536"/>
              <a:gd name="T7" fmla="*/ 0 60000 65536"/>
              <a:gd name="T8" fmla="*/ 0 60000 65536"/>
              <a:gd name="T9" fmla="*/ 0 w 224"/>
              <a:gd name="T10" fmla="*/ 0 h 76"/>
              <a:gd name="T11" fmla="*/ 224 w 224"/>
              <a:gd name="T12" fmla="*/ 76 h 76"/>
            </a:gdLst>
            <a:ahLst/>
            <a:cxnLst>
              <a:cxn ang="T6">
                <a:pos x="T0" y="T1"/>
              </a:cxn>
              <a:cxn ang="T7">
                <a:pos x="T2" y="T3"/>
              </a:cxn>
              <a:cxn ang="T8">
                <a:pos x="T4" y="T5"/>
              </a:cxn>
            </a:cxnLst>
            <a:rect l="T9" t="T10" r="T11" b="T12"/>
            <a:pathLst>
              <a:path w="224" h="76">
                <a:moveTo>
                  <a:pt x="0" y="76"/>
                </a:moveTo>
                <a:cubicBezTo>
                  <a:pt x="41" y="42"/>
                  <a:pt x="83" y="8"/>
                  <a:pt x="120" y="4"/>
                </a:cubicBezTo>
                <a:cubicBezTo>
                  <a:pt x="157" y="0"/>
                  <a:pt x="190" y="26"/>
                  <a:pt x="224" y="52"/>
                </a:cubicBezTo>
              </a:path>
            </a:pathLst>
          </a:custGeom>
          <a:noFill/>
          <a:ln w="762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850012" name="Freeform 92"/>
          <p:cNvSpPr>
            <a:spLocks/>
          </p:cNvSpPr>
          <p:nvPr/>
        </p:nvSpPr>
        <p:spPr bwMode="auto">
          <a:xfrm rot="7200000">
            <a:off x="4851400" y="4311650"/>
            <a:ext cx="495300" cy="196850"/>
          </a:xfrm>
          <a:custGeom>
            <a:avLst/>
            <a:gdLst>
              <a:gd name="T0" fmla="*/ 0 w 224"/>
              <a:gd name="T1" fmla="*/ 2147483647 h 76"/>
              <a:gd name="T2" fmla="*/ 2147483647 w 224"/>
              <a:gd name="T3" fmla="*/ 2147483647 h 76"/>
              <a:gd name="T4" fmla="*/ 2147483647 w 224"/>
              <a:gd name="T5" fmla="*/ 2147483647 h 76"/>
              <a:gd name="T6" fmla="*/ 0 60000 65536"/>
              <a:gd name="T7" fmla="*/ 0 60000 65536"/>
              <a:gd name="T8" fmla="*/ 0 60000 65536"/>
              <a:gd name="T9" fmla="*/ 0 w 224"/>
              <a:gd name="T10" fmla="*/ 0 h 76"/>
              <a:gd name="T11" fmla="*/ 224 w 224"/>
              <a:gd name="T12" fmla="*/ 76 h 76"/>
            </a:gdLst>
            <a:ahLst/>
            <a:cxnLst>
              <a:cxn ang="T6">
                <a:pos x="T0" y="T1"/>
              </a:cxn>
              <a:cxn ang="T7">
                <a:pos x="T2" y="T3"/>
              </a:cxn>
              <a:cxn ang="T8">
                <a:pos x="T4" y="T5"/>
              </a:cxn>
            </a:cxnLst>
            <a:rect l="T9" t="T10" r="T11" b="T12"/>
            <a:pathLst>
              <a:path w="224" h="76">
                <a:moveTo>
                  <a:pt x="0" y="76"/>
                </a:moveTo>
                <a:cubicBezTo>
                  <a:pt x="41" y="42"/>
                  <a:pt x="83" y="8"/>
                  <a:pt x="120" y="4"/>
                </a:cubicBezTo>
                <a:cubicBezTo>
                  <a:pt x="157" y="0"/>
                  <a:pt x="190" y="26"/>
                  <a:pt x="224" y="52"/>
                </a:cubicBezTo>
              </a:path>
            </a:pathLst>
          </a:custGeom>
          <a:noFill/>
          <a:ln w="762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
        <p:nvSpPr>
          <p:cNvPr id="850013" name="Freeform 93"/>
          <p:cNvSpPr>
            <a:spLocks/>
          </p:cNvSpPr>
          <p:nvPr/>
        </p:nvSpPr>
        <p:spPr bwMode="auto">
          <a:xfrm rot="-6886945">
            <a:off x="4086225" y="4276725"/>
            <a:ext cx="495300" cy="196850"/>
          </a:xfrm>
          <a:custGeom>
            <a:avLst/>
            <a:gdLst>
              <a:gd name="T0" fmla="*/ 0 w 224"/>
              <a:gd name="T1" fmla="*/ 2147483647 h 76"/>
              <a:gd name="T2" fmla="*/ 2147483647 w 224"/>
              <a:gd name="T3" fmla="*/ 2147483647 h 76"/>
              <a:gd name="T4" fmla="*/ 2147483647 w 224"/>
              <a:gd name="T5" fmla="*/ 2147483647 h 76"/>
              <a:gd name="T6" fmla="*/ 0 60000 65536"/>
              <a:gd name="T7" fmla="*/ 0 60000 65536"/>
              <a:gd name="T8" fmla="*/ 0 60000 65536"/>
              <a:gd name="T9" fmla="*/ 0 w 224"/>
              <a:gd name="T10" fmla="*/ 0 h 76"/>
              <a:gd name="T11" fmla="*/ 224 w 224"/>
              <a:gd name="T12" fmla="*/ 76 h 76"/>
            </a:gdLst>
            <a:ahLst/>
            <a:cxnLst>
              <a:cxn ang="T6">
                <a:pos x="T0" y="T1"/>
              </a:cxn>
              <a:cxn ang="T7">
                <a:pos x="T2" y="T3"/>
              </a:cxn>
              <a:cxn ang="T8">
                <a:pos x="T4" y="T5"/>
              </a:cxn>
            </a:cxnLst>
            <a:rect l="T9" t="T10" r="T11" b="T12"/>
            <a:pathLst>
              <a:path w="224" h="76">
                <a:moveTo>
                  <a:pt x="0" y="76"/>
                </a:moveTo>
                <a:cubicBezTo>
                  <a:pt x="41" y="42"/>
                  <a:pt x="83" y="8"/>
                  <a:pt x="120" y="4"/>
                </a:cubicBezTo>
                <a:cubicBezTo>
                  <a:pt x="157" y="0"/>
                  <a:pt x="190" y="26"/>
                  <a:pt x="224" y="52"/>
                </a:cubicBezTo>
              </a:path>
            </a:pathLst>
          </a:custGeom>
          <a:noFill/>
          <a:ln w="76200">
            <a:solidFill>
              <a:schemeClr val="tx1"/>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0004"/>
                                        </p:tgtEl>
                                        <p:attrNameLst>
                                          <p:attrName>style.visibility</p:attrName>
                                        </p:attrNameLst>
                                      </p:cBhvr>
                                      <p:to>
                                        <p:strVal val="visible"/>
                                      </p:to>
                                    </p:set>
                                    <p:animEffect transition="in" filter="blinds(horizontal)">
                                      <p:cBhvr>
                                        <p:cTn id="7" dur="500"/>
                                        <p:tgtEl>
                                          <p:spTgt spid="85000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50005"/>
                                        </p:tgtEl>
                                        <p:attrNameLst>
                                          <p:attrName>style.visibility</p:attrName>
                                        </p:attrNameLst>
                                      </p:cBhvr>
                                      <p:to>
                                        <p:strVal val="visible"/>
                                      </p:to>
                                    </p:set>
                                    <p:animEffect transition="in" filter="blinds(horizontal)">
                                      <p:cBhvr>
                                        <p:cTn id="10" dur="500"/>
                                        <p:tgtEl>
                                          <p:spTgt spid="85000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50007"/>
                                        </p:tgtEl>
                                        <p:attrNameLst>
                                          <p:attrName>style.visibility</p:attrName>
                                        </p:attrNameLst>
                                      </p:cBhvr>
                                      <p:to>
                                        <p:strVal val="visible"/>
                                      </p:to>
                                    </p:set>
                                    <p:animEffect transition="in" filter="blinds(horizontal)">
                                      <p:cBhvr>
                                        <p:cTn id="15" dur="500"/>
                                        <p:tgtEl>
                                          <p:spTgt spid="85000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50006"/>
                                        </p:tgtEl>
                                        <p:attrNameLst>
                                          <p:attrName>style.visibility</p:attrName>
                                        </p:attrNameLst>
                                      </p:cBhvr>
                                      <p:to>
                                        <p:strVal val="visible"/>
                                      </p:to>
                                    </p:set>
                                    <p:animEffect transition="in" filter="blinds(horizontal)">
                                      <p:cBhvr>
                                        <p:cTn id="18" dur="500"/>
                                        <p:tgtEl>
                                          <p:spTgt spid="85000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50008"/>
                                        </p:tgtEl>
                                        <p:attrNameLst>
                                          <p:attrName>style.visibility</p:attrName>
                                        </p:attrNameLst>
                                      </p:cBhvr>
                                      <p:to>
                                        <p:strVal val="visible"/>
                                      </p:to>
                                    </p:set>
                                    <p:animEffect transition="in" filter="blinds(horizontal)">
                                      <p:cBhvr>
                                        <p:cTn id="21" dur="500"/>
                                        <p:tgtEl>
                                          <p:spTgt spid="850008"/>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850011"/>
                                        </p:tgtEl>
                                        <p:attrNameLst>
                                          <p:attrName>style.visibility</p:attrName>
                                        </p:attrNameLst>
                                      </p:cBhvr>
                                      <p:to>
                                        <p:strVal val="visible"/>
                                      </p:to>
                                    </p:set>
                                    <p:animEffect transition="in" filter="blinds(horizontal)">
                                      <p:cBhvr>
                                        <p:cTn id="24" dur="500"/>
                                        <p:tgtEl>
                                          <p:spTgt spid="850011"/>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850009"/>
                                        </p:tgtEl>
                                        <p:attrNameLst>
                                          <p:attrName>style.visibility</p:attrName>
                                        </p:attrNameLst>
                                      </p:cBhvr>
                                      <p:to>
                                        <p:strVal val="visible"/>
                                      </p:to>
                                    </p:set>
                                    <p:animEffect transition="in" filter="blinds(horizontal)">
                                      <p:cBhvr>
                                        <p:cTn id="27" dur="500"/>
                                        <p:tgtEl>
                                          <p:spTgt spid="850009"/>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850012"/>
                                        </p:tgtEl>
                                        <p:attrNameLst>
                                          <p:attrName>style.visibility</p:attrName>
                                        </p:attrNameLst>
                                      </p:cBhvr>
                                      <p:to>
                                        <p:strVal val="visible"/>
                                      </p:to>
                                    </p:set>
                                    <p:animEffect transition="in" filter="blinds(horizontal)">
                                      <p:cBhvr>
                                        <p:cTn id="30" dur="500"/>
                                        <p:tgtEl>
                                          <p:spTgt spid="850012"/>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50010"/>
                                        </p:tgtEl>
                                        <p:attrNameLst>
                                          <p:attrName>style.visibility</p:attrName>
                                        </p:attrNameLst>
                                      </p:cBhvr>
                                      <p:to>
                                        <p:strVal val="visible"/>
                                      </p:to>
                                    </p:set>
                                    <p:animEffect transition="in" filter="blinds(horizontal)">
                                      <p:cBhvr>
                                        <p:cTn id="33" dur="500"/>
                                        <p:tgtEl>
                                          <p:spTgt spid="850010"/>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850013"/>
                                        </p:tgtEl>
                                        <p:attrNameLst>
                                          <p:attrName>style.visibility</p:attrName>
                                        </p:attrNameLst>
                                      </p:cBhvr>
                                      <p:to>
                                        <p:strVal val="visible"/>
                                      </p:to>
                                    </p:set>
                                    <p:animEffect transition="in" filter="blinds(horizontal)">
                                      <p:cBhvr>
                                        <p:cTn id="36" dur="500"/>
                                        <p:tgtEl>
                                          <p:spTgt spid="850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004" grpId="0" animBg="1"/>
      <p:bldP spid="850005" grpId="0" animBg="1"/>
      <p:bldP spid="850006" grpId="0" animBg="1"/>
      <p:bldP spid="850007" grpId="0" animBg="1"/>
      <p:bldP spid="850008" grpId="0" animBg="1"/>
      <p:bldP spid="850009" grpId="0" animBg="1"/>
      <p:bldP spid="850010" grpId="0" animBg="1"/>
      <p:bldP spid="850011" grpId="0" animBg="1"/>
      <p:bldP spid="850012" grpId="0" animBg="1"/>
      <p:bldP spid="850013"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2"/>
          <p:cNvSpPr>
            <a:spLocks noGrp="1"/>
          </p:cNvSpPr>
          <p:nvPr>
            <p:ph type="ftr" sz="quarter" idx="10"/>
          </p:nvPr>
        </p:nvSpPr>
        <p:spPr/>
        <p:txBody>
          <a:bodyPr/>
          <a:lstStyle/>
          <a:p>
            <a:pPr>
              <a:defRPr/>
            </a:pPr>
            <a:r>
              <a:rPr lang="en-US"/>
              <a:t>Art of Multiprocessor Programming</a:t>
            </a:r>
          </a:p>
        </p:txBody>
      </p:sp>
      <p:sp>
        <p:nvSpPr>
          <p:cNvPr id="22" name="Slide Number Placeholder 3"/>
          <p:cNvSpPr>
            <a:spLocks noGrp="1"/>
          </p:cNvSpPr>
          <p:nvPr>
            <p:ph type="sldNum" sz="quarter" idx="11"/>
          </p:nvPr>
        </p:nvSpPr>
        <p:spPr/>
        <p:txBody>
          <a:bodyPr/>
          <a:lstStyle/>
          <a:p>
            <a:pPr>
              <a:defRPr/>
            </a:pPr>
            <a:fld id="{D1C3E9A6-0735-41A7-BBA4-173888404995}" type="slidenum">
              <a:rPr lang="en-US"/>
              <a:pPr>
                <a:defRPr/>
              </a:pPr>
              <a:t>100</a:t>
            </a:fld>
            <a:endParaRPr lang="en-US"/>
          </a:p>
        </p:txBody>
      </p:sp>
      <p:sp>
        <p:nvSpPr>
          <p:cNvPr id="210948" name="Rectangle 2"/>
          <p:cNvSpPr>
            <a:spLocks noGrp="1" noChangeArrowheads="1"/>
          </p:cNvSpPr>
          <p:nvPr>
            <p:ph type="title"/>
          </p:nvPr>
        </p:nvSpPr>
        <p:spPr/>
        <p:txBody>
          <a:bodyPr/>
          <a:lstStyle/>
          <a:p>
            <a:r>
              <a:rPr lang="en-US"/>
              <a:t>Anti-Token Effect</a:t>
            </a:r>
          </a:p>
        </p:txBody>
      </p:sp>
      <p:grpSp>
        <p:nvGrpSpPr>
          <p:cNvPr id="210949" name="Group 3"/>
          <p:cNvGrpSpPr>
            <a:grpSpLocks/>
          </p:cNvGrpSpPr>
          <p:nvPr/>
        </p:nvGrpSpPr>
        <p:grpSpPr bwMode="auto">
          <a:xfrm>
            <a:off x="2825750" y="2565400"/>
            <a:ext cx="4140200" cy="609600"/>
            <a:chOff x="1732" y="1968"/>
            <a:chExt cx="2608" cy="384"/>
          </a:xfrm>
        </p:grpSpPr>
        <p:sp>
          <p:nvSpPr>
            <p:cNvPr id="210965" name="Oval 4"/>
            <p:cNvSpPr>
              <a:spLocks noChangeArrowheads="1"/>
            </p:cNvSpPr>
            <p:nvPr/>
          </p:nvSpPr>
          <p:spPr bwMode="auto">
            <a:xfrm>
              <a:off x="1732" y="1968"/>
              <a:ext cx="616" cy="384"/>
            </a:xfrm>
            <a:prstGeom prst="ellipse">
              <a:avLst/>
            </a:prstGeom>
            <a:solidFill>
              <a:schemeClr val="accent1"/>
            </a:solidFill>
            <a:ln w="38100" algn="ctr">
              <a:solidFill>
                <a:schemeClr val="tx1"/>
              </a:solidFill>
              <a:round/>
              <a:headEnd/>
              <a:tailEnd/>
            </a:ln>
          </p:spPr>
          <p:txBody>
            <a:bodyPr wrap="none" anchor="ctr"/>
            <a:lstStyle/>
            <a:p>
              <a:endParaRPr lang="en-US" dirty="0">
                <a:latin typeface="Courier New" pitchFamily="49" charset="0"/>
              </a:endParaRPr>
            </a:p>
          </p:txBody>
        </p:sp>
        <p:sp>
          <p:nvSpPr>
            <p:cNvPr id="210966" name="Oval 5"/>
            <p:cNvSpPr>
              <a:spLocks noChangeArrowheads="1"/>
            </p:cNvSpPr>
            <p:nvPr/>
          </p:nvSpPr>
          <p:spPr bwMode="auto">
            <a:xfrm>
              <a:off x="3724" y="1968"/>
              <a:ext cx="616" cy="384"/>
            </a:xfrm>
            <a:prstGeom prst="ellipse">
              <a:avLst/>
            </a:prstGeom>
            <a:solidFill>
              <a:schemeClr val="accent1"/>
            </a:solidFill>
            <a:ln w="38100" algn="ctr">
              <a:solidFill>
                <a:schemeClr val="tx1"/>
              </a:solidFill>
              <a:round/>
              <a:headEnd/>
              <a:tailEnd/>
            </a:ln>
          </p:spPr>
          <p:txBody>
            <a:bodyPr wrap="none" anchor="ctr"/>
            <a:lstStyle/>
            <a:p>
              <a:endParaRPr lang="en-US" dirty="0">
                <a:latin typeface="Courier New" pitchFamily="49" charset="0"/>
              </a:endParaRPr>
            </a:p>
          </p:txBody>
        </p:sp>
      </p:grpSp>
      <p:grpSp>
        <p:nvGrpSpPr>
          <p:cNvPr id="210950" name="Group 6"/>
          <p:cNvGrpSpPr>
            <a:grpSpLocks/>
          </p:cNvGrpSpPr>
          <p:nvPr/>
        </p:nvGrpSpPr>
        <p:grpSpPr bwMode="auto">
          <a:xfrm>
            <a:off x="2825750" y="4025900"/>
            <a:ext cx="4140200" cy="609600"/>
            <a:chOff x="1732" y="1968"/>
            <a:chExt cx="2608" cy="384"/>
          </a:xfrm>
        </p:grpSpPr>
        <p:sp>
          <p:nvSpPr>
            <p:cNvPr id="210963" name="Oval 7"/>
            <p:cNvSpPr>
              <a:spLocks noChangeArrowheads="1"/>
            </p:cNvSpPr>
            <p:nvPr/>
          </p:nvSpPr>
          <p:spPr bwMode="auto">
            <a:xfrm>
              <a:off x="1732" y="1968"/>
              <a:ext cx="616" cy="384"/>
            </a:xfrm>
            <a:prstGeom prst="ellipse">
              <a:avLst/>
            </a:prstGeom>
            <a:solidFill>
              <a:schemeClr val="accent1"/>
            </a:solidFill>
            <a:ln w="38100" algn="ctr">
              <a:solidFill>
                <a:schemeClr val="tx1"/>
              </a:solidFill>
              <a:round/>
              <a:headEnd/>
              <a:tailEnd/>
            </a:ln>
          </p:spPr>
          <p:txBody>
            <a:bodyPr wrap="none" anchor="ctr"/>
            <a:lstStyle/>
            <a:p>
              <a:endParaRPr lang="en-US" dirty="0">
                <a:latin typeface="Courier New" pitchFamily="49" charset="0"/>
              </a:endParaRPr>
            </a:p>
          </p:txBody>
        </p:sp>
        <p:sp>
          <p:nvSpPr>
            <p:cNvPr id="210964" name="Oval 8"/>
            <p:cNvSpPr>
              <a:spLocks noChangeArrowheads="1"/>
            </p:cNvSpPr>
            <p:nvPr/>
          </p:nvSpPr>
          <p:spPr bwMode="auto">
            <a:xfrm>
              <a:off x="3724" y="1968"/>
              <a:ext cx="616" cy="384"/>
            </a:xfrm>
            <a:prstGeom prst="ellipse">
              <a:avLst/>
            </a:prstGeom>
            <a:solidFill>
              <a:schemeClr val="accent1"/>
            </a:solidFill>
            <a:ln w="38100" algn="ctr">
              <a:solidFill>
                <a:schemeClr val="tx1"/>
              </a:solidFill>
              <a:round/>
              <a:headEnd/>
              <a:tailEnd/>
            </a:ln>
          </p:spPr>
          <p:txBody>
            <a:bodyPr wrap="none" anchor="ctr"/>
            <a:lstStyle/>
            <a:p>
              <a:endParaRPr lang="en-US" dirty="0">
                <a:latin typeface="Courier New" pitchFamily="49" charset="0"/>
              </a:endParaRPr>
            </a:p>
          </p:txBody>
        </p:sp>
      </p:grpSp>
      <p:sp>
        <p:nvSpPr>
          <p:cNvPr id="210951" name="Line 9"/>
          <p:cNvSpPr>
            <a:spLocks noChangeShapeType="1"/>
          </p:cNvSpPr>
          <p:nvPr/>
        </p:nvSpPr>
        <p:spPr bwMode="auto">
          <a:xfrm>
            <a:off x="6502400" y="3295650"/>
            <a:ext cx="0" cy="647700"/>
          </a:xfrm>
          <a:prstGeom prst="line">
            <a:avLst/>
          </a:prstGeom>
          <a:noFill/>
          <a:ln w="76200">
            <a:solidFill>
              <a:srgbClr val="00B0F0"/>
            </a:solidFill>
            <a:round/>
            <a:headEnd/>
            <a:tailEnd type="triangle" w="med" len="med"/>
          </a:ln>
        </p:spPr>
        <p:txBody>
          <a:bodyPr wrap="none" anchor="ctr"/>
          <a:lstStyle/>
          <a:p>
            <a:endParaRPr lang="en-US" dirty="0">
              <a:latin typeface="Courier New" pitchFamily="49" charset="0"/>
            </a:endParaRPr>
          </a:p>
        </p:txBody>
      </p:sp>
      <p:sp>
        <p:nvSpPr>
          <p:cNvPr id="210952" name="Line 10"/>
          <p:cNvSpPr>
            <a:spLocks noChangeShapeType="1"/>
          </p:cNvSpPr>
          <p:nvPr/>
        </p:nvSpPr>
        <p:spPr bwMode="auto">
          <a:xfrm>
            <a:off x="3251200" y="3295650"/>
            <a:ext cx="0" cy="647700"/>
          </a:xfrm>
          <a:prstGeom prst="line">
            <a:avLst/>
          </a:prstGeom>
          <a:noFill/>
          <a:ln w="76200">
            <a:solidFill>
              <a:srgbClr val="00B0F0"/>
            </a:solidFill>
            <a:round/>
            <a:headEnd type="triangle" w="med" len="med"/>
            <a:tailEnd/>
          </a:ln>
        </p:spPr>
        <p:txBody>
          <a:bodyPr wrap="none" anchor="ctr"/>
          <a:lstStyle/>
          <a:p>
            <a:endParaRPr lang="en-US" dirty="0">
              <a:latin typeface="Courier New" pitchFamily="49" charset="0"/>
            </a:endParaRPr>
          </a:p>
        </p:txBody>
      </p:sp>
      <p:grpSp>
        <p:nvGrpSpPr>
          <p:cNvPr id="210953" name="Group 11"/>
          <p:cNvGrpSpPr>
            <a:grpSpLocks/>
          </p:cNvGrpSpPr>
          <p:nvPr/>
        </p:nvGrpSpPr>
        <p:grpSpPr bwMode="auto">
          <a:xfrm>
            <a:off x="3314700" y="4675188"/>
            <a:ext cx="3111500" cy="730250"/>
            <a:chOff x="2096" y="3129"/>
            <a:chExt cx="1960" cy="460"/>
          </a:xfrm>
        </p:grpSpPr>
        <p:sp>
          <p:nvSpPr>
            <p:cNvPr id="210960" name="Oval 12"/>
            <p:cNvSpPr>
              <a:spLocks noChangeArrowheads="1"/>
            </p:cNvSpPr>
            <p:nvPr/>
          </p:nvSpPr>
          <p:spPr bwMode="auto">
            <a:xfrm>
              <a:off x="2768" y="3205"/>
              <a:ext cx="616" cy="384"/>
            </a:xfrm>
            <a:prstGeom prst="ellipse">
              <a:avLst/>
            </a:prstGeom>
            <a:solidFill>
              <a:schemeClr val="accent1"/>
            </a:solidFill>
            <a:ln w="38100" algn="ctr">
              <a:noFill/>
              <a:round/>
              <a:headEnd/>
              <a:tailEnd/>
            </a:ln>
          </p:spPr>
          <p:txBody>
            <a:bodyPr wrap="none" anchor="ctr"/>
            <a:lstStyle/>
            <a:p>
              <a:endParaRPr lang="en-US" dirty="0">
                <a:latin typeface="Courier New" pitchFamily="49" charset="0"/>
              </a:endParaRPr>
            </a:p>
          </p:txBody>
        </p:sp>
        <p:sp>
          <p:nvSpPr>
            <p:cNvPr id="210961" name="Freeform 13"/>
            <p:cNvSpPr>
              <a:spLocks/>
            </p:cNvSpPr>
            <p:nvPr/>
          </p:nvSpPr>
          <p:spPr bwMode="auto">
            <a:xfrm flipV="1">
              <a:off x="3472" y="3129"/>
              <a:ext cx="584" cy="295"/>
            </a:xfrm>
            <a:custGeom>
              <a:avLst/>
              <a:gdLst>
                <a:gd name="T0" fmla="*/ 0 w 584"/>
                <a:gd name="T1" fmla="*/ 15 h 295"/>
                <a:gd name="T2" fmla="*/ 392 w 584"/>
                <a:gd name="T3" fmla="*/ 47 h 295"/>
                <a:gd name="T4" fmla="*/ 584 w 584"/>
                <a:gd name="T5" fmla="*/ 295 h 295"/>
                <a:gd name="T6" fmla="*/ 0 60000 65536"/>
                <a:gd name="T7" fmla="*/ 0 60000 65536"/>
                <a:gd name="T8" fmla="*/ 0 60000 65536"/>
                <a:gd name="T9" fmla="*/ 0 w 584"/>
                <a:gd name="T10" fmla="*/ 0 h 295"/>
                <a:gd name="T11" fmla="*/ 584 w 584"/>
                <a:gd name="T12" fmla="*/ 295 h 295"/>
              </a:gdLst>
              <a:ahLst/>
              <a:cxnLst>
                <a:cxn ang="T6">
                  <a:pos x="T0" y="T1"/>
                </a:cxn>
                <a:cxn ang="T7">
                  <a:pos x="T2" y="T3"/>
                </a:cxn>
                <a:cxn ang="T8">
                  <a:pos x="T4" y="T5"/>
                </a:cxn>
              </a:cxnLst>
              <a:rect l="T9" t="T10" r="T11" b="T12"/>
              <a:pathLst>
                <a:path w="584" h="295">
                  <a:moveTo>
                    <a:pt x="0" y="15"/>
                  </a:moveTo>
                  <a:cubicBezTo>
                    <a:pt x="147" y="7"/>
                    <a:pt x="295" y="0"/>
                    <a:pt x="392" y="47"/>
                  </a:cubicBezTo>
                  <a:cubicBezTo>
                    <a:pt x="489" y="94"/>
                    <a:pt x="536" y="194"/>
                    <a:pt x="584" y="295"/>
                  </a:cubicBezTo>
                </a:path>
              </a:pathLst>
            </a:custGeom>
            <a:noFill/>
            <a:ln w="76200">
              <a:solidFill>
                <a:srgbClr val="00B0F0"/>
              </a:solidFill>
              <a:round/>
              <a:headEnd type="triangle" w="med" len="med"/>
              <a:tailEnd/>
            </a:ln>
          </p:spPr>
          <p:txBody>
            <a:bodyPr wrap="none" anchor="ctr"/>
            <a:lstStyle/>
            <a:p>
              <a:endParaRPr lang="en-US" dirty="0">
                <a:latin typeface="Courier New" pitchFamily="49" charset="0"/>
              </a:endParaRPr>
            </a:p>
          </p:txBody>
        </p:sp>
        <p:sp>
          <p:nvSpPr>
            <p:cNvPr id="210962" name="Freeform 14"/>
            <p:cNvSpPr>
              <a:spLocks/>
            </p:cNvSpPr>
            <p:nvPr/>
          </p:nvSpPr>
          <p:spPr bwMode="auto">
            <a:xfrm flipH="1" flipV="1">
              <a:off x="2096" y="3129"/>
              <a:ext cx="584" cy="295"/>
            </a:xfrm>
            <a:custGeom>
              <a:avLst/>
              <a:gdLst>
                <a:gd name="T0" fmla="*/ 0 w 584"/>
                <a:gd name="T1" fmla="*/ 15 h 295"/>
                <a:gd name="T2" fmla="*/ 392 w 584"/>
                <a:gd name="T3" fmla="*/ 47 h 295"/>
                <a:gd name="T4" fmla="*/ 584 w 584"/>
                <a:gd name="T5" fmla="*/ 295 h 295"/>
                <a:gd name="T6" fmla="*/ 0 60000 65536"/>
                <a:gd name="T7" fmla="*/ 0 60000 65536"/>
                <a:gd name="T8" fmla="*/ 0 60000 65536"/>
                <a:gd name="T9" fmla="*/ 0 w 584"/>
                <a:gd name="T10" fmla="*/ 0 h 295"/>
                <a:gd name="T11" fmla="*/ 584 w 584"/>
                <a:gd name="T12" fmla="*/ 295 h 295"/>
              </a:gdLst>
              <a:ahLst/>
              <a:cxnLst>
                <a:cxn ang="T6">
                  <a:pos x="T0" y="T1"/>
                </a:cxn>
                <a:cxn ang="T7">
                  <a:pos x="T2" y="T3"/>
                </a:cxn>
                <a:cxn ang="T8">
                  <a:pos x="T4" y="T5"/>
                </a:cxn>
              </a:cxnLst>
              <a:rect l="T9" t="T10" r="T11" b="T12"/>
              <a:pathLst>
                <a:path w="584" h="295">
                  <a:moveTo>
                    <a:pt x="0" y="15"/>
                  </a:moveTo>
                  <a:cubicBezTo>
                    <a:pt x="147" y="7"/>
                    <a:pt x="295" y="0"/>
                    <a:pt x="392" y="47"/>
                  </a:cubicBezTo>
                  <a:cubicBezTo>
                    <a:pt x="489" y="94"/>
                    <a:pt x="536" y="194"/>
                    <a:pt x="584" y="295"/>
                  </a:cubicBezTo>
                </a:path>
              </a:pathLst>
            </a:custGeom>
            <a:noFill/>
            <a:ln w="76200">
              <a:solidFill>
                <a:srgbClr val="00B0F0"/>
              </a:solidFill>
              <a:round/>
              <a:headEnd/>
              <a:tailEnd type="triangle" w="med" len="med"/>
            </a:ln>
          </p:spPr>
          <p:txBody>
            <a:bodyPr wrap="none" anchor="ctr"/>
            <a:lstStyle/>
            <a:p>
              <a:endParaRPr lang="en-US" dirty="0">
                <a:latin typeface="Courier New" pitchFamily="49" charset="0"/>
              </a:endParaRPr>
            </a:p>
          </p:txBody>
        </p:sp>
      </p:grpSp>
      <p:sp>
        <p:nvSpPr>
          <p:cNvPr id="210954" name="Oval 15"/>
          <p:cNvSpPr>
            <a:spLocks noChangeArrowheads="1"/>
          </p:cNvSpPr>
          <p:nvPr/>
        </p:nvSpPr>
        <p:spPr bwMode="auto">
          <a:xfrm>
            <a:off x="4381500" y="1747838"/>
            <a:ext cx="977900" cy="609600"/>
          </a:xfrm>
          <a:prstGeom prst="ellipse">
            <a:avLst/>
          </a:prstGeom>
          <a:solidFill>
            <a:schemeClr val="accent1"/>
          </a:solidFill>
          <a:ln w="38100" algn="ctr">
            <a:solidFill>
              <a:schemeClr val="tx1"/>
            </a:solidFill>
            <a:round/>
            <a:headEnd/>
            <a:tailEnd/>
          </a:ln>
        </p:spPr>
        <p:txBody>
          <a:bodyPr wrap="none" anchor="ctr"/>
          <a:lstStyle/>
          <a:p>
            <a:endParaRPr lang="en-US" dirty="0">
              <a:latin typeface="Courier New" pitchFamily="49" charset="0"/>
            </a:endParaRPr>
          </a:p>
        </p:txBody>
      </p:sp>
      <p:sp>
        <p:nvSpPr>
          <p:cNvPr id="210955" name="Freeform 16"/>
          <p:cNvSpPr>
            <a:spLocks/>
          </p:cNvSpPr>
          <p:nvPr/>
        </p:nvSpPr>
        <p:spPr bwMode="auto">
          <a:xfrm>
            <a:off x="5499100" y="2046288"/>
            <a:ext cx="927100" cy="468312"/>
          </a:xfrm>
          <a:custGeom>
            <a:avLst/>
            <a:gdLst>
              <a:gd name="T0" fmla="*/ 0 w 584"/>
              <a:gd name="T1" fmla="*/ 2147483647 h 295"/>
              <a:gd name="T2" fmla="*/ 2147483647 w 584"/>
              <a:gd name="T3" fmla="*/ 2147483647 h 295"/>
              <a:gd name="T4" fmla="*/ 2147483647 w 584"/>
              <a:gd name="T5" fmla="*/ 2147483647 h 295"/>
              <a:gd name="T6" fmla="*/ 0 60000 65536"/>
              <a:gd name="T7" fmla="*/ 0 60000 65536"/>
              <a:gd name="T8" fmla="*/ 0 60000 65536"/>
              <a:gd name="T9" fmla="*/ 0 w 584"/>
              <a:gd name="T10" fmla="*/ 0 h 295"/>
              <a:gd name="T11" fmla="*/ 584 w 584"/>
              <a:gd name="T12" fmla="*/ 295 h 295"/>
            </a:gdLst>
            <a:ahLst/>
            <a:cxnLst>
              <a:cxn ang="T6">
                <a:pos x="T0" y="T1"/>
              </a:cxn>
              <a:cxn ang="T7">
                <a:pos x="T2" y="T3"/>
              </a:cxn>
              <a:cxn ang="T8">
                <a:pos x="T4" y="T5"/>
              </a:cxn>
            </a:cxnLst>
            <a:rect l="T9" t="T10" r="T11" b="T12"/>
            <a:pathLst>
              <a:path w="584" h="295">
                <a:moveTo>
                  <a:pt x="0" y="15"/>
                </a:moveTo>
                <a:cubicBezTo>
                  <a:pt x="147" y="7"/>
                  <a:pt x="295" y="0"/>
                  <a:pt x="392" y="47"/>
                </a:cubicBezTo>
                <a:cubicBezTo>
                  <a:pt x="489" y="94"/>
                  <a:pt x="536" y="194"/>
                  <a:pt x="584" y="295"/>
                </a:cubicBezTo>
              </a:path>
            </a:pathLst>
          </a:custGeom>
          <a:noFill/>
          <a:ln w="76200">
            <a:solidFill>
              <a:srgbClr val="00B0F0"/>
            </a:solidFill>
            <a:round/>
            <a:headEnd/>
            <a:tailEnd type="triangle" w="med" len="med"/>
          </a:ln>
        </p:spPr>
        <p:txBody>
          <a:bodyPr wrap="none" anchor="ctr"/>
          <a:lstStyle/>
          <a:p>
            <a:endParaRPr lang="en-US" dirty="0">
              <a:latin typeface="Courier New" pitchFamily="49" charset="0"/>
            </a:endParaRPr>
          </a:p>
        </p:txBody>
      </p:sp>
      <p:sp>
        <p:nvSpPr>
          <p:cNvPr id="210956" name="Freeform 17"/>
          <p:cNvSpPr>
            <a:spLocks/>
          </p:cNvSpPr>
          <p:nvPr/>
        </p:nvSpPr>
        <p:spPr bwMode="auto">
          <a:xfrm flipH="1">
            <a:off x="3314700" y="2046288"/>
            <a:ext cx="927100" cy="468312"/>
          </a:xfrm>
          <a:custGeom>
            <a:avLst/>
            <a:gdLst>
              <a:gd name="T0" fmla="*/ 0 w 584"/>
              <a:gd name="T1" fmla="*/ 2147483647 h 295"/>
              <a:gd name="T2" fmla="*/ 2147483647 w 584"/>
              <a:gd name="T3" fmla="*/ 2147483647 h 295"/>
              <a:gd name="T4" fmla="*/ 2147483647 w 584"/>
              <a:gd name="T5" fmla="*/ 2147483647 h 295"/>
              <a:gd name="T6" fmla="*/ 0 60000 65536"/>
              <a:gd name="T7" fmla="*/ 0 60000 65536"/>
              <a:gd name="T8" fmla="*/ 0 60000 65536"/>
              <a:gd name="T9" fmla="*/ 0 w 584"/>
              <a:gd name="T10" fmla="*/ 0 h 295"/>
              <a:gd name="T11" fmla="*/ 584 w 584"/>
              <a:gd name="T12" fmla="*/ 295 h 295"/>
            </a:gdLst>
            <a:ahLst/>
            <a:cxnLst>
              <a:cxn ang="T6">
                <a:pos x="T0" y="T1"/>
              </a:cxn>
              <a:cxn ang="T7">
                <a:pos x="T2" y="T3"/>
              </a:cxn>
              <a:cxn ang="T8">
                <a:pos x="T4" y="T5"/>
              </a:cxn>
            </a:cxnLst>
            <a:rect l="T9" t="T10" r="T11" b="T12"/>
            <a:pathLst>
              <a:path w="584" h="295">
                <a:moveTo>
                  <a:pt x="0" y="15"/>
                </a:moveTo>
                <a:cubicBezTo>
                  <a:pt x="147" y="7"/>
                  <a:pt x="295" y="0"/>
                  <a:pt x="392" y="47"/>
                </a:cubicBezTo>
                <a:cubicBezTo>
                  <a:pt x="489" y="94"/>
                  <a:pt x="536" y="194"/>
                  <a:pt x="584" y="295"/>
                </a:cubicBezTo>
              </a:path>
            </a:pathLst>
          </a:custGeom>
          <a:noFill/>
          <a:ln w="76200">
            <a:solidFill>
              <a:srgbClr val="00B0F0"/>
            </a:solidFill>
            <a:round/>
            <a:headEnd type="triangle" w="med" len="med"/>
            <a:tailEnd/>
          </a:ln>
        </p:spPr>
        <p:txBody>
          <a:bodyPr wrap="none" anchor="ctr"/>
          <a:lstStyle/>
          <a:p>
            <a:endParaRPr lang="en-US" dirty="0">
              <a:latin typeface="Courier New" pitchFamily="49" charset="0"/>
            </a:endParaRPr>
          </a:p>
        </p:txBody>
      </p:sp>
      <p:sp>
        <p:nvSpPr>
          <p:cNvPr id="210957" name="Text Box 18"/>
          <p:cNvSpPr txBox="1">
            <a:spLocks noChangeArrowheads="1"/>
          </p:cNvSpPr>
          <p:nvPr/>
        </p:nvSpPr>
        <p:spPr bwMode="auto">
          <a:xfrm>
            <a:off x="2340224" y="1647825"/>
            <a:ext cx="1064715" cy="523220"/>
          </a:xfrm>
          <a:prstGeom prst="rect">
            <a:avLst/>
          </a:prstGeom>
          <a:noFill/>
          <a:ln w="38100" algn="ctr">
            <a:noFill/>
            <a:miter lim="800000"/>
            <a:headEnd/>
            <a:tailEnd/>
          </a:ln>
        </p:spPr>
        <p:txBody>
          <a:bodyPr wrap="none">
            <a:spAutoFit/>
          </a:bodyPr>
          <a:lstStyle/>
          <a:p>
            <a:pPr algn="ctr">
              <a:spcBef>
                <a:spcPct val="0"/>
              </a:spcBef>
            </a:pPr>
            <a:r>
              <a:rPr lang="en-US" sz="2800" b="0" dirty="0">
                <a:solidFill>
                  <a:srgbClr val="00B0F0"/>
                </a:solidFill>
                <a:latin typeface="Arial" pitchFamily="34" charset="0"/>
                <a:cs typeface="Arial" pitchFamily="34" charset="0"/>
              </a:rPr>
              <a:t>token</a:t>
            </a:r>
          </a:p>
        </p:txBody>
      </p:sp>
      <p:sp>
        <p:nvSpPr>
          <p:cNvPr id="850963" name="Freeform 19"/>
          <p:cNvSpPr>
            <a:spLocks/>
          </p:cNvSpPr>
          <p:nvPr/>
        </p:nvSpPr>
        <p:spPr bwMode="auto">
          <a:xfrm flipH="1">
            <a:off x="3632200" y="2251075"/>
            <a:ext cx="622300" cy="314325"/>
          </a:xfrm>
          <a:custGeom>
            <a:avLst/>
            <a:gdLst>
              <a:gd name="T0" fmla="*/ 0 w 584"/>
              <a:gd name="T1" fmla="*/ 2147483647 h 295"/>
              <a:gd name="T2" fmla="*/ 2147483647 w 584"/>
              <a:gd name="T3" fmla="*/ 2147483647 h 295"/>
              <a:gd name="T4" fmla="*/ 2147483647 w 584"/>
              <a:gd name="T5" fmla="*/ 2147483647 h 295"/>
              <a:gd name="T6" fmla="*/ 0 60000 65536"/>
              <a:gd name="T7" fmla="*/ 0 60000 65536"/>
              <a:gd name="T8" fmla="*/ 0 60000 65536"/>
              <a:gd name="T9" fmla="*/ 0 w 584"/>
              <a:gd name="T10" fmla="*/ 0 h 295"/>
              <a:gd name="T11" fmla="*/ 584 w 584"/>
              <a:gd name="T12" fmla="*/ 295 h 295"/>
            </a:gdLst>
            <a:ahLst/>
            <a:cxnLst>
              <a:cxn ang="T6">
                <a:pos x="T0" y="T1"/>
              </a:cxn>
              <a:cxn ang="T7">
                <a:pos x="T2" y="T3"/>
              </a:cxn>
              <a:cxn ang="T8">
                <a:pos x="T4" y="T5"/>
              </a:cxn>
            </a:cxnLst>
            <a:rect l="T9" t="T10" r="T11" b="T12"/>
            <a:pathLst>
              <a:path w="584" h="295">
                <a:moveTo>
                  <a:pt x="0" y="15"/>
                </a:moveTo>
                <a:cubicBezTo>
                  <a:pt x="147" y="7"/>
                  <a:pt x="295" y="0"/>
                  <a:pt x="392" y="47"/>
                </a:cubicBezTo>
                <a:cubicBezTo>
                  <a:pt x="489" y="94"/>
                  <a:pt x="536" y="194"/>
                  <a:pt x="584" y="295"/>
                </a:cubicBezTo>
              </a:path>
            </a:pathLst>
          </a:custGeom>
          <a:noFill/>
          <a:ln w="76200">
            <a:solidFill>
              <a:srgbClr val="FF0000"/>
            </a:solidFill>
            <a:round/>
            <a:headEnd/>
            <a:tailEnd type="triangle" w="med" len="med"/>
          </a:ln>
        </p:spPr>
        <p:txBody>
          <a:bodyPr wrap="none" anchor="ctr"/>
          <a:lstStyle/>
          <a:p>
            <a:endParaRPr lang="en-US" dirty="0">
              <a:latin typeface="Courier New" pitchFamily="49" charset="0"/>
            </a:endParaRPr>
          </a:p>
        </p:txBody>
      </p:sp>
      <p:sp>
        <p:nvSpPr>
          <p:cNvPr id="850964" name="Text Box 20"/>
          <p:cNvSpPr txBox="1">
            <a:spLocks noChangeArrowheads="1"/>
          </p:cNvSpPr>
          <p:nvPr/>
        </p:nvSpPr>
        <p:spPr bwMode="auto">
          <a:xfrm>
            <a:off x="3958468" y="2359025"/>
            <a:ext cx="1765227" cy="523220"/>
          </a:xfrm>
          <a:prstGeom prst="rect">
            <a:avLst/>
          </a:prstGeom>
          <a:noFill/>
          <a:ln w="38100" algn="ctr">
            <a:noFill/>
            <a:miter lim="800000"/>
            <a:headEnd/>
            <a:tailEnd/>
          </a:ln>
        </p:spPr>
        <p:txBody>
          <a:bodyPr wrap="none">
            <a:spAutoFit/>
          </a:bodyPr>
          <a:lstStyle/>
          <a:p>
            <a:pPr algn="ctr">
              <a:spcBef>
                <a:spcPct val="0"/>
              </a:spcBef>
            </a:pPr>
            <a:r>
              <a:rPr lang="en-US" sz="2800" b="0" dirty="0">
                <a:solidFill>
                  <a:srgbClr val="FF0000"/>
                </a:solidFill>
                <a:latin typeface="Arial" pitchFamily="34" charset="0"/>
                <a:cs typeface="Arial" pitchFamily="34" charset="0"/>
              </a:rPr>
              <a:t>anti-token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0963"/>
                                        </p:tgtEl>
                                        <p:attrNameLst>
                                          <p:attrName>style.visibility</p:attrName>
                                        </p:attrNameLst>
                                      </p:cBhvr>
                                      <p:to>
                                        <p:strVal val="visible"/>
                                      </p:to>
                                    </p:set>
                                    <p:animEffect transition="in" filter="blinds(horizontal)">
                                      <p:cBhvr>
                                        <p:cTn id="7" dur="500"/>
                                        <p:tgtEl>
                                          <p:spTgt spid="85096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50964"/>
                                        </p:tgtEl>
                                        <p:attrNameLst>
                                          <p:attrName>style.visibility</p:attrName>
                                        </p:attrNameLst>
                                      </p:cBhvr>
                                      <p:to>
                                        <p:strVal val="visible"/>
                                      </p:to>
                                    </p:set>
                                    <p:animEffect transition="in" filter="blinds(horizontal)">
                                      <p:cBhvr>
                                        <p:cTn id="10" dur="500"/>
                                        <p:tgtEl>
                                          <p:spTgt spid="85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963" grpId="0" animBg="1"/>
      <p:bldP spid="850964"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2" name="Rectangle 2"/>
          <p:cNvSpPr>
            <a:spLocks noGrp="1" noChangeArrowheads="1"/>
          </p:cNvSpPr>
          <p:nvPr>
            <p:ph type="title"/>
          </p:nvPr>
        </p:nvSpPr>
        <p:spPr/>
        <p:txBody>
          <a:bodyPr/>
          <a:lstStyle/>
          <a:p>
            <a:r>
              <a:rPr lang="en-US"/>
              <a:t>Observation</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5A7E4CB9-FC16-4D30-830C-CEF6D266BEBB}" type="slidenum">
              <a:rPr lang="en-US"/>
              <a:pPr>
                <a:defRPr/>
              </a:pPr>
              <a:t>101</a:t>
            </a:fld>
            <a:endParaRPr lang="en-US"/>
          </a:p>
        </p:txBody>
      </p:sp>
      <p:sp>
        <p:nvSpPr>
          <p:cNvPr id="2" name="TextBox 1">
            <a:extLst>
              <a:ext uri="{FF2B5EF4-FFF2-40B4-BE49-F238E27FC236}">
                <a16:creationId xmlns:a16="http://schemas.microsoft.com/office/drawing/2014/main" id="{7277FC53-0742-FA56-280B-66F400A1DD5A}"/>
              </a:ext>
            </a:extLst>
          </p:cNvPr>
          <p:cNvSpPr txBox="1"/>
          <p:nvPr/>
        </p:nvSpPr>
        <p:spPr bwMode="auto">
          <a:xfrm>
            <a:off x="1147914" y="2727609"/>
            <a:ext cx="7002173" cy="1557349"/>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Each anti-token on wire </a:t>
            </a:r>
            <a:r>
              <a:rPr lang="en-US" sz="2800" b="0" i="1" dirty="0" err="1">
                <a:solidFill>
                  <a:schemeClr val="bg1"/>
                </a:solidFill>
              </a:rPr>
              <a:t>i</a:t>
            </a:r>
            <a:endParaRPr lang="en-US" sz="2800" b="0" i="1" dirty="0">
              <a:solidFill>
                <a:schemeClr val="bg1"/>
              </a:solidFill>
            </a:endParaRPr>
          </a:p>
          <a:p>
            <a:pPr lvl="1"/>
            <a:r>
              <a:rPr lang="en-US" sz="2800" b="0" dirty="0">
                <a:solidFill>
                  <a:srgbClr val="FFFF00"/>
                </a:solidFill>
              </a:rPr>
              <a:t>Has same effect as </a:t>
            </a:r>
            <a:r>
              <a:rPr lang="el-GR" sz="2800" b="0" dirty="0">
                <a:solidFill>
                  <a:schemeClr val="bg1"/>
                </a:solidFill>
              </a:rPr>
              <a:t>Ω</a:t>
            </a:r>
            <a:r>
              <a:rPr lang="en-US" sz="2800" b="0" dirty="0">
                <a:solidFill>
                  <a:schemeClr val="bg1"/>
                </a:solidFill>
              </a:rPr>
              <a:t>-1</a:t>
            </a:r>
            <a:r>
              <a:rPr lang="en-US" sz="2800" b="0" dirty="0">
                <a:solidFill>
                  <a:srgbClr val="FFFF00"/>
                </a:solidFill>
              </a:rPr>
              <a:t> tokens on wire </a:t>
            </a:r>
            <a:r>
              <a:rPr lang="en-US" sz="2800" b="0" i="1" dirty="0" err="1">
                <a:solidFill>
                  <a:schemeClr val="bg1"/>
                </a:solidFill>
              </a:rPr>
              <a:t>i</a:t>
            </a:r>
            <a:endParaRPr lang="en-US" sz="2800" b="0" i="1" dirty="0">
              <a:solidFill>
                <a:schemeClr val="bg1"/>
              </a:solidFill>
            </a:endParaRPr>
          </a:p>
          <a:p>
            <a:pPr lvl="1"/>
            <a:r>
              <a:rPr lang="en-US" sz="2800" b="0" dirty="0">
                <a:solidFill>
                  <a:srgbClr val="FFFF00"/>
                </a:solidFill>
              </a:rPr>
              <a:t>So network still in legal state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p:cNvSpPr>
            <a:spLocks noGrp="1"/>
          </p:cNvSpPr>
          <p:nvPr>
            <p:ph type="ftr" sz="quarter" idx="10"/>
          </p:nvPr>
        </p:nvSpPr>
        <p:spPr/>
        <p:txBody>
          <a:bodyPr/>
          <a:lstStyle/>
          <a:p>
            <a:pPr>
              <a:defRPr/>
            </a:pPr>
            <a:r>
              <a:rPr lang="en-US"/>
              <a:t>Art of Multiprocessor Programming</a:t>
            </a:r>
          </a:p>
        </p:txBody>
      </p:sp>
      <p:sp>
        <p:nvSpPr>
          <p:cNvPr id="18" name="Slide Number Placeholder 4"/>
          <p:cNvSpPr>
            <a:spLocks noGrp="1"/>
          </p:cNvSpPr>
          <p:nvPr>
            <p:ph type="sldNum" sz="quarter" idx="11"/>
          </p:nvPr>
        </p:nvSpPr>
        <p:spPr/>
        <p:txBody>
          <a:bodyPr/>
          <a:lstStyle/>
          <a:p>
            <a:pPr>
              <a:defRPr/>
            </a:pPr>
            <a:fld id="{06A995B8-2541-4D59-B318-4C643404AA90}" type="slidenum">
              <a:rPr lang="en-US"/>
              <a:pPr>
                <a:defRPr/>
              </a:pPr>
              <a:t>102</a:t>
            </a:fld>
            <a:endParaRPr lang="en-US"/>
          </a:p>
        </p:txBody>
      </p:sp>
      <p:sp>
        <p:nvSpPr>
          <p:cNvPr id="212996" name="Rectangle 2"/>
          <p:cNvSpPr>
            <a:spLocks noGrp="1" noChangeArrowheads="1"/>
          </p:cNvSpPr>
          <p:nvPr>
            <p:ph type="title"/>
          </p:nvPr>
        </p:nvSpPr>
        <p:spPr/>
        <p:txBody>
          <a:bodyPr/>
          <a:lstStyle/>
          <a:p>
            <a:r>
              <a:rPr lang="en-US"/>
              <a:t>Before Antitoken</a:t>
            </a:r>
          </a:p>
        </p:txBody>
      </p:sp>
      <p:grpSp>
        <p:nvGrpSpPr>
          <p:cNvPr id="212997" name="Group 3"/>
          <p:cNvGrpSpPr>
            <a:grpSpLocks/>
          </p:cNvGrpSpPr>
          <p:nvPr/>
        </p:nvGrpSpPr>
        <p:grpSpPr bwMode="auto">
          <a:xfrm>
            <a:off x="2711450" y="2363788"/>
            <a:ext cx="2760663" cy="2130425"/>
            <a:chOff x="1480" y="1248"/>
            <a:chExt cx="2875" cy="2218"/>
          </a:xfrm>
        </p:grpSpPr>
        <p:sp>
          <p:nvSpPr>
            <p:cNvPr id="212999" name="Line 4"/>
            <p:cNvSpPr>
              <a:spLocks noChangeShapeType="1"/>
            </p:cNvSpPr>
            <p:nvPr/>
          </p:nvSpPr>
          <p:spPr bwMode="auto">
            <a:xfrm>
              <a:off x="1480" y="2031"/>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3000" name="Line 5"/>
            <p:cNvSpPr>
              <a:spLocks noChangeShapeType="1"/>
            </p:cNvSpPr>
            <p:nvPr/>
          </p:nvSpPr>
          <p:spPr bwMode="auto">
            <a:xfrm>
              <a:off x="1480" y="2719"/>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3001" name="Oval 6"/>
            <p:cNvSpPr>
              <a:spLocks noChangeArrowheads="1"/>
            </p:cNvSpPr>
            <p:nvPr/>
          </p:nvSpPr>
          <p:spPr bwMode="auto">
            <a:xfrm>
              <a:off x="3041" y="1964"/>
              <a:ext cx="415" cy="165"/>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sp>
          <p:nvSpPr>
            <p:cNvPr id="213002" name="Oval 7"/>
            <p:cNvSpPr>
              <a:spLocks noChangeArrowheads="1"/>
            </p:cNvSpPr>
            <p:nvPr/>
          </p:nvSpPr>
          <p:spPr bwMode="auto">
            <a:xfrm>
              <a:off x="3041" y="2647"/>
              <a:ext cx="415" cy="165"/>
            </a:xfrm>
            <a:prstGeom prst="ellipse">
              <a:avLst/>
            </a:prstGeom>
            <a:solidFill>
              <a:schemeClr val="tx2"/>
            </a:solidFill>
            <a:ln w="9525">
              <a:solidFill>
                <a:schemeClr val="bg1"/>
              </a:solidFill>
              <a:round/>
              <a:headEnd/>
              <a:tailEnd/>
            </a:ln>
          </p:spPr>
          <p:txBody>
            <a:bodyPr wrap="none" anchor="ctr"/>
            <a:lstStyle/>
            <a:p>
              <a:endParaRPr lang="en-US" dirty="0">
                <a:latin typeface="Courier New" pitchFamily="49" charset="0"/>
              </a:endParaRPr>
            </a:p>
          </p:txBody>
        </p:sp>
        <p:sp>
          <p:nvSpPr>
            <p:cNvPr id="213003" name="Line 8"/>
            <p:cNvSpPr>
              <a:spLocks noChangeShapeType="1"/>
            </p:cNvSpPr>
            <p:nvPr/>
          </p:nvSpPr>
          <p:spPr bwMode="auto">
            <a:xfrm>
              <a:off x="1480" y="1467"/>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3004" name="Line 9"/>
            <p:cNvSpPr>
              <a:spLocks noChangeShapeType="1"/>
            </p:cNvSpPr>
            <p:nvPr/>
          </p:nvSpPr>
          <p:spPr bwMode="auto">
            <a:xfrm>
              <a:off x="1480" y="3262"/>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3005" name="AutoShape 10"/>
            <p:cNvSpPr>
              <a:spLocks noChangeArrowheads="1"/>
            </p:cNvSpPr>
            <p:nvPr/>
          </p:nvSpPr>
          <p:spPr bwMode="auto">
            <a:xfrm>
              <a:off x="1786" y="2440"/>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3006" name="AutoShape 11"/>
            <p:cNvSpPr>
              <a:spLocks noChangeArrowheads="1"/>
            </p:cNvSpPr>
            <p:nvPr/>
          </p:nvSpPr>
          <p:spPr bwMode="auto">
            <a:xfrm>
              <a:off x="1776" y="1248"/>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3007" name="AutoShape 12"/>
            <p:cNvSpPr>
              <a:spLocks noChangeArrowheads="1"/>
            </p:cNvSpPr>
            <p:nvPr/>
          </p:nvSpPr>
          <p:spPr bwMode="auto">
            <a:xfrm>
              <a:off x="2462" y="1851"/>
              <a:ext cx="235" cy="1027"/>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3008" name="AutoShape 13"/>
            <p:cNvSpPr>
              <a:spLocks noChangeArrowheads="1"/>
            </p:cNvSpPr>
            <p:nvPr/>
          </p:nvSpPr>
          <p:spPr bwMode="auto">
            <a:xfrm>
              <a:off x="3137" y="1263"/>
              <a:ext cx="235" cy="2203"/>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3009" name="AutoShape 14"/>
            <p:cNvSpPr>
              <a:spLocks noChangeArrowheads="1"/>
            </p:cNvSpPr>
            <p:nvPr/>
          </p:nvSpPr>
          <p:spPr bwMode="auto">
            <a:xfrm>
              <a:off x="3813" y="2440"/>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3010" name="AutoShape 15"/>
            <p:cNvSpPr>
              <a:spLocks noChangeArrowheads="1"/>
            </p:cNvSpPr>
            <p:nvPr/>
          </p:nvSpPr>
          <p:spPr bwMode="auto">
            <a:xfrm>
              <a:off x="3813" y="1263"/>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sp>
        <p:nvSpPr>
          <p:cNvPr id="212998" name="Freeform 16"/>
          <p:cNvSpPr>
            <a:spLocks/>
          </p:cNvSpPr>
          <p:nvPr/>
        </p:nvSpPr>
        <p:spPr bwMode="auto">
          <a:xfrm>
            <a:off x="5562600" y="2514600"/>
            <a:ext cx="838200" cy="1828800"/>
          </a:xfrm>
          <a:custGeom>
            <a:avLst/>
            <a:gdLst>
              <a:gd name="T0" fmla="*/ 0 w 528"/>
              <a:gd name="T1" fmla="*/ 0 h 1152"/>
              <a:gd name="T2" fmla="*/ 0 w 528"/>
              <a:gd name="T3" fmla="*/ 2147483647 h 1152"/>
              <a:gd name="T4" fmla="*/ 2147483647 w 528"/>
              <a:gd name="T5" fmla="*/ 2147483647 h 1152"/>
              <a:gd name="T6" fmla="*/ 2147483647 w 528"/>
              <a:gd name="T7" fmla="*/ 2147483647 h 1152"/>
              <a:gd name="T8" fmla="*/ 2147483647 w 528"/>
              <a:gd name="T9" fmla="*/ 2147483647 h 1152"/>
              <a:gd name="T10" fmla="*/ 2147483647 w 528"/>
              <a:gd name="T11" fmla="*/ 0 h 1152"/>
              <a:gd name="T12" fmla="*/ 0 w 528"/>
              <a:gd name="T13" fmla="*/ 0 h 1152"/>
              <a:gd name="T14" fmla="*/ 0 60000 65536"/>
              <a:gd name="T15" fmla="*/ 0 60000 65536"/>
              <a:gd name="T16" fmla="*/ 0 60000 65536"/>
              <a:gd name="T17" fmla="*/ 0 60000 65536"/>
              <a:gd name="T18" fmla="*/ 0 60000 65536"/>
              <a:gd name="T19" fmla="*/ 0 60000 65536"/>
              <a:gd name="T20" fmla="*/ 0 60000 65536"/>
              <a:gd name="T21" fmla="*/ 0 w 528"/>
              <a:gd name="T22" fmla="*/ 0 h 1152"/>
              <a:gd name="T23" fmla="*/ 528 w 528"/>
              <a:gd name="T24" fmla="*/ 1152 h 1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1152">
                <a:moveTo>
                  <a:pt x="0" y="0"/>
                </a:moveTo>
                <a:lnTo>
                  <a:pt x="0" y="1152"/>
                </a:lnTo>
                <a:lnTo>
                  <a:pt x="264" y="1152"/>
                </a:lnTo>
                <a:lnTo>
                  <a:pt x="264" y="576"/>
                </a:lnTo>
                <a:lnTo>
                  <a:pt x="528" y="584"/>
                </a:lnTo>
                <a:lnTo>
                  <a:pt x="528" y="0"/>
                </a:lnTo>
                <a:lnTo>
                  <a:pt x="0" y="0"/>
                </a:lnTo>
                <a:close/>
              </a:path>
            </a:pathLst>
          </a:cu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3"/>
          <p:cNvSpPr>
            <a:spLocks noGrp="1"/>
          </p:cNvSpPr>
          <p:nvPr>
            <p:ph type="ftr" sz="quarter" idx="10"/>
          </p:nvPr>
        </p:nvSpPr>
        <p:spPr/>
        <p:txBody>
          <a:bodyPr/>
          <a:lstStyle/>
          <a:p>
            <a:pPr>
              <a:defRPr/>
            </a:pPr>
            <a:r>
              <a:rPr lang="en-US"/>
              <a:t>Art of Multiprocessor Programming</a:t>
            </a:r>
          </a:p>
        </p:txBody>
      </p:sp>
      <p:sp>
        <p:nvSpPr>
          <p:cNvPr id="24" name="Slide Number Placeholder 4"/>
          <p:cNvSpPr>
            <a:spLocks noGrp="1"/>
          </p:cNvSpPr>
          <p:nvPr>
            <p:ph type="sldNum" sz="quarter" idx="11"/>
          </p:nvPr>
        </p:nvSpPr>
        <p:spPr/>
        <p:txBody>
          <a:bodyPr/>
          <a:lstStyle/>
          <a:p>
            <a:pPr>
              <a:defRPr/>
            </a:pPr>
            <a:fld id="{230D092D-A0E2-4636-B7EE-408ECCF21EA4}" type="slidenum">
              <a:rPr lang="en-US">
                <a:solidFill>
                  <a:srgbClr val="FFFF00"/>
                </a:solidFill>
              </a:rPr>
              <a:pPr>
                <a:defRPr/>
              </a:pPr>
              <a:t>103</a:t>
            </a:fld>
            <a:endParaRPr lang="en-US" dirty="0">
              <a:solidFill>
                <a:srgbClr val="FFFF00"/>
              </a:solidFill>
            </a:endParaRPr>
          </a:p>
        </p:txBody>
      </p:sp>
      <p:sp>
        <p:nvSpPr>
          <p:cNvPr id="214020" name="Rectangle 2"/>
          <p:cNvSpPr>
            <a:spLocks noGrp="1" noChangeArrowheads="1"/>
          </p:cNvSpPr>
          <p:nvPr>
            <p:ph type="title"/>
          </p:nvPr>
        </p:nvSpPr>
        <p:spPr/>
        <p:txBody>
          <a:bodyPr/>
          <a:lstStyle/>
          <a:p>
            <a:r>
              <a:rPr lang="en-US"/>
              <a:t>Balancer states as if …</a:t>
            </a:r>
          </a:p>
        </p:txBody>
      </p:sp>
      <p:grpSp>
        <p:nvGrpSpPr>
          <p:cNvPr id="214021" name="Group 3"/>
          <p:cNvGrpSpPr>
            <a:grpSpLocks/>
          </p:cNvGrpSpPr>
          <p:nvPr/>
        </p:nvGrpSpPr>
        <p:grpSpPr bwMode="auto">
          <a:xfrm>
            <a:off x="2711450" y="2363788"/>
            <a:ext cx="2760663" cy="2130425"/>
            <a:chOff x="1480" y="1248"/>
            <a:chExt cx="2875" cy="2218"/>
          </a:xfrm>
        </p:grpSpPr>
        <p:sp>
          <p:nvSpPr>
            <p:cNvPr id="214029" name="Line 4"/>
            <p:cNvSpPr>
              <a:spLocks noChangeShapeType="1"/>
            </p:cNvSpPr>
            <p:nvPr/>
          </p:nvSpPr>
          <p:spPr bwMode="auto">
            <a:xfrm>
              <a:off x="1480" y="2031"/>
              <a:ext cx="2875" cy="0"/>
            </a:xfrm>
            <a:prstGeom prst="line">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0" name="Line 5"/>
            <p:cNvSpPr>
              <a:spLocks noChangeShapeType="1"/>
            </p:cNvSpPr>
            <p:nvPr/>
          </p:nvSpPr>
          <p:spPr bwMode="auto">
            <a:xfrm>
              <a:off x="1480" y="2719"/>
              <a:ext cx="2875" cy="0"/>
            </a:xfrm>
            <a:prstGeom prst="line">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1" name="Oval 6"/>
            <p:cNvSpPr>
              <a:spLocks noChangeArrowheads="1"/>
            </p:cNvSpPr>
            <p:nvPr/>
          </p:nvSpPr>
          <p:spPr bwMode="auto">
            <a:xfrm>
              <a:off x="3041" y="1964"/>
              <a:ext cx="415" cy="165"/>
            </a:xfrm>
            <a:prstGeom prst="ellipse">
              <a:avLst/>
            </a:prstGeom>
            <a:solidFill>
              <a:schemeClr val="tx2"/>
            </a:solidFill>
            <a:ln w="9525">
              <a:noFill/>
              <a:round/>
              <a:headEnd/>
              <a:tailEnd/>
            </a:ln>
          </p:spPr>
          <p:txBody>
            <a:bodyPr wrap="none" anchor="ctr"/>
            <a:lstStyle/>
            <a:p>
              <a:endParaRPr lang="en-US">
                <a:latin typeface="Arial" pitchFamily="34" charset="0"/>
                <a:cs typeface="Arial" pitchFamily="34" charset="0"/>
              </a:endParaRPr>
            </a:p>
          </p:txBody>
        </p:sp>
        <p:sp>
          <p:nvSpPr>
            <p:cNvPr id="214032" name="Oval 7"/>
            <p:cNvSpPr>
              <a:spLocks noChangeArrowheads="1"/>
            </p:cNvSpPr>
            <p:nvPr/>
          </p:nvSpPr>
          <p:spPr bwMode="auto">
            <a:xfrm>
              <a:off x="3041" y="2647"/>
              <a:ext cx="415" cy="165"/>
            </a:xfrm>
            <a:prstGeom prst="ellipse">
              <a:avLst/>
            </a:prstGeom>
            <a:solidFill>
              <a:schemeClr val="tx2"/>
            </a:solidFill>
            <a:ln w="9525">
              <a:noFill/>
              <a:round/>
              <a:headEnd/>
              <a:tailEnd/>
            </a:ln>
          </p:spPr>
          <p:txBody>
            <a:bodyPr wrap="none" anchor="ctr"/>
            <a:lstStyle/>
            <a:p>
              <a:endParaRPr lang="en-US">
                <a:latin typeface="Arial" pitchFamily="34" charset="0"/>
                <a:cs typeface="Arial" pitchFamily="34" charset="0"/>
              </a:endParaRPr>
            </a:p>
          </p:txBody>
        </p:sp>
        <p:sp>
          <p:nvSpPr>
            <p:cNvPr id="214033" name="Line 8"/>
            <p:cNvSpPr>
              <a:spLocks noChangeShapeType="1"/>
            </p:cNvSpPr>
            <p:nvPr/>
          </p:nvSpPr>
          <p:spPr bwMode="auto">
            <a:xfrm>
              <a:off x="1480" y="1467"/>
              <a:ext cx="2875" cy="0"/>
            </a:xfrm>
            <a:prstGeom prst="line">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4" name="Line 9"/>
            <p:cNvSpPr>
              <a:spLocks noChangeShapeType="1"/>
            </p:cNvSpPr>
            <p:nvPr/>
          </p:nvSpPr>
          <p:spPr bwMode="auto">
            <a:xfrm>
              <a:off x="1480" y="3262"/>
              <a:ext cx="2875" cy="0"/>
            </a:xfrm>
            <a:prstGeom prst="line">
              <a:avLst/>
            </a:prstGeom>
            <a:no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5" name="AutoShape 10"/>
            <p:cNvSpPr>
              <a:spLocks noChangeArrowheads="1"/>
            </p:cNvSpPr>
            <p:nvPr/>
          </p:nvSpPr>
          <p:spPr bwMode="auto">
            <a:xfrm>
              <a:off x="1786" y="2440"/>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6" name="AutoShape 11"/>
            <p:cNvSpPr>
              <a:spLocks noChangeArrowheads="1"/>
            </p:cNvSpPr>
            <p:nvPr/>
          </p:nvSpPr>
          <p:spPr bwMode="auto">
            <a:xfrm>
              <a:off x="1776" y="1248"/>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7" name="AutoShape 12"/>
            <p:cNvSpPr>
              <a:spLocks noChangeArrowheads="1"/>
            </p:cNvSpPr>
            <p:nvPr/>
          </p:nvSpPr>
          <p:spPr bwMode="auto">
            <a:xfrm>
              <a:off x="2462" y="1851"/>
              <a:ext cx="235" cy="102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8" name="AutoShape 13"/>
            <p:cNvSpPr>
              <a:spLocks noChangeArrowheads="1"/>
            </p:cNvSpPr>
            <p:nvPr/>
          </p:nvSpPr>
          <p:spPr bwMode="auto">
            <a:xfrm>
              <a:off x="3137" y="1263"/>
              <a:ext cx="235" cy="2203"/>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39" name="AutoShape 14"/>
            <p:cNvSpPr>
              <a:spLocks noChangeArrowheads="1"/>
            </p:cNvSpPr>
            <p:nvPr/>
          </p:nvSpPr>
          <p:spPr bwMode="auto">
            <a:xfrm>
              <a:off x="3813" y="2440"/>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14040" name="AutoShape 15"/>
            <p:cNvSpPr>
              <a:spLocks noChangeArrowheads="1"/>
            </p:cNvSpPr>
            <p:nvPr/>
          </p:nvSpPr>
          <p:spPr bwMode="auto">
            <a:xfrm>
              <a:off x="3813" y="1263"/>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grpSp>
      <p:sp>
        <p:nvSpPr>
          <p:cNvPr id="214022" name="Freeform 16"/>
          <p:cNvSpPr>
            <a:spLocks/>
          </p:cNvSpPr>
          <p:nvPr/>
        </p:nvSpPr>
        <p:spPr bwMode="auto">
          <a:xfrm>
            <a:off x="5562600" y="2514600"/>
            <a:ext cx="838200" cy="1828800"/>
          </a:xfrm>
          <a:custGeom>
            <a:avLst/>
            <a:gdLst>
              <a:gd name="T0" fmla="*/ 0 w 528"/>
              <a:gd name="T1" fmla="*/ 0 h 1152"/>
              <a:gd name="T2" fmla="*/ 0 w 528"/>
              <a:gd name="T3" fmla="*/ 2147483647 h 1152"/>
              <a:gd name="T4" fmla="*/ 2147483647 w 528"/>
              <a:gd name="T5" fmla="*/ 2147483647 h 1152"/>
              <a:gd name="T6" fmla="*/ 2147483647 w 528"/>
              <a:gd name="T7" fmla="*/ 2147483647 h 1152"/>
              <a:gd name="T8" fmla="*/ 2147483647 w 528"/>
              <a:gd name="T9" fmla="*/ 2147483647 h 1152"/>
              <a:gd name="T10" fmla="*/ 2147483647 w 528"/>
              <a:gd name="T11" fmla="*/ 0 h 1152"/>
              <a:gd name="T12" fmla="*/ 0 w 528"/>
              <a:gd name="T13" fmla="*/ 0 h 1152"/>
              <a:gd name="T14" fmla="*/ 0 60000 65536"/>
              <a:gd name="T15" fmla="*/ 0 60000 65536"/>
              <a:gd name="T16" fmla="*/ 0 60000 65536"/>
              <a:gd name="T17" fmla="*/ 0 60000 65536"/>
              <a:gd name="T18" fmla="*/ 0 60000 65536"/>
              <a:gd name="T19" fmla="*/ 0 60000 65536"/>
              <a:gd name="T20" fmla="*/ 0 60000 65536"/>
              <a:gd name="T21" fmla="*/ 0 w 528"/>
              <a:gd name="T22" fmla="*/ 0 h 1152"/>
              <a:gd name="T23" fmla="*/ 528 w 528"/>
              <a:gd name="T24" fmla="*/ 1152 h 1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1152">
                <a:moveTo>
                  <a:pt x="0" y="0"/>
                </a:moveTo>
                <a:lnTo>
                  <a:pt x="0" y="1152"/>
                </a:lnTo>
                <a:lnTo>
                  <a:pt x="264" y="1152"/>
                </a:lnTo>
                <a:lnTo>
                  <a:pt x="264" y="576"/>
                </a:lnTo>
                <a:lnTo>
                  <a:pt x="528" y="584"/>
                </a:lnTo>
                <a:lnTo>
                  <a:pt x="528" y="0"/>
                </a:lnTo>
                <a:lnTo>
                  <a:pt x="0"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4023" name="AutoShape 17"/>
          <p:cNvSpPr>
            <a:spLocks noChangeArrowheads="1"/>
          </p:cNvSpPr>
          <p:nvPr/>
        </p:nvSpPr>
        <p:spPr bwMode="auto">
          <a:xfrm>
            <a:off x="762000" y="2209800"/>
            <a:ext cx="1828800" cy="685800"/>
          </a:xfrm>
          <a:prstGeom prst="rightArrow">
            <a:avLst>
              <a:gd name="adj1" fmla="val 50000"/>
              <a:gd name="adj2" fmla="val 66667"/>
            </a:avLst>
          </a:prstGeom>
          <a:solidFill>
            <a:srgbClr val="FFFF00"/>
          </a:solidFill>
          <a:ln w="38100" algn="ctr">
            <a:solidFill>
              <a:schemeClr val="tx1"/>
            </a:solidFill>
            <a:miter lim="800000"/>
            <a:headEnd/>
            <a:tailEnd/>
          </a:ln>
        </p:spPr>
        <p:txBody>
          <a:bodyPr wrap="none" anchor="ctr"/>
          <a:lstStyle/>
          <a:p>
            <a:pPr algn="ctr">
              <a:spcBef>
                <a:spcPct val="0"/>
              </a:spcBef>
            </a:pPr>
            <a:r>
              <a:rPr lang="el-GR" sz="2000" b="0">
                <a:solidFill>
                  <a:schemeClr val="tx1"/>
                </a:solidFill>
                <a:latin typeface="Arial" pitchFamily="34" charset="0"/>
                <a:cs typeface="Arial" pitchFamily="34" charset="0"/>
              </a:rPr>
              <a:t>Ω</a:t>
            </a:r>
            <a:r>
              <a:rPr lang="en-US" sz="2000" b="0">
                <a:solidFill>
                  <a:schemeClr val="tx1"/>
                </a:solidFill>
                <a:latin typeface="Arial" pitchFamily="34" charset="0"/>
                <a:cs typeface="Arial" pitchFamily="34" charset="0"/>
              </a:rPr>
              <a:t>-1</a:t>
            </a:r>
          </a:p>
        </p:txBody>
      </p:sp>
      <p:sp>
        <p:nvSpPr>
          <p:cNvPr id="214024" name="Rectangle 18"/>
          <p:cNvSpPr>
            <a:spLocks noChangeArrowheads="1"/>
          </p:cNvSpPr>
          <p:nvPr/>
        </p:nvSpPr>
        <p:spPr bwMode="auto">
          <a:xfrm>
            <a:off x="5943600" y="3429000"/>
            <a:ext cx="457200" cy="914400"/>
          </a:xfrm>
          <a:prstGeom prst="rect">
            <a:avLst/>
          </a:prstGeom>
          <a:solidFill>
            <a:srgbClr val="FFFF00"/>
          </a:solidFill>
          <a:ln w="38100" algn="ctr">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214025" name="Rectangle 19"/>
          <p:cNvSpPr>
            <a:spLocks noChangeArrowheads="1"/>
          </p:cNvSpPr>
          <p:nvPr/>
        </p:nvSpPr>
        <p:spPr bwMode="auto">
          <a:xfrm>
            <a:off x="6400800" y="2514600"/>
            <a:ext cx="457200" cy="457200"/>
          </a:xfrm>
          <a:prstGeom prst="rect">
            <a:avLst/>
          </a:prstGeom>
          <a:solidFill>
            <a:srgbClr val="FFFF00"/>
          </a:solidFill>
          <a:ln w="38100" algn="ctr">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214026" name="Rectangle 20"/>
          <p:cNvSpPr>
            <a:spLocks noChangeArrowheads="1"/>
          </p:cNvSpPr>
          <p:nvPr/>
        </p:nvSpPr>
        <p:spPr bwMode="auto">
          <a:xfrm>
            <a:off x="6400800" y="2971800"/>
            <a:ext cx="457200" cy="457200"/>
          </a:xfrm>
          <a:prstGeom prst="rect">
            <a:avLst/>
          </a:prstGeom>
          <a:noFill/>
          <a:ln w="38100" algn="ctr">
            <a:solidFill>
              <a:schemeClr val="tx1"/>
            </a:solidFill>
            <a:prstDash val="sysDot"/>
            <a:miter lim="800000"/>
            <a:headEnd/>
            <a:tailEnd/>
          </a:ln>
        </p:spPr>
        <p:txBody>
          <a:bodyPr wrap="none" anchor="ctr"/>
          <a:lstStyle/>
          <a:p>
            <a:endParaRPr lang="en-US">
              <a:latin typeface="Arial" pitchFamily="34" charset="0"/>
              <a:cs typeface="Arial" pitchFamily="34" charset="0"/>
            </a:endParaRPr>
          </a:p>
        </p:txBody>
      </p:sp>
      <p:sp>
        <p:nvSpPr>
          <p:cNvPr id="214027" name="Text Box 21"/>
          <p:cNvSpPr txBox="1">
            <a:spLocks noChangeArrowheads="1"/>
          </p:cNvSpPr>
          <p:nvPr/>
        </p:nvSpPr>
        <p:spPr bwMode="auto">
          <a:xfrm>
            <a:off x="6172200" y="4416425"/>
            <a:ext cx="2714625" cy="954107"/>
          </a:xfrm>
          <a:prstGeom prst="rect">
            <a:avLst/>
          </a:prstGeom>
          <a:noFill/>
          <a:ln w="38100" algn="ctr">
            <a:noFill/>
            <a:miter lim="800000"/>
            <a:headEnd/>
            <a:tailEnd/>
          </a:ln>
        </p:spPr>
        <p:txBody>
          <a:bodyPr>
            <a:spAutoFit/>
          </a:bodyPr>
          <a:lstStyle/>
          <a:p>
            <a:pPr algn="ctr">
              <a:spcBef>
                <a:spcPct val="0"/>
              </a:spcBef>
            </a:pPr>
            <a:r>
              <a:rPr lang="el-GR" sz="2800" b="0" dirty="0">
                <a:solidFill>
                  <a:srgbClr val="FFFF00"/>
                </a:solidFill>
                <a:latin typeface="Arial" pitchFamily="34" charset="0"/>
                <a:cs typeface="Arial" pitchFamily="34" charset="0"/>
              </a:rPr>
              <a:t>Ω</a:t>
            </a:r>
            <a:r>
              <a:rPr lang="en-US" sz="2800" b="0" dirty="0">
                <a:solidFill>
                  <a:srgbClr val="FFFF00"/>
                </a:solidFill>
                <a:latin typeface="Arial" pitchFamily="34" charset="0"/>
                <a:cs typeface="Arial" pitchFamily="34" charset="0"/>
              </a:rPr>
              <a:t>-1 is one brick shy of a load</a:t>
            </a:r>
          </a:p>
        </p:txBody>
      </p:sp>
      <p:sp>
        <p:nvSpPr>
          <p:cNvPr id="214028" name="AutoShape 22"/>
          <p:cNvSpPr>
            <a:spLocks noChangeArrowheads="1"/>
          </p:cNvSpPr>
          <p:nvPr/>
        </p:nvSpPr>
        <p:spPr bwMode="auto">
          <a:xfrm>
            <a:off x="6172200" y="2819400"/>
            <a:ext cx="914400" cy="838200"/>
          </a:xfrm>
          <a:prstGeom prst="wedgeRoundRectCallout">
            <a:avLst>
              <a:gd name="adj1" fmla="val 72917"/>
              <a:gd name="adj2" fmla="val 136741"/>
              <a:gd name="adj3" fmla="val 16667"/>
            </a:avLst>
          </a:prstGeom>
          <a:noFill/>
          <a:ln w="38100" algn="ctr">
            <a:solidFill>
              <a:srgbClr val="FF0000"/>
            </a:solidFill>
            <a:miter lim="800000"/>
            <a:headEnd/>
            <a:tailEnd/>
          </a:ln>
        </p:spPr>
        <p:txBody>
          <a:bodyPr/>
          <a:lstStyle/>
          <a:p>
            <a:pPr algn="ctr">
              <a:spcBef>
                <a:spcPct val="0"/>
              </a:spcBef>
            </a:pPr>
            <a:endParaRPr lang="en-US" sz="2800" b="0">
              <a:latin typeface="Arial" pitchFamily="34" charset="0"/>
              <a:cs typeface="Arial"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oter Placeholder 3"/>
          <p:cNvSpPr>
            <a:spLocks noGrp="1"/>
          </p:cNvSpPr>
          <p:nvPr>
            <p:ph type="ftr" sz="quarter" idx="10"/>
          </p:nvPr>
        </p:nvSpPr>
        <p:spPr/>
        <p:txBody>
          <a:bodyPr/>
          <a:lstStyle/>
          <a:p>
            <a:pPr>
              <a:defRPr/>
            </a:pPr>
            <a:r>
              <a:rPr lang="en-US"/>
              <a:t>Art of Multiprocessor Programming</a:t>
            </a:r>
          </a:p>
        </p:txBody>
      </p:sp>
      <p:sp>
        <p:nvSpPr>
          <p:cNvPr id="21" name="Slide Number Placeholder 4"/>
          <p:cNvSpPr>
            <a:spLocks noGrp="1"/>
          </p:cNvSpPr>
          <p:nvPr>
            <p:ph type="sldNum" sz="quarter" idx="11"/>
          </p:nvPr>
        </p:nvSpPr>
        <p:spPr/>
        <p:txBody>
          <a:bodyPr/>
          <a:lstStyle/>
          <a:p>
            <a:pPr>
              <a:defRPr/>
            </a:pPr>
            <a:fld id="{111B794F-FF55-4CC3-B0DE-7A5D1A9FA832}" type="slidenum">
              <a:rPr lang="en-US"/>
              <a:pPr>
                <a:defRPr/>
              </a:pPr>
              <a:t>104</a:t>
            </a:fld>
            <a:endParaRPr lang="en-US"/>
          </a:p>
        </p:txBody>
      </p:sp>
      <p:sp>
        <p:nvSpPr>
          <p:cNvPr id="215044" name="Rectangle 2"/>
          <p:cNvSpPr>
            <a:spLocks noGrp="1" noChangeArrowheads="1"/>
          </p:cNvSpPr>
          <p:nvPr>
            <p:ph type="title"/>
          </p:nvPr>
        </p:nvSpPr>
        <p:spPr/>
        <p:txBody>
          <a:bodyPr/>
          <a:lstStyle/>
          <a:p>
            <a:r>
              <a:rPr lang="en-US"/>
              <a:t>Post Antitoken</a:t>
            </a:r>
          </a:p>
        </p:txBody>
      </p:sp>
      <p:grpSp>
        <p:nvGrpSpPr>
          <p:cNvPr id="215045" name="Group 3"/>
          <p:cNvGrpSpPr>
            <a:grpSpLocks/>
          </p:cNvGrpSpPr>
          <p:nvPr/>
        </p:nvGrpSpPr>
        <p:grpSpPr bwMode="auto">
          <a:xfrm>
            <a:off x="2711450" y="2363788"/>
            <a:ext cx="2760663" cy="2130425"/>
            <a:chOff x="1480" y="1248"/>
            <a:chExt cx="2875" cy="2218"/>
          </a:xfrm>
        </p:grpSpPr>
        <p:sp>
          <p:nvSpPr>
            <p:cNvPr id="215050" name="Line 4"/>
            <p:cNvSpPr>
              <a:spLocks noChangeShapeType="1"/>
            </p:cNvSpPr>
            <p:nvPr/>
          </p:nvSpPr>
          <p:spPr bwMode="auto">
            <a:xfrm>
              <a:off x="1480" y="2031"/>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5051" name="Line 5"/>
            <p:cNvSpPr>
              <a:spLocks noChangeShapeType="1"/>
            </p:cNvSpPr>
            <p:nvPr/>
          </p:nvSpPr>
          <p:spPr bwMode="auto">
            <a:xfrm>
              <a:off x="1480" y="2719"/>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5052" name="Oval 6"/>
            <p:cNvSpPr>
              <a:spLocks noChangeArrowheads="1"/>
            </p:cNvSpPr>
            <p:nvPr/>
          </p:nvSpPr>
          <p:spPr bwMode="auto">
            <a:xfrm>
              <a:off x="3041" y="1964"/>
              <a:ext cx="415" cy="165"/>
            </a:xfrm>
            <a:prstGeom prst="ellipse">
              <a:avLst/>
            </a:prstGeom>
            <a:solidFill>
              <a:schemeClr val="tx2"/>
            </a:solidFill>
            <a:ln w="9525">
              <a:solidFill>
                <a:schemeClr val="bg1"/>
              </a:solidFill>
              <a:round/>
              <a:headEnd/>
              <a:tailEnd/>
            </a:ln>
          </p:spPr>
          <p:txBody>
            <a:bodyPr wrap="none" anchor="ctr"/>
            <a:lstStyle/>
            <a:p>
              <a:endParaRPr lang="en-US" dirty="0">
                <a:latin typeface="Courier New" pitchFamily="49" charset="0"/>
              </a:endParaRPr>
            </a:p>
          </p:txBody>
        </p:sp>
        <p:sp>
          <p:nvSpPr>
            <p:cNvPr id="215053" name="Oval 7"/>
            <p:cNvSpPr>
              <a:spLocks noChangeArrowheads="1"/>
            </p:cNvSpPr>
            <p:nvPr/>
          </p:nvSpPr>
          <p:spPr bwMode="auto">
            <a:xfrm>
              <a:off x="3041" y="2647"/>
              <a:ext cx="415" cy="165"/>
            </a:xfrm>
            <a:prstGeom prst="ellipse">
              <a:avLst/>
            </a:prstGeom>
            <a:solidFill>
              <a:schemeClr val="tx2"/>
            </a:solidFill>
            <a:ln w="9525">
              <a:noFill/>
              <a:round/>
              <a:headEnd/>
              <a:tailEnd/>
            </a:ln>
          </p:spPr>
          <p:txBody>
            <a:bodyPr wrap="none" anchor="ctr"/>
            <a:lstStyle/>
            <a:p>
              <a:endParaRPr lang="en-US" dirty="0">
                <a:latin typeface="Courier New" pitchFamily="49" charset="0"/>
              </a:endParaRPr>
            </a:p>
          </p:txBody>
        </p:sp>
        <p:sp>
          <p:nvSpPr>
            <p:cNvPr id="215054" name="Line 8"/>
            <p:cNvSpPr>
              <a:spLocks noChangeShapeType="1"/>
            </p:cNvSpPr>
            <p:nvPr/>
          </p:nvSpPr>
          <p:spPr bwMode="auto">
            <a:xfrm>
              <a:off x="1480" y="1467"/>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5055" name="Line 9"/>
            <p:cNvSpPr>
              <a:spLocks noChangeShapeType="1"/>
            </p:cNvSpPr>
            <p:nvPr/>
          </p:nvSpPr>
          <p:spPr bwMode="auto">
            <a:xfrm>
              <a:off x="1480" y="3262"/>
              <a:ext cx="2875"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15056" name="AutoShape 10"/>
            <p:cNvSpPr>
              <a:spLocks noChangeArrowheads="1"/>
            </p:cNvSpPr>
            <p:nvPr/>
          </p:nvSpPr>
          <p:spPr bwMode="auto">
            <a:xfrm>
              <a:off x="1786" y="2440"/>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5057" name="AutoShape 11"/>
            <p:cNvSpPr>
              <a:spLocks noChangeArrowheads="1"/>
            </p:cNvSpPr>
            <p:nvPr/>
          </p:nvSpPr>
          <p:spPr bwMode="auto">
            <a:xfrm>
              <a:off x="1776" y="1248"/>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5058" name="AutoShape 12"/>
            <p:cNvSpPr>
              <a:spLocks noChangeArrowheads="1"/>
            </p:cNvSpPr>
            <p:nvPr/>
          </p:nvSpPr>
          <p:spPr bwMode="auto">
            <a:xfrm>
              <a:off x="2462" y="1851"/>
              <a:ext cx="235" cy="1027"/>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5059" name="AutoShape 13"/>
            <p:cNvSpPr>
              <a:spLocks noChangeArrowheads="1"/>
            </p:cNvSpPr>
            <p:nvPr/>
          </p:nvSpPr>
          <p:spPr bwMode="auto">
            <a:xfrm>
              <a:off x="3137" y="1263"/>
              <a:ext cx="235" cy="2203"/>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5060" name="AutoShape 14"/>
            <p:cNvSpPr>
              <a:spLocks noChangeArrowheads="1"/>
            </p:cNvSpPr>
            <p:nvPr/>
          </p:nvSpPr>
          <p:spPr bwMode="auto">
            <a:xfrm>
              <a:off x="3813" y="2440"/>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15061" name="AutoShape 15"/>
            <p:cNvSpPr>
              <a:spLocks noChangeArrowheads="1"/>
            </p:cNvSpPr>
            <p:nvPr/>
          </p:nvSpPr>
          <p:spPr bwMode="auto">
            <a:xfrm>
              <a:off x="3813" y="1263"/>
              <a:ext cx="236" cy="102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sp>
        <p:nvSpPr>
          <p:cNvPr id="215046" name="Freeform 16"/>
          <p:cNvSpPr>
            <a:spLocks/>
          </p:cNvSpPr>
          <p:nvPr/>
        </p:nvSpPr>
        <p:spPr bwMode="auto">
          <a:xfrm>
            <a:off x="5562600" y="2514600"/>
            <a:ext cx="838200" cy="1828800"/>
          </a:xfrm>
          <a:custGeom>
            <a:avLst/>
            <a:gdLst>
              <a:gd name="T0" fmla="*/ 0 w 528"/>
              <a:gd name="T1" fmla="*/ 0 h 1152"/>
              <a:gd name="T2" fmla="*/ 0 w 528"/>
              <a:gd name="T3" fmla="*/ 2147483647 h 1152"/>
              <a:gd name="T4" fmla="*/ 2147483647 w 528"/>
              <a:gd name="T5" fmla="*/ 2147483647 h 1152"/>
              <a:gd name="T6" fmla="*/ 2147483647 w 528"/>
              <a:gd name="T7" fmla="*/ 2147483647 h 1152"/>
              <a:gd name="T8" fmla="*/ 2147483647 w 528"/>
              <a:gd name="T9" fmla="*/ 2147483647 h 1152"/>
              <a:gd name="T10" fmla="*/ 2147483647 w 528"/>
              <a:gd name="T11" fmla="*/ 0 h 1152"/>
              <a:gd name="T12" fmla="*/ 0 w 528"/>
              <a:gd name="T13" fmla="*/ 0 h 1152"/>
              <a:gd name="T14" fmla="*/ 0 60000 65536"/>
              <a:gd name="T15" fmla="*/ 0 60000 65536"/>
              <a:gd name="T16" fmla="*/ 0 60000 65536"/>
              <a:gd name="T17" fmla="*/ 0 60000 65536"/>
              <a:gd name="T18" fmla="*/ 0 60000 65536"/>
              <a:gd name="T19" fmla="*/ 0 60000 65536"/>
              <a:gd name="T20" fmla="*/ 0 60000 65536"/>
              <a:gd name="T21" fmla="*/ 0 w 528"/>
              <a:gd name="T22" fmla="*/ 0 h 1152"/>
              <a:gd name="T23" fmla="*/ 528 w 528"/>
              <a:gd name="T24" fmla="*/ 1152 h 1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1152">
                <a:moveTo>
                  <a:pt x="0" y="0"/>
                </a:moveTo>
                <a:lnTo>
                  <a:pt x="0" y="1152"/>
                </a:lnTo>
                <a:lnTo>
                  <a:pt x="264" y="1152"/>
                </a:lnTo>
                <a:lnTo>
                  <a:pt x="264" y="576"/>
                </a:lnTo>
                <a:lnTo>
                  <a:pt x="528" y="584"/>
                </a:lnTo>
                <a:lnTo>
                  <a:pt x="528" y="0"/>
                </a:lnTo>
                <a:lnTo>
                  <a:pt x="0" y="0"/>
                </a:lnTo>
                <a:close/>
              </a:path>
            </a:pathLst>
          </a:cu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
        <p:nvSpPr>
          <p:cNvPr id="215047" name="Rectangle 17"/>
          <p:cNvSpPr>
            <a:spLocks noChangeArrowheads="1"/>
          </p:cNvSpPr>
          <p:nvPr/>
        </p:nvSpPr>
        <p:spPr bwMode="auto">
          <a:xfrm>
            <a:off x="5943600" y="2971800"/>
            <a:ext cx="457200" cy="457200"/>
          </a:xfrm>
          <a:prstGeom prst="rect">
            <a:avLst/>
          </a:prstGeom>
          <a:noFill/>
          <a:ln w="38100" algn="ctr">
            <a:solidFill>
              <a:schemeClr val="tx1"/>
            </a:solidFill>
            <a:prstDash val="sysDot"/>
            <a:miter lim="800000"/>
            <a:headEnd/>
            <a:tailEnd/>
          </a:ln>
        </p:spPr>
        <p:txBody>
          <a:bodyPr wrap="none" anchor="ctr"/>
          <a:lstStyle/>
          <a:p>
            <a:endParaRPr lang="en-US" dirty="0">
              <a:latin typeface="Courier New" pitchFamily="49" charset="0"/>
            </a:endParaRPr>
          </a:p>
        </p:txBody>
      </p:sp>
      <p:sp>
        <p:nvSpPr>
          <p:cNvPr id="215048" name="Text Box 18"/>
          <p:cNvSpPr txBox="1">
            <a:spLocks noChangeArrowheads="1"/>
          </p:cNvSpPr>
          <p:nvPr/>
        </p:nvSpPr>
        <p:spPr bwMode="auto">
          <a:xfrm>
            <a:off x="6172200" y="4416425"/>
            <a:ext cx="2714625" cy="946150"/>
          </a:xfrm>
          <a:prstGeom prst="rect">
            <a:avLst/>
          </a:prstGeom>
          <a:noFill/>
          <a:ln w="38100" algn="ctr">
            <a:no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Next token shows up here</a:t>
            </a:r>
          </a:p>
        </p:txBody>
      </p:sp>
      <p:sp>
        <p:nvSpPr>
          <p:cNvPr id="215049" name="AutoShape 19"/>
          <p:cNvSpPr>
            <a:spLocks noChangeArrowheads="1"/>
          </p:cNvSpPr>
          <p:nvPr/>
        </p:nvSpPr>
        <p:spPr bwMode="auto">
          <a:xfrm>
            <a:off x="5791200" y="2819400"/>
            <a:ext cx="914400" cy="838200"/>
          </a:xfrm>
          <a:prstGeom prst="wedgeRoundRectCallout">
            <a:avLst>
              <a:gd name="adj1" fmla="val 72917"/>
              <a:gd name="adj2" fmla="val 144319"/>
              <a:gd name="adj3" fmla="val 16667"/>
            </a:avLst>
          </a:prstGeom>
          <a:noFill/>
          <a:ln w="38100" algn="ctr">
            <a:solidFill>
              <a:srgbClr val="FF0000"/>
            </a:solidFill>
            <a:miter lim="800000"/>
            <a:headEnd/>
            <a:tailEnd/>
          </a:ln>
        </p:spPr>
        <p:txBody>
          <a:bodyPr/>
          <a:lstStyle/>
          <a:p>
            <a:pPr algn="ctr">
              <a:spcBef>
                <a:spcPct val="0"/>
              </a:spcBef>
            </a:pPr>
            <a:endParaRPr lang="en-US" sz="2800" b="0" dirty="0">
              <a:latin typeface="Arial"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Art of Multiprocessor Programming</a:t>
            </a:r>
          </a:p>
        </p:txBody>
      </p:sp>
      <p:sp>
        <p:nvSpPr>
          <p:cNvPr id="6" name="Slide Number Placeholder 4"/>
          <p:cNvSpPr>
            <a:spLocks noGrp="1"/>
          </p:cNvSpPr>
          <p:nvPr>
            <p:ph type="sldNum" sz="quarter" idx="11"/>
          </p:nvPr>
        </p:nvSpPr>
        <p:spPr/>
        <p:txBody>
          <a:bodyPr/>
          <a:lstStyle/>
          <a:p>
            <a:pPr>
              <a:defRPr/>
            </a:pPr>
            <a:fld id="{B5E76554-1738-4827-BEDE-D563B7DF5225}" type="slidenum">
              <a:rPr lang="en-US"/>
              <a:pPr>
                <a:defRPr/>
              </a:pPr>
              <a:t>105</a:t>
            </a:fld>
            <a:endParaRPr lang="en-US"/>
          </a:p>
        </p:txBody>
      </p:sp>
      <p:sp>
        <p:nvSpPr>
          <p:cNvPr id="216068" name="Rectangle 2"/>
          <p:cNvSpPr>
            <a:spLocks noGrp="1" noChangeArrowheads="1"/>
          </p:cNvSpPr>
          <p:nvPr>
            <p:ph type="title"/>
          </p:nvPr>
        </p:nvSpPr>
        <p:spPr/>
        <p:txBody>
          <a:bodyPr/>
          <a:lstStyle/>
          <a:p>
            <a:r>
              <a:rPr lang="en-US"/>
              <a:t>Implication</a:t>
            </a:r>
          </a:p>
        </p:txBody>
      </p:sp>
      <p:sp>
        <p:nvSpPr>
          <p:cNvPr id="2" name="TextBox 1">
            <a:extLst>
              <a:ext uri="{FF2B5EF4-FFF2-40B4-BE49-F238E27FC236}">
                <a16:creationId xmlns:a16="http://schemas.microsoft.com/office/drawing/2014/main" id="{86BFF722-C984-AD54-A42F-B634FF102FB6}"/>
              </a:ext>
            </a:extLst>
          </p:cNvPr>
          <p:cNvSpPr txBox="1"/>
          <p:nvPr/>
        </p:nvSpPr>
        <p:spPr bwMode="auto">
          <a:xfrm>
            <a:off x="397565" y="3124694"/>
            <a:ext cx="3903633" cy="1428083"/>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rPr>
              <a:t>Counting networks with</a:t>
            </a:r>
          </a:p>
          <a:p>
            <a:pPr lvl="1">
              <a:lnSpc>
                <a:spcPct val="90000"/>
              </a:lnSpc>
            </a:pPr>
            <a:r>
              <a:rPr lang="en-US" sz="2800" b="0" dirty="0">
                <a:solidFill>
                  <a:srgbClr val="FFFF00"/>
                </a:solidFill>
              </a:rPr>
              <a:t>Tokens (+1)</a:t>
            </a:r>
          </a:p>
          <a:p>
            <a:pPr lvl="1">
              <a:lnSpc>
                <a:spcPct val="90000"/>
              </a:lnSpc>
            </a:pPr>
            <a:r>
              <a:rPr lang="en-US" sz="2800" b="0" dirty="0">
                <a:solidFill>
                  <a:srgbClr val="FFFF00"/>
                </a:solidFill>
              </a:rPr>
              <a:t>Anti-tokens (-1)</a:t>
            </a:r>
          </a:p>
        </p:txBody>
      </p:sp>
      <p:sp>
        <p:nvSpPr>
          <p:cNvPr id="3" name="TextBox 2">
            <a:extLst>
              <a:ext uri="{FF2B5EF4-FFF2-40B4-BE49-F238E27FC236}">
                <a16:creationId xmlns:a16="http://schemas.microsoft.com/office/drawing/2014/main" id="{952CACBF-DB4C-6869-2BE3-D14CD85B32A6}"/>
              </a:ext>
            </a:extLst>
          </p:cNvPr>
          <p:cNvSpPr txBox="1"/>
          <p:nvPr/>
        </p:nvSpPr>
        <p:spPr bwMode="auto">
          <a:xfrm>
            <a:off x="397565" y="4954842"/>
            <a:ext cx="8517075" cy="4894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err="1">
                <a:solidFill>
                  <a:srgbClr val="FFFF00"/>
                </a:solidFill>
                <a:latin typeface="Courier New" panose="02070309020205020404" pitchFamily="49" charset="0"/>
                <a:cs typeface="Courier New" panose="02070309020205020404" pitchFamily="49" charset="0"/>
              </a:rPr>
              <a:t>getAndIncrement</a:t>
            </a:r>
            <a:r>
              <a:rPr lang="en-US" sz="2800" b="0" dirty="0">
                <a:solidFill>
                  <a:srgbClr val="FFFF00"/>
                </a:solidFill>
              </a:rPr>
              <a:t> + </a:t>
            </a:r>
            <a:r>
              <a:rPr lang="en-US" sz="2800" dirty="0" err="1">
                <a:solidFill>
                  <a:srgbClr val="FFFF00"/>
                </a:solidFill>
                <a:latin typeface="Courier New" panose="02070309020205020404" pitchFamily="49" charset="0"/>
                <a:cs typeface="Courier New" panose="02070309020205020404" pitchFamily="49" charset="0"/>
              </a:rPr>
              <a:t>getAndDecrement</a:t>
            </a:r>
            <a:r>
              <a:rPr lang="en-US" sz="2800" b="0" dirty="0">
                <a:solidFill>
                  <a:srgbClr val="FFFF00"/>
                </a:solidFill>
              </a:rPr>
              <a:t> methods</a:t>
            </a:r>
          </a:p>
        </p:txBody>
      </p:sp>
      <p:sp>
        <p:nvSpPr>
          <p:cNvPr id="4" name="TextBox 3">
            <a:extLst>
              <a:ext uri="{FF2B5EF4-FFF2-40B4-BE49-F238E27FC236}">
                <a16:creationId xmlns:a16="http://schemas.microsoft.com/office/drawing/2014/main" id="{2C2F2BF9-5F03-7D1A-E4F2-65BED8B08483}"/>
              </a:ext>
            </a:extLst>
          </p:cNvPr>
          <p:cNvSpPr txBox="1"/>
          <p:nvPr/>
        </p:nvSpPr>
        <p:spPr bwMode="auto">
          <a:xfrm>
            <a:off x="5467863" y="3124694"/>
            <a:ext cx="3446777" cy="1428083"/>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rPr>
              <a:t>Yield</a:t>
            </a:r>
          </a:p>
          <a:p>
            <a:pPr lvl="1">
              <a:lnSpc>
                <a:spcPct val="90000"/>
              </a:lnSpc>
            </a:pPr>
            <a:r>
              <a:rPr lang="en-US" sz="2800" b="0" dirty="0">
                <a:solidFill>
                  <a:srgbClr val="FFFF00"/>
                </a:solidFill>
              </a:rPr>
              <a:t>Highly concurrent</a:t>
            </a:r>
          </a:p>
          <a:p>
            <a:pPr lvl="1">
              <a:lnSpc>
                <a:spcPct val="90000"/>
              </a:lnSpc>
            </a:pPr>
            <a:r>
              <a:rPr lang="en-US" sz="2800" b="0" dirty="0">
                <a:solidFill>
                  <a:srgbClr val="FFFF00"/>
                </a:solidFill>
              </a:rPr>
              <a:t>Low contention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6" name="Rectangle 2"/>
          <p:cNvSpPr>
            <a:spLocks noGrp="1" noChangeArrowheads="1"/>
          </p:cNvSpPr>
          <p:nvPr>
            <p:ph type="title"/>
          </p:nvPr>
        </p:nvSpPr>
        <p:spPr/>
        <p:txBody>
          <a:bodyPr/>
          <a:lstStyle/>
          <a:p>
            <a:r>
              <a:rPr lang="en-US" dirty="0"/>
              <a:t>Adding Networks?</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46D621AC-F5B0-4F83-95AB-481D24000B68}" type="slidenum">
              <a:rPr lang="en-US"/>
              <a:pPr>
                <a:defRPr/>
              </a:pPr>
              <a:t>106</a:t>
            </a:fld>
            <a:endParaRPr lang="en-US"/>
          </a:p>
        </p:txBody>
      </p:sp>
      <p:sp>
        <p:nvSpPr>
          <p:cNvPr id="2" name="TextBox 1">
            <a:extLst>
              <a:ext uri="{FF2B5EF4-FFF2-40B4-BE49-F238E27FC236}">
                <a16:creationId xmlns:a16="http://schemas.microsoft.com/office/drawing/2014/main" id="{9A391530-8155-88E2-3FA8-B5D4CD108E29}"/>
              </a:ext>
            </a:extLst>
          </p:cNvPr>
          <p:cNvSpPr txBox="1"/>
          <p:nvPr/>
        </p:nvSpPr>
        <p:spPr bwMode="auto">
          <a:xfrm>
            <a:off x="834147" y="2477584"/>
            <a:ext cx="1242648"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rPr>
              <a:t>So far:</a:t>
            </a:r>
          </a:p>
        </p:txBody>
      </p:sp>
      <p:sp>
        <p:nvSpPr>
          <p:cNvPr id="3" name="TextBox 2">
            <a:extLst>
              <a:ext uri="{FF2B5EF4-FFF2-40B4-BE49-F238E27FC236}">
                <a16:creationId xmlns:a16="http://schemas.microsoft.com/office/drawing/2014/main" id="{4064F6EE-04DA-5C08-3E30-E98EDF74096C}"/>
              </a:ext>
            </a:extLst>
          </p:cNvPr>
          <p:cNvSpPr txBox="1"/>
          <p:nvPr/>
        </p:nvSpPr>
        <p:spPr bwMode="auto">
          <a:xfrm>
            <a:off x="834147" y="4390618"/>
            <a:ext cx="4676280" cy="4894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rPr>
              <a:t>What about </a:t>
            </a:r>
            <a:r>
              <a:rPr lang="en-US" sz="2800" dirty="0" err="1">
                <a:solidFill>
                  <a:srgbClr val="FFFF00"/>
                </a:solidFill>
                <a:latin typeface="Courier New" panose="02070309020205020404" pitchFamily="49" charset="0"/>
                <a:cs typeface="Courier New" panose="02070309020205020404" pitchFamily="49" charset="0"/>
              </a:rPr>
              <a:t>getAndAdd</a:t>
            </a:r>
            <a:r>
              <a:rPr lang="en-US" sz="2800" b="0" dirty="0">
                <a:solidFill>
                  <a:srgbClr val="FFFF00"/>
                </a:solidFill>
              </a:rPr>
              <a:t>(x)?</a:t>
            </a:r>
          </a:p>
        </p:txBody>
      </p:sp>
      <p:sp>
        <p:nvSpPr>
          <p:cNvPr id="6" name="TextBox 3">
            <a:extLst>
              <a:ext uri="{FF2B5EF4-FFF2-40B4-BE49-F238E27FC236}">
                <a16:creationId xmlns:a16="http://schemas.microsoft.com/office/drawing/2014/main" id="{56FC2B90-3610-2E5D-1AAC-455E3DE00B1A}"/>
              </a:ext>
            </a:extLst>
          </p:cNvPr>
          <p:cNvSpPr txBox="1"/>
          <p:nvPr/>
        </p:nvSpPr>
        <p:spPr bwMode="auto">
          <a:xfrm>
            <a:off x="834147" y="3429452"/>
            <a:ext cx="7896714" cy="48942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err="1">
                <a:solidFill>
                  <a:srgbClr val="FFFF00"/>
                </a:solidFill>
                <a:latin typeface="Courier New" panose="02070309020205020404" pitchFamily="49" charset="0"/>
                <a:cs typeface="Courier New" panose="02070309020205020404" pitchFamily="49" charset="0"/>
              </a:rPr>
              <a:t>getAndIncrement</a:t>
            </a:r>
            <a:r>
              <a:rPr lang="en-US" sz="2800" b="0" dirty="0">
                <a:solidFill>
                  <a:srgbClr val="FFFF00"/>
                </a:solidFill>
                <a:latin typeface="Courier New" panose="02070309020205020404" pitchFamily="49" charset="0"/>
                <a:cs typeface="Courier New" panose="02070309020205020404" pitchFamily="49" charset="0"/>
              </a:rPr>
              <a:t>()</a:t>
            </a:r>
            <a:r>
              <a:rPr lang="en-US" sz="2800" b="0" dirty="0">
                <a:solidFill>
                  <a:srgbClr val="FFFF00"/>
                </a:solidFill>
              </a:rPr>
              <a:t> + </a:t>
            </a:r>
            <a:r>
              <a:rPr lang="en-US" sz="2800" dirty="0" err="1">
                <a:solidFill>
                  <a:srgbClr val="FFFF00"/>
                </a:solidFill>
                <a:latin typeface="Courier New" panose="02070309020205020404" pitchFamily="49" charset="0"/>
                <a:cs typeface="Courier New" panose="02070309020205020404" pitchFamily="49" charset="0"/>
              </a:rPr>
              <a:t>getAndDecrement</a:t>
            </a:r>
            <a:r>
              <a:rPr lang="en-US" sz="2800" b="0" dirty="0">
                <a:solidFill>
                  <a:srgbClr val="FFFF00"/>
                </a:solidFill>
                <a:latin typeface="Courier New" panose="02070309020205020404" pitchFamily="49" charset="0"/>
                <a:cs typeface="Courier New" panose="02070309020205020404"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0" name="Rectangle 2"/>
          <p:cNvSpPr>
            <a:spLocks noGrp="1" noChangeArrowheads="1"/>
          </p:cNvSpPr>
          <p:nvPr>
            <p:ph type="title"/>
          </p:nvPr>
        </p:nvSpPr>
        <p:spPr/>
        <p:txBody>
          <a:bodyPr/>
          <a:lstStyle/>
          <a:p>
            <a:r>
              <a:rPr lang="en-US"/>
              <a:t>Bad News</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12827B6C-2EC2-4E96-AE24-429AF1BC48E8}" type="slidenum">
              <a:rPr lang="en-US"/>
              <a:pPr>
                <a:defRPr/>
              </a:pPr>
              <a:t>107</a:t>
            </a:fld>
            <a:endParaRPr lang="en-US"/>
          </a:p>
        </p:txBody>
      </p:sp>
      <p:sp>
        <p:nvSpPr>
          <p:cNvPr id="2" name="TextBox 1">
            <a:extLst>
              <a:ext uri="{FF2B5EF4-FFF2-40B4-BE49-F238E27FC236}">
                <a16:creationId xmlns:a16="http://schemas.microsoft.com/office/drawing/2014/main" id="{C4FC629E-4D9A-2A8B-C339-88FB6200155E}"/>
              </a:ext>
            </a:extLst>
          </p:cNvPr>
          <p:cNvSpPr txBox="1"/>
          <p:nvPr/>
        </p:nvSpPr>
        <p:spPr bwMode="auto">
          <a:xfrm>
            <a:off x="1582531" y="2049020"/>
            <a:ext cx="5344733" cy="104028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If an adding network </a:t>
            </a:r>
          </a:p>
          <a:p>
            <a:pPr lvl="1"/>
            <a:r>
              <a:rPr lang="en-US" sz="2800" b="0" dirty="0">
                <a:solidFill>
                  <a:srgbClr val="FFFF00"/>
                </a:solidFill>
              </a:rPr>
              <a:t>Supports </a:t>
            </a:r>
            <a:r>
              <a:rPr lang="en-US" sz="2800" b="0" i="1" dirty="0">
                <a:solidFill>
                  <a:schemeClr val="bg1"/>
                </a:solidFill>
              </a:rPr>
              <a:t>n</a:t>
            </a:r>
            <a:r>
              <a:rPr lang="en-US" sz="2800" b="0" dirty="0">
                <a:solidFill>
                  <a:srgbClr val="FFFF00"/>
                </a:solidFill>
              </a:rPr>
              <a:t> concurrent tokens</a:t>
            </a:r>
          </a:p>
        </p:txBody>
      </p:sp>
      <p:sp>
        <p:nvSpPr>
          <p:cNvPr id="3" name="TextBox 3">
            <a:extLst>
              <a:ext uri="{FF2B5EF4-FFF2-40B4-BE49-F238E27FC236}">
                <a16:creationId xmlns:a16="http://schemas.microsoft.com/office/drawing/2014/main" id="{609B6150-9C33-95A0-C5D0-BDFD8233FFF4}"/>
              </a:ext>
            </a:extLst>
          </p:cNvPr>
          <p:cNvSpPr txBox="1"/>
          <p:nvPr/>
        </p:nvSpPr>
        <p:spPr bwMode="auto">
          <a:xfrm>
            <a:off x="1579218" y="3902790"/>
            <a:ext cx="5242141" cy="155734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Then every token must traverse</a:t>
            </a:r>
          </a:p>
          <a:p>
            <a:pPr lvl="1"/>
            <a:r>
              <a:rPr lang="en-US" sz="2800" b="0" dirty="0">
                <a:solidFill>
                  <a:srgbClr val="FFFF00"/>
                </a:solidFill>
              </a:rPr>
              <a:t>At least </a:t>
            </a:r>
            <a:r>
              <a:rPr lang="en-US" sz="2800" b="0" i="1" dirty="0">
                <a:solidFill>
                  <a:schemeClr val="bg1"/>
                </a:solidFill>
              </a:rPr>
              <a:t>n</a:t>
            </a:r>
            <a:r>
              <a:rPr lang="en-US" sz="2800" b="0" dirty="0">
                <a:solidFill>
                  <a:schemeClr val="bg1"/>
                </a:solidFill>
              </a:rPr>
              <a:t>-1</a:t>
            </a:r>
            <a:r>
              <a:rPr lang="en-US" sz="2800" b="0" dirty="0">
                <a:solidFill>
                  <a:srgbClr val="FFFF00"/>
                </a:solidFill>
              </a:rPr>
              <a:t> balancers</a:t>
            </a:r>
          </a:p>
          <a:p>
            <a:pPr lvl="1"/>
            <a:r>
              <a:rPr lang="en-US" sz="2800" b="0" dirty="0">
                <a:solidFill>
                  <a:srgbClr val="FFFF00"/>
                </a:solidFill>
              </a:rPr>
              <a:t>In sequential executions</a:t>
            </a:r>
            <a:endParaRPr lang="en-US" sz="2800" b="0" dirty="0">
              <a:solidFill>
                <a:srgbClr val="FFFF00"/>
              </a:solidFill>
              <a:latin typeface="Courier New" panose="02070309020205020404" pitchFamily="49" charset="0"/>
              <a:cs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4" name="Rectangle 2"/>
          <p:cNvSpPr>
            <a:spLocks noGrp="1" noChangeArrowheads="1"/>
          </p:cNvSpPr>
          <p:nvPr>
            <p:ph type="title"/>
          </p:nvPr>
        </p:nvSpPr>
        <p:spPr/>
        <p:txBody>
          <a:bodyPr/>
          <a:lstStyle/>
          <a:p>
            <a:r>
              <a:rPr lang="en-US"/>
              <a:t>Uh-Oh</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413B6D2B-71DB-4C21-8C78-C31FE1461863}" type="slidenum">
              <a:rPr lang="en-US"/>
              <a:pPr>
                <a:defRPr/>
              </a:pPr>
              <a:t>108</a:t>
            </a:fld>
            <a:endParaRPr lang="en-US"/>
          </a:p>
        </p:txBody>
      </p:sp>
      <p:sp>
        <p:nvSpPr>
          <p:cNvPr id="2" name="TextBox 1">
            <a:extLst>
              <a:ext uri="{FF2B5EF4-FFF2-40B4-BE49-F238E27FC236}">
                <a16:creationId xmlns:a16="http://schemas.microsoft.com/office/drawing/2014/main" id="{7DA5EB7B-12AE-7070-09B0-C5AE0F2943CF}"/>
              </a:ext>
            </a:extLst>
          </p:cNvPr>
          <p:cNvSpPr txBox="1"/>
          <p:nvPr/>
        </p:nvSpPr>
        <p:spPr bwMode="auto">
          <a:xfrm>
            <a:off x="1742274" y="2290686"/>
            <a:ext cx="5945858" cy="104028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Adding network depth depends on </a:t>
            </a:r>
            <a:r>
              <a:rPr lang="en-US" sz="2800" b="0" i="1" dirty="0">
                <a:solidFill>
                  <a:schemeClr val="bg1"/>
                </a:solidFill>
              </a:rPr>
              <a:t>n</a:t>
            </a:r>
          </a:p>
          <a:p>
            <a:pPr lvl="1"/>
            <a:r>
              <a:rPr lang="en-US" sz="2800" b="0" dirty="0">
                <a:solidFill>
                  <a:srgbClr val="FFFF00"/>
                </a:solidFill>
              </a:rPr>
              <a:t>Unlike counting networks</a:t>
            </a:r>
          </a:p>
        </p:txBody>
      </p:sp>
      <p:sp>
        <p:nvSpPr>
          <p:cNvPr id="3" name="TextBox 3">
            <a:extLst>
              <a:ext uri="{FF2B5EF4-FFF2-40B4-BE49-F238E27FC236}">
                <a16:creationId xmlns:a16="http://schemas.microsoft.com/office/drawing/2014/main" id="{7E3ACBBC-491A-A07D-18EC-837297DAEAEA}"/>
              </a:ext>
            </a:extLst>
          </p:cNvPr>
          <p:cNvSpPr txBox="1"/>
          <p:nvPr/>
        </p:nvSpPr>
        <p:spPr bwMode="auto">
          <a:xfrm>
            <a:off x="1742274" y="3784331"/>
            <a:ext cx="3785011" cy="155734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High latency</a:t>
            </a:r>
          </a:p>
          <a:p>
            <a:pPr lvl="1"/>
            <a:r>
              <a:rPr lang="en-US" sz="2800" b="0" dirty="0">
                <a:solidFill>
                  <a:srgbClr val="FFFF00"/>
                </a:solidFill>
              </a:rPr>
              <a:t>Depth </a:t>
            </a:r>
            <a:r>
              <a:rPr lang="en-US" sz="2800" b="0" i="1" dirty="0">
                <a:solidFill>
                  <a:schemeClr val="bg1"/>
                </a:solidFill>
              </a:rPr>
              <a:t>linear</a:t>
            </a:r>
            <a:r>
              <a:rPr lang="en-US" sz="2800" b="0" dirty="0">
                <a:solidFill>
                  <a:srgbClr val="FFFF00"/>
                </a:solidFill>
              </a:rPr>
              <a:t> in </a:t>
            </a:r>
            <a:r>
              <a:rPr lang="en-US" sz="2800" b="0" i="1" dirty="0">
                <a:solidFill>
                  <a:schemeClr val="bg1"/>
                </a:solidFill>
              </a:rPr>
              <a:t>n</a:t>
            </a:r>
          </a:p>
          <a:p>
            <a:pPr lvl="1"/>
            <a:r>
              <a:rPr lang="en-US" sz="2800" b="0" dirty="0">
                <a:solidFill>
                  <a:srgbClr val="FFFF00"/>
                </a:solidFill>
              </a:rPr>
              <a:t>Not </a:t>
            </a:r>
            <a:r>
              <a:rPr lang="en-US" sz="2800" b="0" i="1" dirty="0">
                <a:solidFill>
                  <a:schemeClr val="bg1"/>
                </a:solidFill>
              </a:rPr>
              <a:t>logarithmic</a:t>
            </a:r>
            <a:r>
              <a:rPr lang="en-US" sz="2800" b="0" dirty="0">
                <a:solidFill>
                  <a:srgbClr val="FFFF00"/>
                </a:solidFill>
              </a:rPr>
              <a:t> in </a:t>
            </a:r>
            <a:r>
              <a:rPr lang="en-US" sz="2800" b="0" i="1" dirty="0">
                <a:solidFill>
                  <a:schemeClr val="bg1"/>
                </a:solidFill>
              </a:rPr>
              <a:t>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ooter Placeholder 3"/>
          <p:cNvSpPr>
            <a:spLocks noGrp="1"/>
          </p:cNvSpPr>
          <p:nvPr>
            <p:ph type="ftr" sz="quarter" idx="10"/>
          </p:nvPr>
        </p:nvSpPr>
        <p:spPr/>
        <p:txBody>
          <a:bodyPr/>
          <a:lstStyle/>
          <a:p>
            <a:pPr>
              <a:defRPr/>
            </a:pPr>
            <a:r>
              <a:rPr lang="en-US"/>
              <a:t>Art of Multiprocessor Programming</a:t>
            </a:r>
          </a:p>
        </p:txBody>
      </p:sp>
      <p:sp>
        <p:nvSpPr>
          <p:cNvPr id="64" name="Slide Number Placeholder 4"/>
          <p:cNvSpPr>
            <a:spLocks noGrp="1"/>
          </p:cNvSpPr>
          <p:nvPr>
            <p:ph type="sldNum" sz="quarter" idx="11"/>
          </p:nvPr>
        </p:nvSpPr>
        <p:spPr/>
        <p:txBody>
          <a:bodyPr/>
          <a:lstStyle/>
          <a:p>
            <a:pPr>
              <a:defRPr/>
            </a:pPr>
            <a:fld id="{5EA892A3-5A8B-469C-8826-DA0BD4E33736}" type="slidenum">
              <a:rPr lang="en-US"/>
              <a:pPr>
                <a:defRPr/>
              </a:pPr>
              <a:t>109</a:t>
            </a:fld>
            <a:endParaRPr lang="en-US"/>
          </a:p>
        </p:txBody>
      </p:sp>
      <p:sp>
        <p:nvSpPr>
          <p:cNvPr id="221188" name="Rectangle 2"/>
          <p:cNvSpPr>
            <a:spLocks noGrp="1" noChangeArrowheads="1"/>
          </p:cNvSpPr>
          <p:nvPr>
            <p:ph type="title"/>
          </p:nvPr>
        </p:nvSpPr>
        <p:spPr/>
        <p:txBody>
          <a:bodyPr/>
          <a:lstStyle/>
          <a:p>
            <a:r>
              <a:rPr lang="en-US"/>
              <a:t>Generic Counting Network</a:t>
            </a:r>
          </a:p>
        </p:txBody>
      </p:sp>
      <p:grpSp>
        <p:nvGrpSpPr>
          <p:cNvPr id="221189" name="Group 3"/>
          <p:cNvGrpSpPr>
            <a:grpSpLocks/>
          </p:cNvGrpSpPr>
          <p:nvPr/>
        </p:nvGrpSpPr>
        <p:grpSpPr bwMode="auto">
          <a:xfrm>
            <a:off x="1562100" y="2133600"/>
            <a:ext cx="5410200" cy="3429000"/>
            <a:chOff x="984" y="1344"/>
            <a:chExt cx="3408" cy="2160"/>
          </a:xfrm>
        </p:grpSpPr>
        <p:sp>
          <p:nvSpPr>
            <p:cNvPr id="221217" name="Line 4"/>
            <p:cNvSpPr>
              <a:spLocks noChangeShapeType="1"/>
            </p:cNvSpPr>
            <p:nvPr/>
          </p:nvSpPr>
          <p:spPr bwMode="auto">
            <a:xfrm>
              <a:off x="984" y="1440"/>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18" name="Line 5"/>
            <p:cNvSpPr>
              <a:spLocks noChangeShapeType="1"/>
            </p:cNvSpPr>
            <p:nvPr/>
          </p:nvSpPr>
          <p:spPr bwMode="auto">
            <a:xfrm>
              <a:off x="984" y="1721"/>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19" name="Line 6"/>
            <p:cNvSpPr>
              <a:spLocks noChangeShapeType="1"/>
            </p:cNvSpPr>
            <p:nvPr/>
          </p:nvSpPr>
          <p:spPr bwMode="auto">
            <a:xfrm>
              <a:off x="984" y="2002"/>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20" name="Line 7"/>
            <p:cNvSpPr>
              <a:spLocks noChangeShapeType="1"/>
            </p:cNvSpPr>
            <p:nvPr/>
          </p:nvSpPr>
          <p:spPr bwMode="auto">
            <a:xfrm>
              <a:off x="984" y="2283"/>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21" name="Line 8"/>
            <p:cNvSpPr>
              <a:spLocks noChangeShapeType="1"/>
            </p:cNvSpPr>
            <p:nvPr/>
          </p:nvSpPr>
          <p:spPr bwMode="auto">
            <a:xfrm>
              <a:off x="984" y="2564"/>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22" name="Line 9"/>
            <p:cNvSpPr>
              <a:spLocks noChangeShapeType="1"/>
            </p:cNvSpPr>
            <p:nvPr/>
          </p:nvSpPr>
          <p:spPr bwMode="auto">
            <a:xfrm>
              <a:off x="984" y="2845"/>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23" name="Line 10"/>
            <p:cNvSpPr>
              <a:spLocks noChangeShapeType="1"/>
            </p:cNvSpPr>
            <p:nvPr/>
          </p:nvSpPr>
          <p:spPr bwMode="auto">
            <a:xfrm>
              <a:off x="984" y="3126"/>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24" name="Line 11"/>
            <p:cNvSpPr>
              <a:spLocks noChangeShapeType="1"/>
            </p:cNvSpPr>
            <p:nvPr/>
          </p:nvSpPr>
          <p:spPr bwMode="auto">
            <a:xfrm>
              <a:off x="984" y="3408"/>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1225" name="AutoShape 12"/>
            <p:cNvSpPr>
              <a:spLocks noChangeArrowheads="1"/>
            </p:cNvSpPr>
            <p:nvPr/>
          </p:nvSpPr>
          <p:spPr bwMode="auto">
            <a:xfrm>
              <a:off x="1104"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26" name="AutoShape 13"/>
            <p:cNvSpPr>
              <a:spLocks noChangeArrowheads="1"/>
            </p:cNvSpPr>
            <p:nvPr/>
          </p:nvSpPr>
          <p:spPr bwMode="auto">
            <a:xfrm>
              <a:off x="1104" y="188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27" name="AutoShape 14"/>
            <p:cNvSpPr>
              <a:spLocks noChangeArrowheads="1"/>
            </p:cNvSpPr>
            <p:nvPr/>
          </p:nvSpPr>
          <p:spPr bwMode="auto">
            <a:xfrm>
              <a:off x="1104" y="2480"/>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28" name="AutoShape 15"/>
            <p:cNvSpPr>
              <a:spLocks noChangeArrowheads="1"/>
            </p:cNvSpPr>
            <p:nvPr/>
          </p:nvSpPr>
          <p:spPr bwMode="auto">
            <a:xfrm>
              <a:off x="1104"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29" name="AutoShape 16"/>
            <p:cNvSpPr>
              <a:spLocks noChangeArrowheads="1"/>
            </p:cNvSpPr>
            <p:nvPr/>
          </p:nvSpPr>
          <p:spPr bwMode="auto">
            <a:xfrm>
              <a:off x="1953" y="249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0" name="AutoShape 17"/>
            <p:cNvSpPr>
              <a:spLocks noChangeArrowheads="1"/>
            </p:cNvSpPr>
            <p:nvPr/>
          </p:nvSpPr>
          <p:spPr bwMode="auto">
            <a:xfrm>
              <a:off x="1953"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1" name="AutoShape 18"/>
            <p:cNvSpPr>
              <a:spLocks noChangeArrowheads="1"/>
            </p:cNvSpPr>
            <p:nvPr/>
          </p:nvSpPr>
          <p:spPr bwMode="auto">
            <a:xfrm>
              <a:off x="1953"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2" name="AutoShape 19"/>
            <p:cNvSpPr>
              <a:spLocks noChangeArrowheads="1"/>
            </p:cNvSpPr>
            <p:nvPr/>
          </p:nvSpPr>
          <p:spPr bwMode="auto">
            <a:xfrm>
              <a:off x="1953" y="182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3" name="AutoShape 20"/>
            <p:cNvSpPr>
              <a:spLocks noChangeArrowheads="1"/>
            </p:cNvSpPr>
            <p:nvPr/>
          </p:nvSpPr>
          <p:spPr bwMode="auto">
            <a:xfrm>
              <a:off x="1670" y="163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4" name="AutoShape 21"/>
            <p:cNvSpPr>
              <a:spLocks noChangeArrowheads="1"/>
            </p:cNvSpPr>
            <p:nvPr/>
          </p:nvSpPr>
          <p:spPr bwMode="auto">
            <a:xfrm>
              <a:off x="1670" y="278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5" name="AutoShape 22"/>
            <p:cNvSpPr>
              <a:spLocks noChangeArrowheads="1"/>
            </p:cNvSpPr>
            <p:nvPr/>
          </p:nvSpPr>
          <p:spPr bwMode="auto">
            <a:xfrm>
              <a:off x="1387" y="2496"/>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6" name="AutoShape 23"/>
            <p:cNvSpPr>
              <a:spLocks noChangeArrowheads="1"/>
            </p:cNvSpPr>
            <p:nvPr/>
          </p:nvSpPr>
          <p:spPr bwMode="auto">
            <a:xfrm>
              <a:off x="1387" y="1344"/>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7" name="AutoShape 24"/>
            <p:cNvSpPr>
              <a:spLocks noChangeArrowheads="1"/>
            </p:cNvSpPr>
            <p:nvPr/>
          </p:nvSpPr>
          <p:spPr bwMode="auto">
            <a:xfrm>
              <a:off x="2236" y="1344"/>
              <a:ext cx="192" cy="216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8" name="AutoShape 25"/>
            <p:cNvSpPr>
              <a:spLocks noChangeArrowheads="1"/>
            </p:cNvSpPr>
            <p:nvPr/>
          </p:nvSpPr>
          <p:spPr bwMode="auto">
            <a:xfrm>
              <a:off x="3936"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39" name="AutoShape 26"/>
            <p:cNvSpPr>
              <a:spLocks noChangeArrowheads="1"/>
            </p:cNvSpPr>
            <p:nvPr/>
          </p:nvSpPr>
          <p:spPr bwMode="auto">
            <a:xfrm>
              <a:off x="3936" y="193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0" name="AutoShape 27"/>
            <p:cNvSpPr>
              <a:spLocks noChangeArrowheads="1"/>
            </p:cNvSpPr>
            <p:nvPr/>
          </p:nvSpPr>
          <p:spPr bwMode="auto">
            <a:xfrm>
              <a:off x="3936" y="252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1" name="AutoShape 28"/>
            <p:cNvSpPr>
              <a:spLocks noChangeArrowheads="1"/>
            </p:cNvSpPr>
            <p:nvPr/>
          </p:nvSpPr>
          <p:spPr bwMode="auto">
            <a:xfrm>
              <a:off x="3936"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2" name="AutoShape 29"/>
            <p:cNvSpPr>
              <a:spLocks noChangeArrowheads="1"/>
            </p:cNvSpPr>
            <p:nvPr/>
          </p:nvSpPr>
          <p:spPr bwMode="auto">
            <a:xfrm>
              <a:off x="2520" y="1584"/>
              <a:ext cx="192" cy="168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3" name="AutoShape 30"/>
            <p:cNvSpPr>
              <a:spLocks noChangeArrowheads="1"/>
            </p:cNvSpPr>
            <p:nvPr/>
          </p:nvSpPr>
          <p:spPr bwMode="auto">
            <a:xfrm>
              <a:off x="2803" y="1824"/>
              <a:ext cx="192" cy="115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4" name="AutoShape 31"/>
            <p:cNvSpPr>
              <a:spLocks noChangeArrowheads="1"/>
            </p:cNvSpPr>
            <p:nvPr/>
          </p:nvSpPr>
          <p:spPr bwMode="auto">
            <a:xfrm>
              <a:off x="3086" y="2112"/>
              <a:ext cx="192" cy="57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5" name="AutoShape 32"/>
            <p:cNvSpPr>
              <a:spLocks noChangeArrowheads="1"/>
            </p:cNvSpPr>
            <p:nvPr/>
          </p:nvSpPr>
          <p:spPr bwMode="auto">
            <a:xfrm>
              <a:off x="3369" y="1344"/>
              <a:ext cx="192" cy="76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6" name="AutoShape 33"/>
            <p:cNvSpPr>
              <a:spLocks noChangeArrowheads="1"/>
            </p:cNvSpPr>
            <p:nvPr/>
          </p:nvSpPr>
          <p:spPr bwMode="auto">
            <a:xfrm>
              <a:off x="3369" y="2736"/>
              <a:ext cx="192" cy="76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7" name="AutoShape 34"/>
            <p:cNvSpPr>
              <a:spLocks noChangeArrowheads="1"/>
            </p:cNvSpPr>
            <p:nvPr/>
          </p:nvSpPr>
          <p:spPr bwMode="auto">
            <a:xfrm>
              <a:off x="3652" y="2448"/>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1248" name="AutoShape 35"/>
            <p:cNvSpPr>
              <a:spLocks noChangeArrowheads="1"/>
            </p:cNvSpPr>
            <p:nvPr/>
          </p:nvSpPr>
          <p:spPr bwMode="auto">
            <a:xfrm>
              <a:off x="3648" y="1536"/>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grpSp>
        <p:nvGrpSpPr>
          <p:cNvPr id="221190" name="Group 36"/>
          <p:cNvGrpSpPr>
            <a:grpSpLocks/>
          </p:cNvGrpSpPr>
          <p:nvPr/>
        </p:nvGrpSpPr>
        <p:grpSpPr bwMode="auto">
          <a:xfrm>
            <a:off x="365125" y="3813175"/>
            <a:ext cx="1377950" cy="423863"/>
            <a:chOff x="1313" y="2496"/>
            <a:chExt cx="1252" cy="427"/>
          </a:xfrm>
          <a:effectLst>
            <a:glow rad="63500">
              <a:schemeClr val="accent3">
                <a:satMod val="175000"/>
                <a:alpha val="40000"/>
              </a:schemeClr>
            </a:glow>
          </a:effectLst>
        </p:grpSpPr>
        <p:sp>
          <p:nvSpPr>
            <p:cNvPr id="221213" name="Freeform 3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14" name="Freeform 3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15" name="Oval 3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16" name="Oval 4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1191" name="Group 41"/>
          <p:cNvGrpSpPr>
            <a:grpSpLocks/>
          </p:cNvGrpSpPr>
          <p:nvPr/>
        </p:nvGrpSpPr>
        <p:grpSpPr bwMode="auto">
          <a:xfrm>
            <a:off x="365125" y="4684713"/>
            <a:ext cx="1377950" cy="423862"/>
            <a:chOff x="1313" y="2496"/>
            <a:chExt cx="1252" cy="427"/>
          </a:xfrm>
          <a:effectLst>
            <a:glow rad="63500">
              <a:schemeClr val="accent3">
                <a:satMod val="175000"/>
                <a:alpha val="40000"/>
              </a:schemeClr>
            </a:glow>
          </a:effectLst>
        </p:grpSpPr>
        <p:sp>
          <p:nvSpPr>
            <p:cNvPr id="221209"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10"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11" name="Oval 4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12" name="Oval 4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1192" name="Group 46"/>
          <p:cNvGrpSpPr>
            <a:grpSpLocks/>
          </p:cNvGrpSpPr>
          <p:nvPr/>
        </p:nvGrpSpPr>
        <p:grpSpPr bwMode="auto">
          <a:xfrm>
            <a:off x="365125" y="2070100"/>
            <a:ext cx="1377950" cy="465138"/>
            <a:chOff x="230" y="1304"/>
            <a:chExt cx="868" cy="293"/>
          </a:xfrm>
          <a:effectLst>
            <a:glow rad="63500">
              <a:schemeClr val="accent3">
                <a:satMod val="175000"/>
                <a:alpha val="40000"/>
              </a:schemeClr>
            </a:glow>
          </a:effectLst>
        </p:grpSpPr>
        <p:sp>
          <p:nvSpPr>
            <p:cNvPr id="221204" name="Freeform 47"/>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1205" name="Freeform 48"/>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1206" name="Oval 49"/>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1207" name="Oval 50"/>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21208" name="Text Box 51"/>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grpSp>
        <p:nvGrpSpPr>
          <p:cNvPr id="221193" name="Group 52"/>
          <p:cNvGrpSpPr>
            <a:grpSpLocks/>
          </p:cNvGrpSpPr>
          <p:nvPr/>
        </p:nvGrpSpPr>
        <p:grpSpPr bwMode="auto">
          <a:xfrm>
            <a:off x="365125" y="2941638"/>
            <a:ext cx="1377950" cy="444500"/>
            <a:chOff x="230" y="1853"/>
            <a:chExt cx="868" cy="280"/>
          </a:xfrm>
          <a:effectLst>
            <a:glow rad="63500">
              <a:schemeClr val="accent3">
                <a:satMod val="175000"/>
                <a:alpha val="40000"/>
              </a:schemeClr>
            </a:glow>
          </a:effectLst>
        </p:grpSpPr>
        <p:grpSp>
          <p:nvGrpSpPr>
            <p:cNvPr id="221198" name="Group 53"/>
            <p:cNvGrpSpPr>
              <a:grpSpLocks/>
            </p:cNvGrpSpPr>
            <p:nvPr/>
          </p:nvGrpSpPr>
          <p:grpSpPr bwMode="auto">
            <a:xfrm>
              <a:off x="230" y="1853"/>
              <a:ext cx="868" cy="267"/>
              <a:chOff x="1313" y="2496"/>
              <a:chExt cx="1252" cy="427"/>
            </a:xfrm>
          </p:grpSpPr>
          <p:sp>
            <p:nvSpPr>
              <p:cNvPr id="221200" name="Freeform 54"/>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01" name="Freeform 55"/>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02" name="Oval 56"/>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1203" name="Oval 57"/>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1199" name="Text Box 58"/>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221194" name="Text Box 59"/>
          <p:cNvSpPr txBox="1">
            <a:spLocks noChangeArrowheads="1"/>
          </p:cNvSpPr>
          <p:nvPr/>
        </p:nvSpPr>
        <p:spPr bwMode="auto">
          <a:xfrm>
            <a:off x="806450" y="38528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1195" name="Text Box 60"/>
          <p:cNvSpPr txBox="1">
            <a:spLocks noChangeArrowheads="1"/>
          </p:cNvSpPr>
          <p:nvPr/>
        </p:nvSpPr>
        <p:spPr bwMode="auto">
          <a:xfrm>
            <a:off x="884238" y="4284663"/>
            <a:ext cx="339725"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1196" name="Text Box 61"/>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1197" name="Text Box 62"/>
          <p:cNvSpPr txBox="1">
            <a:spLocks noChangeArrowheads="1"/>
          </p:cNvSpPr>
          <p:nvPr/>
        </p:nvSpPr>
        <p:spPr bwMode="auto">
          <a:xfrm>
            <a:off x="884238" y="5148263"/>
            <a:ext cx="339725"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a:t>Art of Multiprocessor Programming</a:t>
            </a:r>
          </a:p>
        </p:txBody>
      </p:sp>
      <p:sp>
        <p:nvSpPr>
          <p:cNvPr id="63" name="Slide Number Placeholder 4"/>
          <p:cNvSpPr>
            <a:spLocks noGrp="1"/>
          </p:cNvSpPr>
          <p:nvPr>
            <p:ph type="sldNum" sz="quarter" idx="11"/>
          </p:nvPr>
        </p:nvSpPr>
        <p:spPr/>
        <p:txBody>
          <a:bodyPr/>
          <a:lstStyle/>
          <a:p>
            <a:pPr>
              <a:defRPr/>
            </a:pPr>
            <a:fld id="{D92DC7A7-FB3B-48CA-861A-4120D6EF59F3}" type="slidenum">
              <a:rPr lang="en-US"/>
              <a:pPr>
                <a:defRPr/>
              </a:pPr>
              <a:t>110</a:t>
            </a:fld>
            <a:endParaRPr lang="en-US"/>
          </a:p>
        </p:txBody>
      </p:sp>
      <p:sp>
        <p:nvSpPr>
          <p:cNvPr id="222212" name="Rectangle 2"/>
          <p:cNvSpPr>
            <a:spLocks noGrp="1" noChangeArrowheads="1"/>
          </p:cNvSpPr>
          <p:nvPr>
            <p:ph type="title"/>
          </p:nvPr>
        </p:nvSpPr>
        <p:spPr/>
        <p:txBody>
          <a:bodyPr/>
          <a:lstStyle/>
          <a:p>
            <a:r>
              <a:rPr lang="en-US" dirty="0"/>
              <a:t>First Token</a:t>
            </a:r>
          </a:p>
        </p:txBody>
      </p:sp>
      <p:sp>
        <p:nvSpPr>
          <p:cNvPr id="222213" name="Line 3"/>
          <p:cNvSpPr>
            <a:spLocks noChangeShapeType="1"/>
          </p:cNvSpPr>
          <p:nvPr/>
        </p:nvSpPr>
        <p:spPr bwMode="auto">
          <a:xfrm>
            <a:off x="1562100" y="22860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14" name="Line 4"/>
          <p:cNvSpPr>
            <a:spLocks noChangeShapeType="1"/>
          </p:cNvSpPr>
          <p:nvPr/>
        </p:nvSpPr>
        <p:spPr bwMode="auto">
          <a:xfrm>
            <a:off x="1562100" y="273208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15" name="Line 5"/>
          <p:cNvSpPr>
            <a:spLocks noChangeShapeType="1"/>
          </p:cNvSpPr>
          <p:nvPr/>
        </p:nvSpPr>
        <p:spPr bwMode="auto">
          <a:xfrm>
            <a:off x="1562100" y="317817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16" name="Line 6"/>
          <p:cNvSpPr>
            <a:spLocks noChangeShapeType="1"/>
          </p:cNvSpPr>
          <p:nvPr/>
        </p:nvSpPr>
        <p:spPr bwMode="auto">
          <a:xfrm>
            <a:off x="1562100" y="3624263"/>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17" name="Line 7"/>
          <p:cNvSpPr>
            <a:spLocks noChangeShapeType="1"/>
          </p:cNvSpPr>
          <p:nvPr/>
        </p:nvSpPr>
        <p:spPr bwMode="auto">
          <a:xfrm>
            <a:off x="1562100" y="407035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18" name="Line 8"/>
          <p:cNvSpPr>
            <a:spLocks noChangeShapeType="1"/>
          </p:cNvSpPr>
          <p:nvPr/>
        </p:nvSpPr>
        <p:spPr bwMode="auto">
          <a:xfrm>
            <a:off x="1562100" y="4516438"/>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19" name="Line 9"/>
          <p:cNvSpPr>
            <a:spLocks noChangeShapeType="1"/>
          </p:cNvSpPr>
          <p:nvPr/>
        </p:nvSpPr>
        <p:spPr bwMode="auto">
          <a:xfrm>
            <a:off x="1562100" y="4962525"/>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20" name="Line 10"/>
          <p:cNvSpPr>
            <a:spLocks noChangeShapeType="1"/>
          </p:cNvSpPr>
          <p:nvPr/>
        </p:nvSpPr>
        <p:spPr bwMode="auto">
          <a:xfrm>
            <a:off x="1562100" y="5410200"/>
            <a:ext cx="5410200"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2221" name="AutoShape 11"/>
          <p:cNvSpPr>
            <a:spLocks noChangeArrowheads="1"/>
          </p:cNvSpPr>
          <p:nvPr/>
        </p:nvSpPr>
        <p:spPr bwMode="auto">
          <a:xfrm>
            <a:off x="1752600" y="2133600"/>
            <a:ext cx="304800" cy="685800"/>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2222" name="AutoShape 12"/>
          <p:cNvSpPr>
            <a:spLocks noChangeArrowheads="1"/>
          </p:cNvSpPr>
          <p:nvPr/>
        </p:nvSpPr>
        <p:spPr bwMode="auto">
          <a:xfrm>
            <a:off x="1752600" y="29972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3" name="AutoShape 13"/>
          <p:cNvSpPr>
            <a:spLocks noChangeArrowheads="1"/>
          </p:cNvSpPr>
          <p:nvPr/>
        </p:nvSpPr>
        <p:spPr bwMode="auto">
          <a:xfrm>
            <a:off x="1752600" y="39370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4" name="AutoShape 14"/>
          <p:cNvSpPr>
            <a:spLocks noChangeArrowheads="1"/>
          </p:cNvSpPr>
          <p:nvPr/>
        </p:nvSpPr>
        <p:spPr bwMode="auto">
          <a:xfrm>
            <a:off x="1752600" y="48768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5" name="AutoShape 15"/>
          <p:cNvSpPr>
            <a:spLocks noChangeArrowheads="1"/>
          </p:cNvSpPr>
          <p:nvPr/>
        </p:nvSpPr>
        <p:spPr bwMode="auto">
          <a:xfrm>
            <a:off x="3100388" y="39624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6" name="AutoShape 16"/>
          <p:cNvSpPr>
            <a:spLocks noChangeArrowheads="1"/>
          </p:cNvSpPr>
          <p:nvPr/>
        </p:nvSpPr>
        <p:spPr bwMode="auto">
          <a:xfrm>
            <a:off x="3100388" y="48768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7" name="AutoShape 17"/>
          <p:cNvSpPr>
            <a:spLocks noChangeArrowheads="1"/>
          </p:cNvSpPr>
          <p:nvPr/>
        </p:nvSpPr>
        <p:spPr bwMode="auto">
          <a:xfrm>
            <a:off x="3100388" y="21336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8" name="AutoShape 18"/>
          <p:cNvSpPr>
            <a:spLocks noChangeArrowheads="1"/>
          </p:cNvSpPr>
          <p:nvPr/>
        </p:nvSpPr>
        <p:spPr bwMode="auto">
          <a:xfrm>
            <a:off x="3100388" y="28956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29" name="AutoShape 19"/>
          <p:cNvSpPr>
            <a:spLocks noChangeArrowheads="1"/>
          </p:cNvSpPr>
          <p:nvPr/>
        </p:nvSpPr>
        <p:spPr bwMode="auto">
          <a:xfrm>
            <a:off x="2651125" y="2590800"/>
            <a:ext cx="304800" cy="685800"/>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2230" name="AutoShape 20"/>
          <p:cNvSpPr>
            <a:spLocks noChangeArrowheads="1"/>
          </p:cNvSpPr>
          <p:nvPr/>
        </p:nvSpPr>
        <p:spPr bwMode="auto">
          <a:xfrm>
            <a:off x="2651125" y="44196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1" name="AutoShape 21"/>
          <p:cNvSpPr>
            <a:spLocks noChangeArrowheads="1"/>
          </p:cNvSpPr>
          <p:nvPr/>
        </p:nvSpPr>
        <p:spPr bwMode="auto">
          <a:xfrm>
            <a:off x="2201863" y="3962400"/>
            <a:ext cx="304800" cy="16002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2" name="AutoShape 22"/>
          <p:cNvSpPr>
            <a:spLocks noChangeArrowheads="1"/>
          </p:cNvSpPr>
          <p:nvPr/>
        </p:nvSpPr>
        <p:spPr bwMode="auto">
          <a:xfrm>
            <a:off x="2201863" y="2133600"/>
            <a:ext cx="304800" cy="16002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3" name="AutoShape 23"/>
          <p:cNvSpPr>
            <a:spLocks noChangeArrowheads="1"/>
          </p:cNvSpPr>
          <p:nvPr/>
        </p:nvSpPr>
        <p:spPr bwMode="auto">
          <a:xfrm>
            <a:off x="3549650" y="2133600"/>
            <a:ext cx="304800" cy="34290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4" name="AutoShape 24"/>
          <p:cNvSpPr>
            <a:spLocks noChangeArrowheads="1"/>
          </p:cNvSpPr>
          <p:nvPr/>
        </p:nvSpPr>
        <p:spPr bwMode="auto">
          <a:xfrm>
            <a:off x="6248400" y="2133600"/>
            <a:ext cx="304800" cy="685800"/>
          </a:xfrm>
          <a:prstGeom prst="roundRect">
            <a:avLst>
              <a:gd name="adj" fmla="val 16667"/>
            </a:avLst>
          </a:pr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222235" name="AutoShape 25"/>
          <p:cNvSpPr>
            <a:spLocks noChangeArrowheads="1"/>
          </p:cNvSpPr>
          <p:nvPr/>
        </p:nvSpPr>
        <p:spPr bwMode="auto">
          <a:xfrm>
            <a:off x="6248400" y="30734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6" name="AutoShape 26"/>
          <p:cNvSpPr>
            <a:spLocks noChangeArrowheads="1"/>
          </p:cNvSpPr>
          <p:nvPr/>
        </p:nvSpPr>
        <p:spPr bwMode="auto">
          <a:xfrm>
            <a:off x="6248400" y="40132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7" name="AutoShape 27"/>
          <p:cNvSpPr>
            <a:spLocks noChangeArrowheads="1"/>
          </p:cNvSpPr>
          <p:nvPr/>
        </p:nvSpPr>
        <p:spPr bwMode="auto">
          <a:xfrm>
            <a:off x="6248400" y="4876800"/>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8" name="AutoShape 28"/>
          <p:cNvSpPr>
            <a:spLocks noChangeArrowheads="1"/>
          </p:cNvSpPr>
          <p:nvPr/>
        </p:nvSpPr>
        <p:spPr bwMode="auto">
          <a:xfrm>
            <a:off x="4000500" y="2514600"/>
            <a:ext cx="304800" cy="26670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39" name="AutoShape 29"/>
          <p:cNvSpPr>
            <a:spLocks noChangeArrowheads="1"/>
          </p:cNvSpPr>
          <p:nvPr/>
        </p:nvSpPr>
        <p:spPr bwMode="auto">
          <a:xfrm>
            <a:off x="4449763" y="2895600"/>
            <a:ext cx="304800" cy="1828800"/>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2240" name="AutoShape 30"/>
          <p:cNvSpPr>
            <a:spLocks noChangeArrowheads="1"/>
          </p:cNvSpPr>
          <p:nvPr/>
        </p:nvSpPr>
        <p:spPr bwMode="auto">
          <a:xfrm>
            <a:off x="4899025" y="3352800"/>
            <a:ext cx="304800" cy="9144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41" name="AutoShape 31"/>
          <p:cNvSpPr>
            <a:spLocks noChangeArrowheads="1"/>
          </p:cNvSpPr>
          <p:nvPr/>
        </p:nvSpPr>
        <p:spPr bwMode="auto">
          <a:xfrm>
            <a:off x="5348288" y="2133600"/>
            <a:ext cx="304800" cy="1219200"/>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2242" name="AutoShape 32"/>
          <p:cNvSpPr>
            <a:spLocks noChangeArrowheads="1"/>
          </p:cNvSpPr>
          <p:nvPr/>
        </p:nvSpPr>
        <p:spPr bwMode="auto">
          <a:xfrm>
            <a:off x="5348288" y="4343400"/>
            <a:ext cx="304800" cy="12192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43" name="AutoShape 33"/>
          <p:cNvSpPr>
            <a:spLocks noChangeArrowheads="1"/>
          </p:cNvSpPr>
          <p:nvPr/>
        </p:nvSpPr>
        <p:spPr bwMode="auto">
          <a:xfrm>
            <a:off x="5797550" y="3886200"/>
            <a:ext cx="304800" cy="12954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2244" name="AutoShape 34"/>
          <p:cNvSpPr>
            <a:spLocks noChangeArrowheads="1"/>
          </p:cNvSpPr>
          <p:nvPr/>
        </p:nvSpPr>
        <p:spPr bwMode="auto">
          <a:xfrm>
            <a:off x="5791200" y="2438400"/>
            <a:ext cx="304800" cy="12954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nvGrpSpPr>
          <p:cNvPr id="222245" name="Group 35"/>
          <p:cNvGrpSpPr>
            <a:grpSpLocks/>
          </p:cNvGrpSpPr>
          <p:nvPr/>
        </p:nvGrpSpPr>
        <p:grpSpPr bwMode="auto">
          <a:xfrm>
            <a:off x="365125" y="3813175"/>
            <a:ext cx="1377950" cy="423863"/>
            <a:chOff x="1313" y="2496"/>
            <a:chExt cx="1252" cy="427"/>
          </a:xfrm>
        </p:grpSpPr>
        <p:sp>
          <p:nvSpPr>
            <p:cNvPr id="222268" name="Freeform 3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69" name="Freeform 3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70" name="Oval 38"/>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71" name="Oval 39"/>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2246" name="Group 40"/>
          <p:cNvGrpSpPr>
            <a:grpSpLocks/>
          </p:cNvGrpSpPr>
          <p:nvPr/>
        </p:nvGrpSpPr>
        <p:grpSpPr bwMode="auto">
          <a:xfrm>
            <a:off x="365125" y="4684713"/>
            <a:ext cx="1377950" cy="423862"/>
            <a:chOff x="1313" y="2496"/>
            <a:chExt cx="1252" cy="427"/>
          </a:xfrm>
        </p:grpSpPr>
        <p:sp>
          <p:nvSpPr>
            <p:cNvPr id="222264" name="Freeform 4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65" name="Freeform 4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66" name="Oval 43"/>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67" name="Oval 44"/>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2247" name="Group 45"/>
          <p:cNvGrpSpPr>
            <a:grpSpLocks/>
          </p:cNvGrpSpPr>
          <p:nvPr/>
        </p:nvGrpSpPr>
        <p:grpSpPr bwMode="auto">
          <a:xfrm>
            <a:off x="365125" y="2070100"/>
            <a:ext cx="1377950" cy="465138"/>
            <a:chOff x="230" y="1304"/>
            <a:chExt cx="868" cy="293"/>
          </a:xfrm>
        </p:grpSpPr>
        <p:sp>
          <p:nvSpPr>
            <p:cNvPr id="222259" name="Freeform 46"/>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2260" name="Freeform 47"/>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2261" name="Oval 48"/>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2262" name="Oval 49"/>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22263" name="Text Box 50"/>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grpSp>
        <p:nvGrpSpPr>
          <p:cNvPr id="222248" name="Group 51"/>
          <p:cNvGrpSpPr>
            <a:grpSpLocks/>
          </p:cNvGrpSpPr>
          <p:nvPr/>
        </p:nvGrpSpPr>
        <p:grpSpPr bwMode="auto">
          <a:xfrm>
            <a:off x="365125" y="2941638"/>
            <a:ext cx="1377950" cy="444500"/>
            <a:chOff x="230" y="1853"/>
            <a:chExt cx="868" cy="280"/>
          </a:xfrm>
        </p:grpSpPr>
        <p:grpSp>
          <p:nvGrpSpPr>
            <p:cNvPr id="222253" name="Group 52"/>
            <p:cNvGrpSpPr>
              <a:grpSpLocks/>
            </p:cNvGrpSpPr>
            <p:nvPr/>
          </p:nvGrpSpPr>
          <p:grpSpPr bwMode="auto">
            <a:xfrm>
              <a:off x="230" y="1853"/>
              <a:ext cx="868" cy="267"/>
              <a:chOff x="1313" y="2496"/>
              <a:chExt cx="1252" cy="427"/>
            </a:xfrm>
          </p:grpSpPr>
          <p:sp>
            <p:nvSpPr>
              <p:cNvPr id="222255" name="Freeform 5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56" name="Freeform 5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57" name="Oval 55"/>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2258" name="Oval 56"/>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2254" name="Text Box 57"/>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222249" name="Text Box 58"/>
          <p:cNvSpPr txBox="1">
            <a:spLocks noChangeArrowheads="1"/>
          </p:cNvSpPr>
          <p:nvPr/>
        </p:nvSpPr>
        <p:spPr bwMode="auto">
          <a:xfrm>
            <a:off x="806450" y="38528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2250" name="Text Box 59"/>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2251" name="Freeform 60"/>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862269" name="Text Box 61"/>
          <p:cNvSpPr txBox="1">
            <a:spLocks noChangeArrowheads="1"/>
          </p:cNvSpPr>
          <p:nvPr/>
        </p:nvSpPr>
        <p:spPr bwMode="auto">
          <a:xfrm>
            <a:off x="2289175" y="3552825"/>
            <a:ext cx="5132388" cy="984250"/>
          </a:xfrm>
          <a:prstGeom prst="rect">
            <a:avLst/>
          </a:prstGeom>
          <a:solidFill>
            <a:schemeClr val="tx2">
              <a:alpha val="94901"/>
            </a:schemeClr>
          </a:solidFill>
          <a:ln w="38100" algn="ctr">
            <a:solidFill>
              <a:schemeClr val="bg1"/>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First token would visit green balancers if it runs solo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62269"/>
                                        </p:tgtEl>
                                        <p:attrNameLst>
                                          <p:attrName>style.visibility</p:attrName>
                                        </p:attrNameLst>
                                      </p:cBhvr>
                                      <p:to>
                                        <p:strVal val="visible"/>
                                      </p:to>
                                    </p:set>
                                    <p:animEffect transition="in" filter="blinds(horizontal)">
                                      <p:cBhvr>
                                        <p:cTn id="7" dur="500"/>
                                        <p:tgtEl>
                                          <p:spTgt spid="862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69"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6" name="Rectangle 2"/>
          <p:cNvSpPr>
            <a:spLocks noGrp="1" noChangeArrowheads="1"/>
          </p:cNvSpPr>
          <p:nvPr>
            <p:ph type="title"/>
          </p:nvPr>
        </p:nvSpPr>
        <p:spPr/>
        <p:txBody>
          <a:bodyPr/>
          <a:lstStyle/>
          <a:p>
            <a:r>
              <a:rPr lang="en-US"/>
              <a:t>Claim</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F31ACBEE-B1D3-41B4-B515-32ACBD4A2DCC}" type="slidenum">
              <a:rPr lang="en-US"/>
              <a:pPr>
                <a:defRPr/>
              </a:pPr>
              <a:t>111</a:t>
            </a:fld>
            <a:endParaRPr lang="en-US"/>
          </a:p>
        </p:txBody>
      </p:sp>
      <p:sp>
        <p:nvSpPr>
          <p:cNvPr id="2" name="TextBox 1">
            <a:extLst>
              <a:ext uri="{FF2B5EF4-FFF2-40B4-BE49-F238E27FC236}">
                <a16:creationId xmlns:a16="http://schemas.microsoft.com/office/drawing/2014/main" id="{A14A1411-40FE-3554-9DB8-9A4C0EF72AD2}"/>
              </a:ext>
            </a:extLst>
          </p:cNvPr>
          <p:cNvSpPr txBox="1"/>
          <p:nvPr/>
        </p:nvSpPr>
        <p:spPr bwMode="auto">
          <a:xfrm>
            <a:off x="1081388" y="2747690"/>
            <a:ext cx="408562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Look at path of </a:t>
            </a:r>
            <a:r>
              <a:rPr lang="en-US" sz="2800" b="0" dirty="0">
                <a:solidFill>
                  <a:schemeClr val="bg1"/>
                </a:solidFill>
              </a:rPr>
              <a:t>+1</a:t>
            </a:r>
            <a:r>
              <a:rPr lang="en-US" sz="2800" b="0" dirty="0">
                <a:solidFill>
                  <a:srgbClr val="FFFF00"/>
                </a:solidFill>
              </a:rPr>
              <a:t> token</a:t>
            </a:r>
          </a:p>
        </p:txBody>
      </p:sp>
      <p:sp>
        <p:nvSpPr>
          <p:cNvPr id="3" name="TextBox 3">
            <a:extLst>
              <a:ext uri="{FF2B5EF4-FFF2-40B4-BE49-F238E27FC236}">
                <a16:creationId xmlns:a16="http://schemas.microsoft.com/office/drawing/2014/main" id="{D6D32DCD-1266-4930-BAFB-E8AFA1F0AD6F}"/>
              </a:ext>
            </a:extLst>
          </p:cNvPr>
          <p:cNvSpPr txBox="1"/>
          <p:nvPr/>
        </p:nvSpPr>
        <p:spPr bwMode="auto">
          <a:xfrm>
            <a:off x="1081388" y="3841017"/>
            <a:ext cx="5803593" cy="954107"/>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All other </a:t>
            </a:r>
            <a:r>
              <a:rPr lang="en-US" sz="2800" b="0" dirty="0">
                <a:solidFill>
                  <a:schemeClr val="bg1"/>
                </a:solidFill>
              </a:rPr>
              <a:t>+2</a:t>
            </a:r>
            <a:r>
              <a:rPr lang="en-US" sz="2800" b="0" dirty="0">
                <a:solidFill>
                  <a:srgbClr val="FFFF00"/>
                </a:solidFill>
              </a:rPr>
              <a:t> tokens must visit some balancer on </a:t>
            </a:r>
            <a:r>
              <a:rPr lang="en-US" sz="2800" b="0" dirty="0">
                <a:solidFill>
                  <a:schemeClr val="bg1"/>
                </a:solidFill>
              </a:rPr>
              <a:t>+1</a:t>
            </a:r>
            <a:r>
              <a:rPr lang="en-US" sz="2800" b="0" dirty="0">
                <a:solidFill>
                  <a:srgbClr val="FFFF00"/>
                </a:solidFill>
              </a:rPr>
              <a:t> token’s path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ooter Placeholder 3"/>
          <p:cNvSpPr>
            <a:spLocks noGrp="1"/>
          </p:cNvSpPr>
          <p:nvPr>
            <p:ph type="ftr" sz="quarter" idx="10"/>
          </p:nvPr>
        </p:nvSpPr>
        <p:spPr/>
        <p:txBody>
          <a:bodyPr/>
          <a:lstStyle/>
          <a:p>
            <a:pPr>
              <a:defRPr/>
            </a:pPr>
            <a:r>
              <a:rPr lang="en-US"/>
              <a:t>Art of Multiprocessor Programming</a:t>
            </a:r>
          </a:p>
        </p:txBody>
      </p:sp>
      <p:sp>
        <p:nvSpPr>
          <p:cNvPr id="70" name="Slide Number Placeholder 4"/>
          <p:cNvSpPr>
            <a:spLocks noGrp="1"/>
          </p:cNvSpPr>
          <p:nvPr>
            <p:ph type="sldNum" sz="quarter" idx="11"/>
          </p:nvPr>
        </p:nvSpPr>
        <p:spPr/>
        <p:txBody>
          <a:bodyPr/>
          <a:lstStyle/>
          <a:p>
            <a:pPr>
              <a:defRPr/>
            </a:pPr>
            <a:fld id="{B841C535-F6EA-44DC-ADB0-E20D05D812FE}" type="slidenum">
              <a:rPr lang="en-US"/>
              <a:pPr>
                <a:defRPr/>
              </a:pPr>
              <a:t>112</a:t>
            </a:fld>
            <a:endParaRPr lang="en-US"/>
          </a:p>
        </p:txBody>
      </p:sp>
      <p:grpSp>
        <p:nvGrpSpPr>
          <p:cNvPr id="224260" name="Group 2"/>
          <p:cNvGrpSpPr>
            <a:grpSpLocks/>
          </p:cNvGrpSpPr>
          <p:nvPr/>
        </p:nvGrpSpPr>
        <p:grpSpPr bwMode="auto">
          <a:xfrm>
            <a:off x="365125" y="2941638"/>
            <a:ext cx="1377950" cy="423862"/>
            <a:chOff x="1313" y="2496"/>
            <a:chExt cx="1252" cy="427"/>
          </a:xfrm>
        </p:grpSpPr>
        <p:sp>
          <p:nvSpPr>
            <p:cNvPr id="224323"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4324"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4325"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4326"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24261" name="Rectangle 7"/>
          <p:cNvSpPr>
            <a:spLocks noGrp="1" noChangeArrowheads="1"/>
          </p:cNvSpPr>
          <p:nvPr>
            <p:ph type="title"/>
          </p:nvPr>
        </p:nvSpPr>
        <p:spPr/>
        <p:txBody>
          <a:bodyPr/>
          <a:lstStyle/>
          <a:p>
            <a:r>
              <a:rPr lang="en-US"/>
              <a:t>Second Token</a:t>
            </a:r>
          </a:p>
        </p:txBody>
      </p:sp>
      <p:grpSp>
        <p:nvGrpSpPr>
          <p:cNvPr id="224262" name="Group 8"/>
          <p:cNvGrpSpPr>
            <a:grpSpLocks/>
          </p:cNvGrpSpPr>
          <p:nvPr/>
        </p:nvGrpSpPr>
        <p:grpSpPr bwMode="auto">
          <a:xfrm>
            <a:off x="1562100" y="2133600"/>
            <a:ext cx="5410200" cy="3429000"/>
            <a:chOff x="984" y="1344"/>
            <a:chExt cx="3408" cy="2160"/>
          </a:xfrm>
        </p:grpSpPr>
        <p:sp>
          <p:nvSpPr>
            <p:cNvPr id="224291" name="Line 9"/>
            <p:cNvSpPr>
              <a:spLocks noChangeShapeType="1"/>
            </p:cNvSpPr>
            <p:nvPr/>
          </p:nvSpPr>
          <p:spPr bwMode="auto">
            <a:xfrm>
              <a:off x="984" y="1440"/>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2" name="Line 10"/>
            <p:cNvSpPr>
              <a:spLocks noChangeShapeType="1"/>
            </p:cNvSpPr>
            <p:nvPr/>
          </p:nvSpPr>
          <p:spPr bwMode="auto">
            <a:xfrm>
              <a:off x="984" y="1721"/>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3" name="Line 11"/>
            <p:cNvSpPr>
              <a:spLocks noChangeShapeType="1"/>
            </p:cNvSpPr>
            <p:nvPr/>
          </p:nvSpPr>
          <p:spPr bwMode="auto">
            <a:xfrm>
              <a:off x="984" y="2002"/>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4" name="Line 12"/>
            <p:cNvSpPr>
              <a:spLocks noChangeShapeType="1"/>
            </p:cNvSpPr>
            <p:nvPr/>
          </p:nvSpPr>
          <p:spPr bwMode="auto">
            <a:xfrm>
              <a:off x="984" y="2283"/>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5" name="Line 13"/>
            <p:cNvSpPr>
              <a:spLocks noChangeShapeType="1"/>
            </p:cNvSpPr>
            <p:nvPr/>
          </p:nvSpPr>
          <p:spPr bwMode="auto">
            <a:xfrm>
              <a:off x="984" y="2564"/>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6" name="Line 14"/>
            <p:cNvSpPr>
              <a:spLocks noChangeShapeType="1"/>
            </p:cNvSpPr>
            <p:nvPr/>
          </p:nvSpPr>
          <p:spPr bwMode="auto">
            <a:xfrm>
              <a:off x="984" y="2845"/>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7" name="Line 15"/>
            <p:cNvSpPr>
              <a:spLocks noChangeShapeType="1"/>
            </p:cNvSpPr>
            <p:nvPr/>
          </p:nvSpPr>
          <p:spPr bwMode="auto">
            <a:xfrm>
              <a:off x="984" y="3126"/>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8" name="Line 16"/>
            <p:cNvSpPr>
              <a:spLocks noChangeShapeType="1"/>
            </p:cNvSpPr>
            <p:nvPr/>
          </p:nvSpPr>
          <p:spPr bwMode="auto">
            <a:xfrm>
              <a:off x="984" y="3408"/>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4299" name="AutoShape 17"/>
            <p:cNvSpPr>
              <a:spLocks noChangeArrowheads="1"/>
            </p:cNvSpPr>
            <p:nvPr/>
          </p:nvSpPr>
          <p:spPr bwMode="auto">
            <a:xfrm>
              <a:off x="1104" y="1344"/>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4300" name="AutoShape 18"/>
            <p:cNvSpPr>
              <a:spLocks noChangeArrowheads="1"/>
            </p:cNvSpPr>
            <p:nvPr/>
          </p:nvSpPr>
          <p:spPr bwMode="auto">
            <a:xfrm>
              <a:off x="1104" y="188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1" name="AutoShape 19"/>
            <p:cNvSpPr>
              <a:spLocks noChangeArrowheads="1"/>
            </p:cNvSpPr>
            <p:nvPr/>
          </p:nvSpPr>
          <p:spPr bwMode="auto">
            <a:xfrm>
              <a:off x="1104" y="2480"/>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2" name="AutoShape 20"/>
            <p:cNvSpPr>
              <a:spLocks noChangeArrowheads="1"/>
            </p:cNvSpPr>
            <p:nvPr/>
          </p:nvSpPr>
          <p:spPr bwMode="auto">
            <a:xfrm>
              <a:off x="1104"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3" name="AutoShape 21"/>
            <p:cNvSpPr>
              <a:spLocks noChangeArrowheads="1"/>
            </p:cNvSpPr>
            <p:nvPr/>
          </p:nvSpPr>
          <p:spPr bwMode="auto">
            <a:xfrm>
              <a:off x="1953" y="249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4" name="AutoShape 22"/>
            <p:cNvSpPr>
              <a:spLocks noChangeArrowheads="1"/>
            </p:cNvSpPr>
            <p:nvPr/>
          </p:nvSpPr>
          <p:spPr bwMode="auto">
            <a:xfrm>
              <a:off x="1953"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5" name="AutoShape 23"/>
            <p:cNvSpPr>
              <a:spLocks noChangeArrowheads="1"/>
            </p:cNvSpPr>
            <p:nvPr/>
          </p:nvSpPr>
          <p:spPr bwMode="auto">
            <a:xfrm>
              <a:off x="1953"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6" name="AutoShape 24"/>
            <p:cNvSpPr>
              <a:spLocks noChangeArrowheads="1"/>
            </p:cNvSpPr>
            <p:nvPr/>
          </p:nvSpPr>
          <p:spPr bwMode="auto">
            <a:xfrm>
              <a:off x="1953" y="182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7" name="AutoShape 25"/>
            <p:cNvSpPr>
              <a:spLocks noChangeArrowheads="1"/>
            </p:cNvSpPr>
            <p:nvPr/>
          </p:nvSpPr>
          <p:spPr bwMode="auto">
            <a:xfrm>
              <a:off x="1670" y="1632"/>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4308" name="AutoShape 26"/>
            <p:cNvSpPr>
              <a:spLocks noChangeArrowheads="1"/>
            </p:cNvSpPr>
            <p:nvPr/>
          </p:nvSpPr>
          <p:spPr bwMode="auto">
            <a:xfrm>
              <a:off x="1670" y="278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09" name="AutoShape 27"/>
            <p:cNvSpPr>
              <a:spLocks noChangeArrowheads="1"/>
            </p:cNvSpPr>
            <p:nvPr/>
          </p:nvSpPr>
          <p:spPr bwMode="auto">
            <a:xfrm>
              <a:off x="1387" y="2496"/>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0" name="AutoShape 28"/>
            <p:cNvSpPr>
              <a:spLocks noChangeArrowheads="1"/>
            </p:cNvSpPr>
            <p:nvPr/>
          </p:nvSpPr>
          <p:spPr bwMode="auto">
            <a:xfrm>
              <a:off x="1387" y="1344"/>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1" name="AutoShape 29"/>
            <p:cNvSpPr>
              <a:spLocks noChangeArrowheads="1"/>
            </p:cNvSpPr>
            <p:nvPr/>
          </p:nvSpPr>
          <p:spPr bwMode="auto">
            <a:xfrm>
              <a:off x="2236" y="1344"/>
              <a:ext cx="192" cy="216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2" name="AutoShape 30"/>
            <p:cNvSpPr>
              <a:spLocks noChangeArrowheads="1"/>
            </p:cNvSpPr>
            <p:nvPr/>
          </p:nvSpPr>
          <p:spPr bwMode="auto">
            <a:xfrm>
              <a:off x="3936" y="1344"/>
              <a:ext cx="192" cy="432"/>
            </a:xfrm>
            <a:prstGeom prst="roundRect">
              <a:avLst>
                <a:gd name="adj" fmla="val 16667"/>
              </a:avLst>
            </a:pr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224313" name="AutoShape 31"/>
            <p:cNvSpPr>
              <a:spLocks noChangeArrowheads="1"/>
            </p:cNvSpPr>
            <p:nvPr/>
          </p:nvSpPr>
          <p:spPr bwMode="auto">
            <a:xfrm>
              <a:off x="3936" y="193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4" name="AutoShape 32"/>
            <p:cNvSpPr>
              <a:spLocks noChangeArrowheads="1"/>
            </p:cNvSpPr>
            <p:nvPr/>
          </p:nvSpPr>
          <p:spPr bwMode="auto">
            <a:xfrm>
              <a:off x="3936" y="252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5" name="AutoShape 33"/>
            <p:cNvSpPr>
              <a:spLocks noChangeArrowheads="1"/>
            </p:cNvSpPr>
            <p:nvPr/>
          </p:nvSpPr>
          <p:spPr bwMode="auto">
            <a:xfrm>
              <a:off x="3936"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6" name="AutoShape 34"/>
            <p:cNvSpPr>
              <a:spLocks noChangeArrowheads="1"/>
            </p:cNvSpPr>
            <p:nvPr/>
          </p:nvSpPr>
          <p:spPr bwMode="auto">
            <a:xfrm>
              <a:off x="2520" y="1584"/>
              <a:ext cx="192" cy="168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7" name="AutoShape 35"/>
            <p:cNvSpPr>
              <a:spLocks noChangeArrowheads="1"/>
            </p:cNvSpPr>
            <p:nvPr/>
          </p:nvSpPr>
          <p:spPr bwMode="auto">
            <a:xfrm>
              <a:off x="2803" y="1824"/>
              <a:ext cx="192" cy="115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4318" name="AutoShape 36"/>
            <p:cNvSpPr>
              <a:spLocks noChangeArrowheads="1"/>
            </p:cNvSpPr>
            <p:nvPr/>
          </p:nvSpPr>
          <p:spPr bwMode="auto">
            <a:xfrm>
              <a:off x="3086" y="2112"/>
              <a:ext cx="192" cy="57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19" name="AutoShape 37"/>
            <p:cNvSpPr>
              <a:spLocks noChangeArrowheads="1"/>
            </p:cNvSpPr>
            <p:nvPr/>
          </p:nvSpPr>
          <p:spPr bwMode="auto">
            <a:xfrm>
              <a:off x="3369" y="1344"/>
              <a:ext cx="192" cy="768"/>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4320" name="AutoShape 38"/>
            <p:cNvSpPr>
              <a:spLocks noChangeArrowheads="1"/>
            </p:cNvSpPr>
            <p:nvPr/>
          </p:nvSpPr>
          <p:spPr bwMode="auto">
            <a:xfrm>
              <a:off x="3369" y="2736"/>
              <a:ext cx="192" cy="76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21" name="AutoShape 39"/>
            <p:cNvSpPr>
              <a:spLocks noChangeArrowheads="1"/>
            </p:cNvSpPr>
            <p:nvPr/>
          </p:nvSpPr>
          <p:spPr bwMode="auto">
            <a:xfrm>
              <a:off x="3652" y="2448"/>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4322" name="AutoShape 40"/>
            <p:cNvSpPr>
              <a:spLocks noChangeArrowheads="1"/>
            </p:cNvSpPr>
            <p:nvPr/>
          </p:nvSpPr>
          <p:spPr bwMode="auto">
            <a:xfrm>
              <a:off x="3648" y="1536"/>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grpSp>
        <p:nvGrpSpPr>
          <p:cNvPr id="224263" name="Group 41"/>
          <p:cNvGrpSpPr>
            <a:grpSpLocks/>
          </p:cNvGrpSpPr>
          <p:nvPr/>
        </p:nvGrpSpPr>
        <p:grpSpPr bwMode="auto">
          <a:xfrm>
            <a:off x="365125" y="3813175"/>
            <a:ext cx="1377950" cy="423863"/>
            <a:chOff x="1313" y="2496"/>
            <a:chExt cx="1252" cy="427"/>
          </a:xfrm>
        </p:grpSpPr>
        <p:sp>
          <p:nvSpPr>
            <p:cNvPr id="224287"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4288"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4289" name="Oval 44"/>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4290" name="Oval 45"/>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4264" name="Group 46"/>
          <p:cNvGrpSpPr>
            <a:grpSpLocks/>
          </p:cNvGrpSpPr>
          <p:nvPr/>
        </p:nvGrpSpPr>
        <p:grpSpPr bwMode="auto">
          <a:xfrm>
            <a:off x="365125" y="4684713"/>
            <a:ext cx="1377950" cy="423862"/>
            <a:chOff x="1313" y="2496"/>
            <a:chExt cx="1252" cy="427"/>
          </a:xfrm>
        </p:grpSpPr>
        <p:sp>
          <p:nvSpPr>
            <p:cNvPr id="224283" name="Freeform 4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4284" name="Freeform 4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4285" name="Oval 49"/>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4286" name="Oval 50"/>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4265" name="Group 51"/>
          <p:cNvGrpSpPr>
            <a:grpSpLocks/>
          </p:cNvGrpSpPr>
          <p:nvPr/>
        </p:nvGrpSpPr>
        <p:grpSpPr bwMode="auto">
          <a:xfrm>
            <a:off x="365125" y="2070100"/>
            <a:ext cx="1377950" cy="465138"/>
            <a:chOff x="230" y="1304"/>
            <a:chExt cx="868" cy="293"/>
          </a:xfrm>
        </p:grpSpPr>
        <p:sp>
          <p:nvSpPr>
            <p:cNvPr id="224278" name="Freeform 52"/>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4279" name="Freeform 53"/>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4280" name="Oval 54"/>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4281" name="Oval 55"/>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24282" name="Text Box 56"/>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sp>
        <p:nvSpPr>
          <p:cNvPr id="224266" name="Freeform 57"/>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864314" name="Freeform 58"/>
          <p:cNvSpPr>
            <a:spLocks/>
          </p:cNvSpPr>
          <p:nvPr/>
        </p:nvSpPr>
        <p:spPr bwMode="auto">
          <a:xfrm>
            <a:off x="1524000" y="3136900"/>
            <a:ext cx="5511800" cy="1098550"/>
          </a:xfrm>
          <a:custGeom>
            <a:avLst/>
            <a:gdLst>
              <a:gd name="T0" fmla="*/ 0 w 3472"/>
              <a:gd name="T1" fmla="*/ 0 h 692"/>
              <a:gd name="T2" fmla="*/ 2147483647 w 3472"/>
              <a:gd name="T3" fmla="*/ 2147483647 h 692"/>
              <a:gd name="T4" fmla="*/ 2147483647 w 3472"/>
              <a:gd name="T5" fmla="*/ 2147483647 h 692"/>
              <a:gd name="T6" fmla="*/ 2147483647 w 3472"/>
              <a:gd name="T7" fmla="*/ 2147483647 h 692"/>
              <a:gd name="T8" fmla="*/ 2147483647 w 3472"/>
              <a:gd name="T9" fmla="*/ 2147483647 h 692"/>
              <a:gd name="T10" fmla="*/ 2147483647 w 3472"/>
              <a:gd name="T11" fmla="*/ 2147483647 h 692"/>
              <a:gd name="T12" fmla="*/ 0 60000 65536"/>
              <a:gd name="T13" fmla="*/ 0 60000 65536"/>
              <a:gd name="T14" fmla="*/ 0 60000 65536"/>
              <a:gd name="T15" fmla="*/ 0 60000 65536"/>
              <a:gd name="T16" fmla="*/ 0 60000 65536"/>
              <a:gd name="T17" fmla="*/ 0 60000 65536"/>
              <a:gd name="T18" fmla="*/ 0 w 3472"/>
              <a:gd name="T19" fmla="*/ 0 h 692"/>
              <a:gd name="T20" fmla="*/ 3472 w 3472"/>
              <a:gd name="T21" fmla="*/ 692 h 692"/>
            </a:gdLst>
            <a:ahLst/>
            <a:cxnLst>
              <a:cxn ang="T12">
                <a:pos x="T0" y="T1"/>
              </a:cxn>
              <a:cxn ang="T13">
                <a:pos x="T2" y="T3"/>
              </a:cxn>
              <a:cxn ang="T14">
                <a:pos x="T4" y="T5"/>
              </a:cxn>
              <a:cxn ang="T15">
                <a:pos x="T6" y="T7"/>
              </a:cxn>
              <a:cxn ang="T16">
                <a:pos x="T8" y="T9"/>
              </a:cxn>
              <a:cxn ang="T17">
                <a:pos x="T10" y="T11"/>
              </a:cxn>
            </a:cxnLst>
            <a:rect l="T18" t="T19" r="T20" b="T21"/>
            <a:pathLst>
              <a:path w="3472" h="692">
                <a:moveTo>
                  <a:pt x="0" y="0"/>
                </a:moveTo>
                <a:cubicBezTo>
                  <a:pt x="41" y="9"/>
                  <a:pt x="177" y="7"/>
                  <a:pt x="248" y="56"/>
                </a:cubicBezTo>
                <a:cubicBezTo>
                  <a:pt x="319" y="105"/>
                  <a:pt x="112" y="247"/>
                  <a:pt x="425" y="296"/>
                </a:cubicBezTo>
                <a:cubicBezTo>
                  <a:pt x="738" y="345"/>
                  <a:pt x="1803" y="295"/>
                  <a:pt x="2127" y="352"/>
                </a:cubicBezTo>
                <a:cubicBezTo>
                  <a:pt x="2451" y="409"/>
                  <a:pt x="2146" y="588"/>
                  <a:pt x="2370" y="640"/>
                </a:cubicBezTo>
                <a:cubicBezTo>
                  <a:pt x="2595" y="692"/>
                  <a:pt x="3242" y="659"/>
                  <a:pt x="3472" y="664"/>
                </a:cubicBezTo>
              </a:path>
            </a:pathLst>
          </a:custGeom>
          <a:noFill/>
          <a:ln w="76200">
            <a:solidFill>
              <a:srgbClr val="00B0F0"/>
            </a:solidFill>
            <a:round/>
            <a:headEnd/>
            <a:tailEnd type="triangle" w="med" len="med"/>
          </a:ln>
        </p:spPr>
        <p:txBody>
          <a:bodyPr wrap="none" anchor="ctr"/>
          <a:lstStyle/>
          <a:p>
            <a:endParaRPr lang="en-US" dirty="0">
              <a:latin typeface="Courier New" pitchFamily="49" charset="0"/>
            </a:endParaRPr>
          </a:p>
        </p:txBody>
      </p:sp>
      <p:sp>
        <p:nvSpPr>
          <p:cNvPr id="864315" name="Text Box 59"/>
          <p:cNvSpPr txBox="1">
            <a:spLocks noChangeArrowheads="1"/>
          </p:cNvSpPr>
          <p:nvPr/>
        </p:nvSpPr>
        <p:spPr bwMode="auto">
          <a:xfrm>
            <a:off x="6987353" y="4352925"/>
            <a:ext cx="1424043"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FFFF00"/>
                </a:solidFill>
                <a:latin typeface="Arial" pitchFamily="34" charset="0"/>
                <a:cs typeface="Arial" pitchFamily="34" charset="0"/>
              </a:rPr>
              <a:t>Takes 0</a:t>
            </a:r>
          </a:p>
        </p:txBody>
      </p:sp>
      <p:grpSp>
        <p:nvGrpSpPr>
          <p:cNvPr id="7" name="Group 60"/>
          <p:cNvGrpSpPr>
            <a:grpSpLocks/>
          </p:cNvGrpSpPr>
          <p:nvPr/>
        </p:nvGrpSpPr>
        <p:grpSpPr bwMode="auto">
          <a:xfrm>
            <a:off x="365125" y="2941638"/>
            <a:ext cx="1377950" cy="444500"/>
            <a:chOff x="230" y="1853"/>
            <a:chExt cx="868" cy="280"/>
          </a:xfrm>
        </p:grpSpPr>
        <p:grpSp>
          <p:nvGrpSpPr>
            <p:cNvPr id="224272" name="Group 61"/>
            <p:cNvGrpSpPr>
              <a:grpSpLocks/>
            </p:cNvGrpSpPr>
            <p:nvPr/>
          </p:nvGrpSpPr>
          <p:grpSpPr bwMode="auto">
            <a:xfrm>
              <a:off x="230" y="1853"/>
              <a:ext cx="868" cy="267"/>
              <a:chOff x="1313" y="2496"/>
              <a:chExt cx="1252" cy="427"/>
            </a:xfrm>
          </p:grpSpPr>
          <p:sp>
            <p:nvSpPr>
              <p:cNvPr id="224274" name="Freeform 6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4275" name="Freeform 6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4276" name="Oval 6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4277" name="Oval 6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4273" name="Text Box 66"/>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224270" name="Text Box 67"/>
          <p:cNvSpPr txBox="1">
            <a:spLocks noChangeArrowheads="1"/>
          </p:cNvSpPr>
          <p:nvPr/>
        </p:nvSpPr>
        <p:spPr bwMode="auto">
          <a:xfrm>
            <a:off x="806450" y="38528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4271" name="Text Box 68"/>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2222E-6 2.22222E-6 C 0.03785 -0.00463 0.07587 -0.00926 0.09167 -0.00185 C 0.10747 0.00556 0.03733 0.0331 0.09444 0.04444 C 0.15156 0.05579 0.37708 0.05301 0.43472 0.06667 C 0.49236 0.08032 0.40278 0.11319 0.44028 0.12593 C 0.47778 0.13866 0.56875 0.14051 0.65972 0.14259 " pathEditMode="relative" ptsTypes="aaaaaA">
                                      <p:cBhvr>
                                        <p:cTn id="6" dur="2000" fill="hold"/>
                                        <p:tgtEl>
                                          <p:spTgt spid="7"/>
                                        </p:tgtEl>
                                        <p:attrNameLst>
                                          <p:attrName>ppt_x</p:attrName>
                                          <p:attrName>ppt_y</p:attrName>
                                        </p:attrNameLst>
                                      </p:cBhvr>
                                    </p:animMotion>
                                  </p:childTnLst>
                                </p:cTn>
                              </p:par>
                              <p:par>
                                <p:cTn id="7" presetID="3" presetClass="entr" presetSubtype="10" fill="hold" grpId="0" nodeType="withEffect">
                                  <p:stCondLst>
                                    <p:cond delay="0"/>
                                  </p:stCondLst>
                                  <p:childTnLst>
                                    <p:set>
                                      <p:cBhvr>
                                        <p:cTn id="8" dur="1" fill="hold">
                                          <p:stCondLst>
                                            <p:cond delay="0"/>
                                          </p:stCondLst>
                                        </p:cTn>
                                        <p:tgtEl>
                                          <p:spTgt spid="864314"/>
                                        </p:tgtEl>
                                        <p:attrNameLst>
                                          <p:attrName>style.visibility</p:attrName>
                                        </p:attrNameLst>
                                      </p:cBhvr>
                                      <p:to>
                                        <p:strVal val="visible"/>
                                      </p:to>
                                    </p:set>
                                    <p:animEffect transition="in" filter="blinds(horizontal)">
                                      <p:cBhvr>
                                        <p:cTn id="9" dur="500"/>
                                        <p:tgtEl>
                                          <p:spTgt spid="864314"/>
                                        </p:tgtEl>
                                      </p:cBhvr>
                                    </p:animEffect>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864315"/>
                                        </p:tgtEl>
                                        <p:attrNameLst>
                                          <p:attrName>style.visibility</p:attrName>
                                        </p:attrNameLst>
                                      </p:cBhvr>
                                      <p:to>
                                        <p:strVal val="visible"/>
                                      </p:to>
                                    </p:set>
                                    <p:animEffect transition="in" filter="blinds(horizontal)">
                                      <p:cBhvr>
                                        <p:cTn id="13" dur="500"/>
                                        <p:tgtEl>
                                          <p:spTgt spid="864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4314" grpId="0" animBg="1"/>
      <p:bldP spid="86431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ooter Placeholder 3"/>
          <p:cNvSpPr>
            <a:spLocks noGrp="1"/>
          </p:cNvSpPr>
          <p:nvPr>
            <p:ph type="ftr" sz="quarter" idx="10"/>
          </p:nvPr>
        </p:nvSpPr>
        <p:spPr/>
        <p:txBody>
          <a:bodyPr/>
          <a:lstStyle/>
          <a:p>
            <a:pPr>
              <a:defRPr/>
            </a:pPr>
            <a:r>
              <a:rPr lang="en-US"/>
              <a:t>Art of Multiprocessor Programming</a:t>
            </a:r>
          </a:p>
        </p:txBody>
      </p:sp>
      <p:sp>
        <p:nvSpPr>
          <p:cNvPr id="78" name="Slide Number Placeholder 4"/>
          <p:cNvSpPr>
            <a:spLocks noGrp="1"/>
          </p:cNvSpPr>
          <p:nvPr>
            <p:ph type="sldNum" sz="quarter" idx="11"/>
          </p:nvPr>
        </p:nvSpPr>
        <p:spPr/>
        <p:txBody>
          <a:bodyPr/>
          <a:lstStyle/>
          <a:p>
            <a:pPr>
              <a:defRPr/>
            </a:pPr>
            <a:fld id="{8D6AE711-3073-43B4-B320-1FFCA3C4F55B}" type="slidenum">
              <a:rPr lang="en-US"/>
              <a:pPr>
                <a:defRPr/>
              </a:pPr>
              <a:t>113</a:t>
            </a:fld>
            <a:endParaRPr lang="en-US"/>
          </a:p>
        </p:txBody>
      </p:sp>
      <p:grpSp>
        <p:nvGrpSpPr>
          <p:cNvPr id="225284" name="Group 2"/>
          <p:cNvGrpSpPr>
            <a:grpSpLocks/>
          </p:cNvGrpSpPr>
          <p:nvPr/>
        </p:nvGrpSpPr>
        <p:grpSpPr bwMode="auto">
          <a:xfrm>
            <a:off x="365125" y="2078038"/>
            <a:ext cx="1377950" cy="423862"/>
            <a:chOff x="1313" y="2496"/>
            <a:chExt cx="1252" cy="427"/>
          </a:xfrm>
        </p:grpSpPr>
        <p:sp>
          <p:nvSpPr>
            <p:cNvPr id="22535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535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535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535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225285" name="Group 7"/>
          <p:cNvGrpSpPr>
            <a:grpSpLocks/>
          </p:cNvGrpSpPr>
          <p:nvPr/>
        </p:nvGrpSpPr>
        <p:grpSpPr bwMode="auto">
          <a:xfrm>
            <a:off x="365125" y="2941638"/>
            <a:ext cx="1377950" cy="423862"/>
            <a:chOff x="1313" y="2496"/>
            <a:chExt cx="1252" cy="427"/>
          </a:xfrm>
        </p:grpSpPr>
        <p:sp>
          <p:nvSpPr>
            <p:cNvPr id="225351"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5352"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5353"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5354"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25286" name="Rectangle 12"/>
          <p:cNvSpPr>
            <a:spLocks noGrp="1" noChangeArrowheads="1"/>
          </p:cNvSpPr>
          <p:nvPr>
            <p:ph type="title"/>
          </p:nvPr>
        </p:nvSpPr>
        <p:spPr/>
        <p:txBody>
          <a:bodyPr/>
          <a:lstStyle/>
          <a:p>
            <a:r>
              <a:rPr lang="en-US"/>
              <a:t>Second Token</a:t>
            </a:r>
          </a:p>
        </p:txBody>
      </p:sp>
      <p:grpSp>
        <p:nvGrpSpPr>
          <p:cNvPr id="225287" name="Group 13"/>
          <p:cNvGrpSpPr>
            <a:grpSpLocks/>
          </p:cNvGrpSpPr>
          <p:nvPr/>
        </p:nvGrpSpPr>
        <p:grpSpPr bwMode="auto">
          <a:xfrm>
            <a:off x="1562100" y="2133600"/>
            <a:ext cx="5410200" cy="3429000"/>
            <a:chOff x="984" y="1344"/>
            <a:chExt cx="3408" cy="2160"/>
          </a:xfrm>
        </p:grpSpPr>
        <p:sp>
          <p:nvSpPr>
            <p:cNvPr id="225319" name="Line 14"/>
            <p:cNvSpPr>
              <a:spLocks noChangeShapeType="1"/>
            </p:cNvSpPr>
            <p:nvPr/>
          </p:nvSpPr>
          <p:spPr bwMode="auto">
            <a:xfrm>
              <a:off x="984" y="1440"/>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0" name="Line 15"/>
            <p:cNvSpPr>
              <a:spLocks noChangeShapeType="1"/>
            </p:cNvSpPr>
            <p:nvPr/>
          </p:nvSpPr>
          <p:spPr bwMode="auto">
            <a:xfrm>
              <a:off x="984" y="1721"/>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1" name="Line 16"/>
            <p:cNvSpPr>
              <a:spLocks noChangeShapeType="1"/>
            </p:cNvSpPr>
            <p:nvPr/>
          </p:nvSpPr>
          <p:spPr bwMode="auto">
            <a:xfrm>
              <a:off x="984" y="2002"/>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2" name="Line 17"/>
            <p:cNvSpPr>
              <a:spLocks noChangeShapeType="1"/>
            </p:cNvSpPr>
            <p:nvPr/>
          </p:nvSpPr>
          <p:spPr bwMode="auto">
            <a:xfrm>
              <a:off x="984" y="2283"/>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3" name="Line 18"/>
            <p:cNvSpPr>
              <a:spLocks noChangeShapeType="1"/>
            </p:cNvSpPr>
            <p:nvPr/>
          </p:nvSpPr>
          <p:spPr bwMode="auto">
            <a:xfrm>
              <a:off x="984" y="2564"/>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4" name="Line 19"/>
            <p:cNvSpPr>
              <a:spLocks noChangeShapeType="1"/>
            </p:cNvSpPr>
            <p:nvPr/>
          </p:nvSpPr>
          <p:spPr bwMode="auto">
            <a:xfrm>
              <a:off x="984" y="2845"/>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5" name="Line 20"/>
            <p:cNvSpPr>
              <a:spLocks noChangeShapeType="1"/>
            </p:cNvSpPr>
            <p:nvPr/>
          </p:nvSpPr>
          <p:spPr bwMode="auto">
            <a:xfrm>
              <a:off x="984" y="3126"/>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6" name="Line 21"/>
            <p:cNvSpPr>
              <a:spLocks noChangeShapeType="1"/>
            </p:cNvSpPr>
            <p:nvPr/>
          </p:nvSpPr>
          <p:spPr bwMode="auto">
            <a:xfrm>
              <a:off x="984" y="3408"/>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25327" name="AutoShape 22"/>
            <p:cNvSpPr>
              <a:spLocks noChangeArrowheads="1"/>
            </p:cNvSpPr>
            <p:nvPr/>
          </p:nvSpPr>
          <p:spPr bwMode="auto">
            <a:xfrm>
              <a:off x="1104" y="1344"/>
              <a:ext cx="192" cy="432"/>
            </a:xfrm>
            <a:prstGeom prst="roundRect">
              <a:avLst>
                <a:gd name="adj" fmla="val 16667"/>
              </a:avLst>
            </a:pr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
          <p:nvSpPr>
            <p:cNvPr id="225328" name="AutoShape 23"/>
            <p:cNvSpPr>
              <a:spLocks noChangeArrowheads="1"/>
            </p:cNvSpPr>
            <p:nvPr/>
          </p:nvSpPr>
          <p:spPr bwMode="auto">
            <a:xfrm>
              <a:off x="1104" y="188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29" name="AutoShape 24"/>
            <p:cNvSpPr>
              <a:spLocks noChangeArrowheads="1"/>
            </p:cNvSpPr>
            <p:nvPr/>
          </p:nvSpPr>
          <p:spPr bwMode="auto">
            <a:xfrm>
              <a:off x="1104" y="2480"/>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0" name="AutoShape 25"/>
            <p:cNvSpPr>
              <a:spLocks noChangeArrowheads="1"/>
            </p:cNvSpPr>
            <p:nvPr/>
          </p:nvSpPr>
          <p:spPr bwMode="auto">
            <a:xfrm>
              <a:off x="1104"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1" name="AutoShape 26"/>
            <p:cNvSpPr>
              <a:spLocks noChangeArrowheads="1"/>
            </p:cNvSpPr>
            <p:nvPr/>
          </p:nvSpPr>
          <p:spPr bwMode="auto">
            <a:xfrm>
              <a:off x="1953" y="249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2" name="AutoShape 27"/>
            <p:cNvSpPr>
              <a:spLocks noChangeArrowheads="1"/>
            </p:cNvSpPr>
            <p:nvPr/>
          </p:nvSpPr>
          <p:spPr bwMode="auto">
            <a:xfrm>
              <a:off x="1953"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3" name="AutoShape 28"/>
            <p:cNvSpPr>
              <a:spLocks noChangeArrowheads="1"/>
            </p:cNvSpPr>
            <p:nvPr/>
          </p:nvSpPr>
          <p:spPr bwMode="auto">
            <a:xfrm>
              <a:off x="1953" y="134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4" name="AutoShape 29"/>
            <p:cNvSpPr>
              <a:spLocks noChangeArrowheads="1"/>
            </p:cNvSpPr>
            <p:nvPr/>
          </p:nvSpPr>
          <p:spPr bwMode="auto">
            <a:xfrm>
              <a:off x="1953" y="182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5" name="AutoShape 30"/>
            <p:cNvSpPr>
              <a:spLocks noChangeArrowheads="1"/>
            </p:cNvSpPr>
            <p:nvPr/>
          </p:nvSpPr>
          <p:spPr bwMode="auto">
            <a:xfrm>
              <a:off x="1670" y="1632"/>
              <a:ext cx="192" cy="432"/>
            </a:xfrm>
            <a:prstGeom prst="roundRect">
              <a:avLst>
                <a:gd name="adj" fmla="val 16667"/>
              </a:avLst>
            </a:pr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
          <p:nvSpPr>
            <p:cNvPr id="225336" name="AutoShape 31"/>
            <p:cNvSpPr>
              <a:spLocks noChangeArrowheads="1"/>
            </p:cNvSpPr>
            <p:nvPr/>
          </p:nvSpPr>
          <p:spPr bwMode="auto">
            <a:xfrm>
              <a:off x="1670" y="278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7" name="AutoShape 32"/>
            <p:cNvSpPr>
              <a:spLocks noChangeArrowheads="1"/>
            </p:cNvSpPr>
            <p:nvPr/>
          </p:nvSpPr>
          <p:spPr bwMode="auto">
            <a:xfrm>
              <a:off x="1387" y="2496"/>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8" name="AutoShape 33"/>
            <p:cNvSpPr>
              <a:spLocks noChangeArrowheads="1"/>
            </p:cNvSpPr>
            <p:nvPr/>
          </p:nvSpPr>
          <p:spPr bwMode="auto">
            <a:xfrm>
              <a:off x="1387" y="1344"/>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39" name="AutoShape 34"/>
            <p:cNvSpPr>
              <a:spLocks noChangeArrowheads="1"/>
            </p:cNvSpPr>
            <p:nvPr/>
          </p:nvSpPr>
          <p:spPr bwMode="auto">
            <a:xfrm>
              <a:off x="2236" y="1344"/>
              <a:ext cx="192" cy="216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0" name="AutoShape 35"/>
            <p:cNvSpPr>
              <a:spLocks noChangeArrowheads="1"/>
            </p:cNvSpPr>
            <p:nvPr/>
          </p:nvSpPr>
          <p:spPr bwMode="auto">
            <a:xfrm>
              <a:off x="3936" y="1344"/>
              <a:ext cx="192" cy="432"/>
            </a:xfrm>
            <a:prstGeom prst="roundRect">
              <a:avLst>
                <a:gd name="adj" fmla="val 16667"/>
              </a:avLst>
            </a:pr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
          <p:nvSpPr>
            <p:cNvPr id="225341" name="AutoShape 36"/>
            <p:cNvSpPr>
              <a:spLocks noChangeArrowheads="1"/>
            </p:cNvSpPr>
            <p:nvPr/>
          </p:nvSpPr>
          <p:spPr bwMode="auto">
            <a:xfrm>
              <a:off x="3936" y="193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2" name="AutoShape 37"/>
            <p:cNvSpPr>
              <a:spLocks noChangeArrowheads="1"/>
            </p:cNvSpPr>
            <p:nvPr/>
          </p:nvSpPr>
          <p:spPr bwMode="auto">
            <a:xfrm>
              <a:off x="3936" y="252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3" name="AutoShape 38"/>
            <p:cNvSpPr>
              <a:spLocks noChangeArrowheads="1"/>
            </p:cNvSpPr>
            <p:nvPr/>
          </p:nvSpPr>
          <p:spPr bwMode="auto">
            <a:xfrm>
              <a:off x="3936"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4" name="AutoShape 39"/>
            <p:cNvSpPr>
              <a:spLocks noChangeArrowheads="1"/>
            </p:cNvSpPr>
            <p:nvPr/>
          </p:nvSpPr>
          <p:spPr bwMode="auto">
            <a:xfrm>
              <a:off x="2520" y="1584"/>
              <a:ext cx="192" cy="168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5" name="AutoShape 40"/>
            <p:cNvSpPr>
              <a:spLocks noChangeArrowheads="1"/>
            </p:cNvSpPr>
            <p:nvPr/>
          </p:nvSpPr>
          <p:spPr bwMode="auto">
            <a:xfrm>
              <a:off x="2803" y="1824"/>
              <a:ext cx="192" cy="1152"/>
            </a:xfrm>
            <a:prstGeom prst="roundRect">
              <a:avLst>
                <a:gd name="adj" fmla="val 16667"/>
              </a:avLst>
            </a:pr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
          <p:nvSpPr>
            <p:cNvPr id="225346" name="AutoShape 41"/>
            <p:cNvSpPr>
              <a:spLocks noChangeArrowheads="1"/>
            </p:cNvSpPr>
            <p:nvPr/>
          </p:nvSpPr>
          <p:spPr bwMode="auto">
            <a:xfrm>
              <a:off x="3086" y="2112"/>
              <a:ext cx="192" cy="576"/>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7" name="AutoShape 42"/>
            <p:cNvSpPr>
              <a:spLocks noChangeArrowheads="1"/>
            </p:cNvSpPr>
            <p:nvPr/>
          </p:nvSpPr>
          <p:spPr bwMode="auto">
            <a:xfrm>
              <a:off x="3369" y="1344"/>
              <a:ext cx="192" cy="768"/>
            </a:xfrm>
            <a:prstGeom prst="roundRect">
              <a:avLst>
                <a:gd name="adj" fmla="val 16667"/>
              </a:avLst>
            </a:prstGeom>
            <a:solidFill>
              <a:schemeClr val="accent1"/>
            </a:solidFill>
            <a:ln w="38100">
              <a:solidFill>
                <a:schemeClr val="tx1"/>
              </a:solidFill>
              <a:round/>
              <a:headEnd/>
              <a:tailEnd/>
            </a:ln>
          </p:spPr>
          <p:txBody>
            <a:bodyPr wrap="none" anchor="ctr"/>
            <a:lstStyle/>
            <a:p>
              <a:endParaRPr lang="en-US" dirty="0">
                <a:latin typeface="Courier New" pitchFamily="49" charset="0"/>
              </a:endParaRPr>
            </a:p>
          </p:txBody>
        </p:sp>
        <p:sp>
          <p:nvSpPr>
            <p:cNvPr id="225348" name="AutoShape 43"/>
            <p:cNvSpPr>
              <a:spLocks noChangeArrowheads="1"/>
            </p:cNvSpPr>
            <p:nvPr/>
          </p:nvSpPr>
          <p:spPr bwMode="auto">
            <a:xfrm>
              <a:off x="3369" y="2736"/>
              <a:ext cx="192" cy="76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49" name="AutoShape 44"/>
            <p:cNvSpPr>
              <a:spLocks noChangeArrowheads="1"/>
            </p:cNvSpPr>
            <p:nvPr/>
          </p:nvSpPr>
          <p:spPr bwMode="auto">
            <a:xfrm>
              <a:off x="3652" y="2448"/>
              <a:ext cx="192" cy="816"/>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25350" name="AutoShape 45"/>
            <p:cNvSpPr>
              <a:spLocks noChangeArrowheads="1"/>
            </p:cNvSpPr>
            <p:nvPr/>
          </p:nvSpPr>
          <p:spPr bwMode="auto">
            <a:xfrm>
              <a:off x="3648" y="1536"/>
              <a:ext cx="192" cy="816"/>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225288" name="Group 46"/>
          <p:cNvGrpSpPr>
            <a:grpSpLocks/>
          </p:cNvGrpSpPr>
          <p:nvPr/>
        </p:nvGrpSpPr>
        <p:grpSpPr bwMode="auto">
          <a:xfrm>
            <a:off x="365125" y="3813175"/>
            <a:ext cx="1377950" cy="423863"/>
            <a:chOff x="1313" y="2496"/>
            <a:chExt cx="1252" cy="427"/>
          </a:xfrm>
        </p:grpSpPr>
        <p:sp>
          <p:nvSpPr>
            <p:cNvPr id="225315" name="Freeform 4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5316" name="Freeform 4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5317" name="Oval 49"/>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5318" name="Oval 50"/>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5289" name="Group 51"/>
          <p:cNvGrpSpPr>
            <a:grpSpLocks/>
          </p:cNvGrpSpPr>
          <p:nvPr/>
        </p:nvGrpSpPr>
        <p:grpSpPr bwMode="auto">
          <a:xfrm>
            <a:off x="365125" y="4684713"/>
            <a:ext cx="1377950" cy="423862"/>
            <a:chOff x="1313" y="2496"/>
            <a:chExt cx="1252" cy="427"/>
          </a:xfrm>
        </p:grpSpPr>
        <p:sp>
          <p:nvSpPr>
            <p:cNvPr id="225311" name="Freeform 5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5312" name="Freeform 5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5313" name="Oval 54"/>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5314" name="Oval 55"/>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5290" name="Freeform 56"/>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225291" name="Freeform 57"/>
          <p:cNvSpPr>
            <a:spLocks/>
          </p:cNvSpPr>
          <p:nvPr/>
        </p:nvSpPr>
        <p:spPr bwMode="auto">
          <a:xfrm>
            <a:off x="1524000" y="3136900"/>
            <a:ext cx="5511800" cy="1098550"/>
          </a:xfrm>
          <a:custGeom>
            <a:avLst/>
            <a:gdLst>
              <a:gd name="T0" fmla="*/ 0 w 3472"/>
              <a:gd name="T1" fmla="*/ 0 h 692"/>
              <a:gd name="T2" fmla="*/ 2147483647 w 3472"/>
              <a:gd name="T3" fmla="*/ 2147483647 h 692"/>
              <a:gd name="T4" fmla="*/ 2147483647 w 3472"/>
              <a:gd name="T5" fmla="*/ 2147483647 h 692"/>
              <a:gd name="T6" fmla="*/ 2147483647 w 3472"/>
              <a:gd name="T7" fmla="*/ 2147483647 h 692"/>
              <a:gd name="T8" fmla="*/ 2147483647 w 3472"/>
              <a:gd name="T9" fmla="*/ 2147483647 h 692"/>
              <a:gd name="T10" fmla="*/ 2147483647 w 3472"/>
              <a:gd name="T11" fmla="*/ 2147483647 h 692"/>
              <a:gd name="T12" fmla="*/ 0 60000 65536"/>
              <a:gd name="T13" fmla="*/ 0 60000 65536"/>
              <a:gd name="T14" fmla="*/ 0 60000 65536"/>
              <a:gd name="T15" fmla="*/ 0 60000 65536"/>
              <a:gd name="T16" fmla="*/ 0 60000 65536"/>
              <a:gd name="T17" fmla="*/ 0 60000 65536"/>
              <a:gd name="T18" fmla="*/ 0 w 3472"/>
              <a:gd name="T19" fmla="*/ 0 h 692"/>
              <a:gd name="T20" fmla="*/ 3472 w 3472"/>
              <a:gd name="T21" fmla="*/ 692 h 692"/>
            </a:gdLst>
            <a:ahLst/>
            <a:cxnLst>
              <a:cxn ang="T12">
                <a:pos x="T0" y="T1"/>
              </a:cxn>
              <a:cxn ang="T13">
                <a:pos x="T2" y="T3"/>
              </a:cxn>
              <a:cxn ang="T14">
                <a:pos x="T4" y="T5"/>
              </a:cxn>
              <a:cxn ang="T15">
                <a:pos x="T6" y="T7"/>
              </a:cxn>
              <a:cxn ang="T16">
                <a:pos x="T8" y="T9"/>
              </a:cxn>
              <a:cxn ang="T17">
                <a:pos x="T10" y="T11"/>
              </a:cxn>
            </a:cxnLst>
            <a:rect l="T18" t="T19" r="T20" b="T21"/>
            <a:pathLst>
              <a:path w="3472" h="692">
                <a:moveTo>
                  <a:pt x="0" y="0"/>
                </a:moveTo>
                <a:cubicBezTo>
                  <a:pt x="41" y="9"/>
                  <a:pt x="177" y="7"/>
                  <a:pt x="248" y="56"/>
                </a:cubicBezTo>
                <a:cubicBezTo>
                  <a:pt x="319" y="105"/>
                  <a:pt x="112" y="247"/>
                  <a:pt x="425" y="296"/>
                </a:cubicBezTo>
                <a:cubicBezTo>
                  <a:pt x="738" y="345"/>
                  <a:pt x="1803" y="295"/>
                  <a:pt x="2127" y="352"/>
                </a:cubicBezTo>
                <a:cubicBezTo>
                  <a:pt x="2451" y="409"/>
                  <a:pt x="2146" y="588"/>
                  <a:pt x="2370" y="640"/>
                </a:cubicBezTo>
                <a:cubicBezTo>
                  <a:pt x="2595" y="692"/>
                  <a:pt x="3242" y="659"/>
                  <a:pt x="3472" y="664"/>
                </a:cubicBezTo>
              </a:path>
            </a:pathLst>
          </a:custGeom>
          <a:noFill/>
          <a:ln w="76200">
            <a:solidFill>
              <a:schemeClr val="accent2"/>
            </a:solidFill>
            <a:round/>
            <a:headEnd/>
            <a:tailEnd type="triangle" w="med" len="med"/>
          </a:ln>
        </p:spPr>
        <p:txBody>
          <a:bodyPr wrap="none" anchor="ctr"/>
          <a:lstStyle/>
          <a:p>
            <a:endParaRPr lang="en-US" dirty="0">
              <a:latin typeface="Courier New" pitchFamily="49" charset="0"/>
            </a:endParaRPr>
          </a:p>
        </p:txBody>
      </p:sp>
      <p:sp>
        <p:nvSpPr>
          <p:cNvPr id="225292" name="Text Box 58"/>
          <p:cNvSpPr txBox="1">
            <a:spLocks noChangeArrowheads="1"/>
          </p:cNvSpPr>
          <p:nvPr/>
        </p:nvSpPr>
        <p:spPr bwMode="auto">
          <a:xfrm>
            <a:off x="6987353" y="4352925"/>
            <a:ext cx="1424043"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00B0F0"/>
                </a:solidFill>
                <a:latin typeface="Arial" pitchFamily="34" charset="0"/>
                <a:cs typeface="Arial" pitchFamily="34" charset="0"/>
              </a:rPr>
              <a:t>Takes 0</a:t>
            </a:r>
          </a:p>
        </p:txBody>
      </p:sp>
      <p:grpSp>
        <p:nvGrpSpPr>
          <p:cNvPr id="225293" name="Group 59"/>
          <p:cNvGrpSpPr>
            <a:grpSpLocks/>
          </p:cNvGrpSpPr>
          <p:nvPr/>
        </p:nvGrpSpPr>
        <p:grpSpPr bwMode="auto">
          <a:xfrm>
            <a:off x="6410325" y="3983038"/>
            <a:ext cx="1377950" cy="444500"/>
            <a:chOff x="230" y="1853"/>
            <a:chExt cx="868" cy="280"/>
          </a:xfrm>
        </p:grpSpPr>
        <p:grpSp>
          <p:nvGrpSpPr>
            <p:cNvPr id="225305" name="Group 60"/>
            <p:cNvGrpSpPr>
              <a:grpSpLocks/>
            </p:cNvGrpSpPr>
            <p:nvPr/>
          </p:nvGrpSpPr>
          <p:grpSpPr bwMode="auto">
            <a:xfrm>
              <a:off x="230" y="1853"/>
              <a:ext cx="868" cy="267"/>
              <a:chOff x="1313" y="2496"/>
              <a:chExt cx="1252" cy="427"/>
            </a:xfrm>
          </p:grpSpPr>
          <p:sp>
            <p:nvSpPr>
              <p:cNvPr id="225307" name="Freeform 6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5308" name="Freeform 6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5309" name="Oval 6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5310" name="Oval 6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5306" name="Text Box 65"/>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865346" name="Freeform 66"/>
          <p:cNvSpPr>
            <a:spLocks/>
          </p:cNvSpPr>
          <p:nvPr/>
        </p:nvSpPr>
        <p:spPr bwMode="auto">
          <a:xfrm>
            <a:off x="12573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round/>
            <a:headEnd/>
            <a:tailEnd type="triangle" w="med" len="med"/>
          </a:ln>
        </p:spPr>
        <p:txBody>
          <a:bodyPr wrap="none" anchor="ctr"/>
          <a:lstStyle/>
          <a:p>
            <a:endParaRPr lang="en-US" dirty="0">
              <a:latin typeface="Courier New" pitchFamily="49" charset="0"/>
            </a:endParaRPr>
          </a:p>
        </p:txBody>
      </p:sp>
      <p:grpSp>
        <p:nvGrpSpPr>
          <p:cNvPr id="9" name="Group 67"/>
          <p:cNvGrpSpPr>
            <a:grpSpLocks/>
          </p:cNvGrpSpPr>
          <p:nvPr/>
        </p:nvGrpSpPr>
        <p:grpSpPr bwMode="auto">
          <a:xfrm>
            <a:off x="365125" y="2070100"/>
            <a:ext cx="1377950" cy="465138"/>
            <a:chOff x="230" y="1304"/>
            <a:chExt cx="868" cy="293"/>
          </a:xfrm>
        </p:grpSpPr>
        <p:sp>
          <p:nvSpPr>
            <p:cNvPr id="225300" name="Freeform 68"/>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5301" name="Freeform 69"/>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5302" name="Oval 70"/>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5303" name="Oval 71"/>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25304" name="Text Box 72"/>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sp>
        <p:nvSpPr>
          <p:cNvPr id="865353" name="Text Box 73"/>
          <p:cNvSpPr txBox="1">
            <a:spLocks noChangeArrowheads="1"/>
          </p:cNvSpPr>
          <p:nvPr/>
        </p:nvSpPr>
        <p:spPr bwMode="auto">
          <a:xfrm>
            <a:off x="7012753" y="2994025"/>
            <a:ext cx="1424043"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FF9933"/>
                </a:solidFill>
                <a:latin typeface="Arial" pitchFamily="34" charset="0"/>
                <a:cs typeface="Arial" pitchFamily="34" charset="0"/>
              </a:rPr>
              <a:t>Takes 0</a:t>
            </a:r>
          </a:p>
        </p:txBody>
      </p:sp>
      <p:sp>
        <p:nvSpPr>
          <p:cNvPr id="865354" name="Text Box 74"/>
          <p:cNvSpPr txBox="1">
            <a:spLocks noChangeArrowheads="1"/>
          </p:cNvSpPr>
          <p:nvPr/>
        </p:nvSpPr>
        <p:spPr bwMode="auto">
          <a:xfrm>
            <a:off x="1984375" y="5292725"/>
            <a:ext cx="4852988" cy="523220"/>
          </a:xfrm>
          <a:prstGeom prst="rect">
            <a:avLst/>
          </a:prstGeom>
          <a:solidFill>
            <a:schemeClr val="tx1">
              <a:alpha val="94116"/>
            </a:schemeClr>
          </a:solidFill>
          <a:ln w="38100" algn="ctr">
            <a:solidFill>
              <a:srgbClr val="00B0F0"/>
            </a:solidFill>
            <a:miter lim="800000"/>
            <a:headEnd/>
            <a:tailEnd/>
          </a:ln>
        </p:spPr>
        <p:txBody>
          <a:bodyPr>
            <a:spAutoFit/>
          </a:bodyPr>
          <a:lstStyle/>
          <a:p>
            <a:pPr algn="ctr">
              <a:spcBef>
                <a:spcPct val="0"/>
              </a:spcBef>
            </a:pPr>
            <a:r>
              <a:rPr lang="en-US" sz="2800" b="0">
                <a:solidFill>
                  <a:srgbClr val="FFFF00"/>
                </a:solidFill>
                <a:latin typeface="Arial" pitchFamily="34" charset="0"/>
                <a:cs typeface="Arial" pitchFamily="34" charset="0"/>
              </a:rPr>
              <a:t>They can’t both take zero!</a:t>
            </a:r>
          </a:p>
        </p:txBody>
      </p:sp>
      <p:sp>
        <p:nvSpPr>
          <p:cNvPr id="225298" name="Text Box 75"/>
          <p:cNvSpPr txBox="1">
            <a:spLocks noChangeArrowheads="1"/>
          </p:cNvSpPr>
          <p:nvPr/>
        </p:nvSpPr>
        <p:spPr bwMode="auto">
          <a:xfrm>
            <a:off x="806450" y="38528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5299" name="Text Box 76"/>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65346"/>
                                        </p:tgtEl>
                                        <p:attrNameLst>
                                          <p:attrName>style.visibility</p:attrName>
                                        </p:attrNameLst>
                                      </p:cBhvr>
                                      <p:to>
                                        <p:strVal val="visible"/>
                                      </p:to>
                                    </p:set>
                                    <p:animEffect transition="in" filter="blinds(horizontal)">
                                      <p:cBhvr>
                                        <p:cTn id="7" dur="500"/>
                                        <p:tgtEl>
                                          <p:spTgt spid="865346"/>
                                        </p:tgtEl>
                                      </p:cBhvr>
                                    </p:animEffect>
                                  </p:childTnLst>
                                </p:cTn>
                              </p:par>
                              <p:par>
                                <p:cTn id="8" presetID="0" presetClass="path" presetSubtype="0" accel="50000" decel="50000" fill="hold" nodeType="withEffect">
                                  <p:stCondLst>
                                    <p:cond delay="0"/>
                                  </p:stCondLst>
                                  <p:childTnLst>
                                    <p:animMotion origin="layout" path="M 2.22222E-6 0.00416 C 0.03177 -0.00162 0.06371 -0.00741 0.08038 -0.00116 C 0.09739 0.00509 0.08264 0.03125 0.10035 0.04166 C 0.11823 0.05231 0.17187 0.05231 0.18802 0.06134 C 0.20434 0.0706 0.14774 0.08981 0.19809 0.09722 C 0.24844 0.1044 0.43871 0.12245 0.48958 0.10602 C 0.54045 0.08981 0.47396 0.02129 0.50243 -0.00116 C 0.5309 -0.02338 0.59583 -0.0257 0.66111 -0.02778 " pathEditMode="relative" rAng="0" ptsTypes="aaaaaaaA">
                                      <p:cBhvr>
                                        <p:cTn id="9" dur="2000" fill="hold"/>
                                        <p:tgtEl>
                                          <p:spTgt spid="9"/>
                                        </p:tgtEl>
                                        <p:attrNameLst>
                                          <p:attrName>ppt_x</p:attrName>
                                          <p:attrName>ppt_y</p:attrName>
                                        </p:attrNameLst>
                                      </p:cBhvr>
                                      <p:rCtr x="33100" y="4300"/>
                                    </p:animMotion>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865353"/>
                                        </p:tgtEl>
                                        <p:attrNameLst>
                                          <p:attrName>style.visibility</p:attrName>
                                        </p:attrNameLst>
                                      </p:cBhvr>
                                      <p:to>
                                        <p:strVal val="visible"/>
                                      </p:to>
                                    </p:set>
                                    <p:animEffect transition="in" filter="blinds(horizontal)">
                                      <p:cBhvr>
                                        <p:cTn id="13" dur="500"/>
                                        <p:tgtEl>
                                          <p:spTgt spid="865353"/>
                                        </p:tgtEl>
                                      </p:cBhvr>
                                    </p:animEffect>
                                  </p:childTnLst>
                                </p:cTn>
                              </p:par>
                            </p:childTnLst>
                          </p:cTn>
                        </p:par>
                        <p:par>
                          <p:cTn id="14" fill="hold">
                            <p:stCondLst>
                              <p:cond delay="2500"/>
                            </p:stCondLst>
                            <p:childTnLst>
                              <p:par>
                                <p:cTn id="15" presetID="3" presetClass="entr" presetSubtype="10" fill="hold" grpId="0" nodeType="afterEffect">
                                  <p:stCondLst>
                                    <p:cond delay="0"/>
                                  </p:stCondLst>
                                  <p:childTnLst>
                                    <p:set>
                                      <p:cBhvr>
                                        <p:cTn id="16" dur="1" fill="hold">
                                          <p:stCondLst>
                                            <p:cond delay="0"/>
                                          </p:stCondLst>
                                        </p:cTn>
                                        <p:tgtEl>
                                          <p:spTgt spid="865354"/>
                                        </p:tgtEl>
                                        <p:attrNameLst>
                                          <p:attrName>style.visibility</p:attrName>
                                        </p:attrNameLst>
                                      </p:cBhvr>
                                      <p:to>
                                        <p:strVal val="visible"/>
                                      </p:to>
                                    </p:set>
                                    <p:animEffect transition="in" filter="blinds(horizontal)">
                                      <p:cBhvr>
                                        <p:cTn id="17" dur="500"/>
                                        <p:tgtEl>
                                          <p:spTgt spid="865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5346" grpId="0" animBg="1"/>
      <p:bldP spid="865353" grpId="0"/>
      <p:bldP spid="86535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2"/>
          <p:cNvSpPr>
            <a:spLocks noGrp="1" noChangeArrowheads="1"/>
          </p:cNvSpPr>
          <p:nvPr>
            <p:ph type="title"/>
          </p:nvPr>
        </p:nvSpPr>
        <p:spPr/>
        <p:txBody>
          <a:bodyPr/>
          <a:lstStyle/>
          <a:p>
            <a:r>
              <a:rPr lang="en-US" sz="4000"/>
              <a:t>If Second avoids First’s Path</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F4560739-E71B-4191-B590-2CBEE48C94FC}" type="slidenum">
              <a:rPr lang="en-US"/>
              <a:pPr>
                <a:defRPr/>
              </a:pPr>
              <a:t>114</a:t>
            </a:fld>
            <a:endParaRPr lang="en-US"/>
          </a:p>
        </p:txBody>
      </p:sp>
      <p:sp>
        <p:nvSpPr>
          <p:cNvPr id="2" name="TextBox 1">
            <a:extLst>
              <a:ext uri="{FF2B5EF4-FFF2-40B4-BE49-F238E27FC236}">
                <a16:creationId xmlns:a16="http://schemas.microsoft.com/office/drawing/2014/main" id="{A7F4CC83-7802-E7E6-27B7-A95187372DE5}"/>
              </a:ext>
            </a:extLst>
          </p:cNvPr>
          <p:cNvSpPr txBox="1"/>
          <p:nvPr/>
        </p:nvSpPr>
        <p:spPr bwMode="auto">
          <a:xfrm>
            <a:off x="1353541" y="1752600"/>
            <a:ext cx="3958135" cy="1902059"/>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Second token</a:t>
            </a:r>
          </a:p>
          <a:p>
            <a:pPr lvl="1">
              <a:lnSpc>
                <a:spcPct val="90000"/>
              </a:lnSpc>
            </a:pPr>
            <a:r>
              <a:rPr lang="en-US" sz="2800" dirty="0">
                <a:solidFill>
                  <a:srgbClr val="FFFF00"/>
                </a:solidFill>
              </a:rPr>
              <a:t>Doesn’t observe 1</a:t>
            </a:r>
            <a:r>
              <a:rPr lang="en-US" sz="2800" baseline="30000" dirty="0">
                <a:solidFill>
                  <a:srgbClr val="FFFF00"/>
                </a:solidFill>
              </a:rPr>
              <a:t>st</a:t>
            </a:r>
            <a:endParaRPr lang="en-US" sz="2800" dirty="0">
              <a:solidFill>
                <a:srgbClr val="FFFF00"/>
              </a:solidFill>
            </a:endParaRPr>
          </a:p>
          <a:p>
            <a:pPr lvl="1">
              <a:lnSpc>
                <a:spcPct val="90000"/>
              </a:lnSpc>
            </a:pPr>
            <a:r>
              <a:rPr lang="en-US" sz="2800" dirty="0">
                <a:solidFill>
                  <a:srgbClr val="FFFF00"/>
                </a:solidFill>
              </a:rPr>
              <a:t>1st hasn’t run</a:t>
            </a:r>
          </a:p>
          <a:p>
            <a:pPr lvl="1">
              <a:lnSpc>
                <a:spcPct val="90000"/>
              </a:lnSpc>
            </a:pPr>
            <a:r>
              <a:rPr lang="en-US" sz="2800" dirty="0">
                <a:solidFill>
                  <a:srgbClr val="FFFF00"/>
                </a:solidFill>
              </a:rPr>
              <a:t>2</a:t>
            </a:r>
            <a:r>
              <a:rPr lang="en-US" sz="2800" baseline="30000" dirty="0">
                <a:solidFill>
                  <a:srgbClr val="FFFF00"/>
                </a:solidFill>
              </a:rPr>
              <a:t>nd</a:t>
            </a:r>
            <a:r>
              <a:rPr lang="en-US" sz="2800" dirty="0">
                <a:solidFill>
                  <a:srgbClr val="FFFF00"/>
                </a:solidFill>
              </a:rPr>
              <a:t> chooses </a:t>
            </a:r>
            <a:r>
              <a:rPr lang="en-US" sz="2800" dirty="0">
                <a:solidFill>
                  <a:schemeClr val="bg1"/>
                </a:solidFill>
              </a:rPr>
              <a:t>0</a:t>
            </a:r>
          </a:p>
        </p:txBody>
      </p:sp>
      <p:sp>
        <p:nvSpPr>
          <p:cNvPr id="3" name="TextBox 3">
            <a:extLst>
              <a:ext uri="{FF2B5EF4-FFF2-40B4-BE49-F238E27FC236}">
                <a16:creationId xmlns:a16="http://schemas.microsoft.com/office/drawing/2014/main" id="{0AEC000C-3E40-EC2E-82D6-5717DCE0A113}"/>
              </a:ext>
            </a:extLst>
          </p:cNvPr>
          <p:cNvSpPr txBox="1"/>
          <p:nvPr/>
        </p:nvSpPr>
        <p:spPr bwMode="auto">
          <a:xfrm>
            <a:off x="1332702" y="4117056"/>
            <a:ext cx="4036682" cy="190205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First token</a:t>
            </a:r>
          </a:p>
          <a:p>
            <a:pPr lvl="1">
              <a:lnSpc>
                <a:spcPct val="90000"/>
              </a:lnSpc>
            </a:pPr>
            <a:r>
              <a:rPr lang="en-US" sz="2800" dirty="0">
                <a:solidFill>
                  <a:srgbClr val="FFFF00"/>
                </a:solidFill>
              </a:rPr>
              <a:t>Doesn’t observe 2</a:t>
            </a:r>
            <a:r>
              <a:rPr lang="en-US" sz="2800" baseline="30000" dirty="0">
                <a:solidFill>
                  <a:srgbClr val="FFFF00"/>
                </a:solidFill>
              </a:rPr>
              <a:t>nd</a:t>
            </a:r>
            <a:endParaRPr lang="en-US" sz="2800" dirty="0">
              <a:solidFill>
                <a:srgbClr val="FFFF00"/>
              </a:solidFill>
            </a:endParaRPr>
          </a:p>
          <a:p>
            <a:pPr lvl="1">
              <a:lnSpc>
                <a:spcPct val="90000"/>
              </a:lnSpc>
            </a:pPr>
            <a:r>
              <a:rPr lang="en-US" sz="2800" dirty="0">
                <a:solidFill>
                  <a:srgbClr val="FFFF00"/>
                </a:solidFill>
              </a:rPr>
              <a:t>Disjoint paths</a:t>
            </a:r>
          </a:p>
          <a:p>
            <a:pPr lvl="1">
              <a:lnSpc>
                <a:spcPct val="90000"/>
              </a:lnSpc>
            </a:pPr>
            <a:r>
              <a:rPr lang="en-US" sz="2800" dirty="0">
                <a:solidFill>
                  <a:srgbClr val="FFFF00"/>
                </a:solidFill>
              </a:rPr>
              <a:t>1</a:t>
            </a:r>
            <a:r>
              <a:rPr lang="en-US" sz="2800" baseline="30000" dirty="0">
                <a:solidFill>
                  <a:srgbClr val="FFFF00"/>
                </a:solidFill>
              </a:rPr>
              <a:t>st</a:t>
            </a:r>
            <a:r>
              <a:rPr lang="en-US" sz="2800" dirty="0">
                <a:solidFill>
                  <a:srgbClr val="FFFF00"/>
                </a:solidFill>
              </a:rPr>
              <a:t> chooses </a:t>
            </a:r>
            <a:r>
              <a:rPr lang="en-US" sz="2800" dirty="0">
                <a:solidFill>
                  <a:schemeClr val="bg1"/>
                </a:solidFill>
              </a:rPr>
              <a:t>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637FE56B-D4F4-49A0-8B5C-FEB5FE63BAF5}" type="slidenum">
              <a:rPr lang="en-US"/>
              <a:pPr>
                <a:defRPr/>
              </a:pPr>
              <a:t>115</a:t>
            </a:fld>
            <a:endParaRPr lang="en-US"/>
          </a:p>
        </p:txBody>
      </p:sp>
      <p:sp>
        <p:nvSpPr>
          <p:cNvPr id="227332" name="Rectangle 2"/>
          <p:cNvSpPr>
            <a:spLocks noGrp="1" noChangeArrowheads="1"/>
          </p:cNvSpPr>
          <p:nvPr>
            <p:ph type="title"/>
          </p:nvPr>
        </p:nvSpPr>
        <p:spPr/>
        <p:txBody>
          <a:bodyPr/>
          <a:lstStyle/>
          <a:p>
            <a:r>
              <a:rPr lang="en-US" sz="4000"/>
              <a:t>If Second avoids First’s Path</a:t>
            </a:r>
          </a:p>
        </p:txBody>
      </p:sp>
      <p:sp>
        <p:nvSpPr>
          <p:cNvPr id="6" name="TextBox 5">
            <a:extLst>
              <a:ext uri="{FF2B5EF4-FFF2-40B4-BE49-F238E27FC236}">
                <a16:creationId xmlns:a16="http://schemas.microsoft.com/office/drawing/2014/main" id="{80B7902D-02C7-AA7B-28D5-8975BCF9E763}"/>
              </a:ext>
            </a:extLst>
          </p:cNvPr>
          <p:cNvSpPr txBox="1"/>
          <p:nvPr/>
        </p:nvSpPr>
        <p:spPr bwMode="auto">
          <a:xfrm>
            <a:off x="1486799" y="1870813"/>
            <a:ext cx="481253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Because </a:t>
            </a:r>
            <a:r>
              <a:rPr lang="en-US" sz="2800" b="0" dirty="0">
                <a:solidFill>
                  <a:schemeClr val="bg1"/>
                </a:solidFill>
              </a:rPr>
              <a:t>+1</a:t>
            </a:r>
            <a:r>
              <a:rPr lang="en-US" sz="2800" b="0" dirty="0">
                <a:solidFill>
                  <a:srgbClr val="FFFF00"/>
                </a:solidFill>
              </a:rPr>
              <a:t> token chooses </a:t>
            </a:r>
            <a:r>
              <a:rPr lang="en-US" sz="2800" b="0" dirty="0">
                <a:solidFill>
                  <a:schemeClr val="bg1"/>
                </a:solidFill>
              </a:rPr>
              <a:t>0</a:t>
            </a:r>
          </a:p>
        </p:txBody>
      </p:sp>
      <p:sp>
        <p:nvSpPr>
          <p:cNvPr id="7" name="TextBox 6">
            <a:extLst>
              <a:ext uri="{FF2B5EF4-FFF2-40B4-BE49-F238E27FC236}">
                <a16:creationId xmlns:a16="http://schemas.microsoft.com/office/drawing/2014/main" id="{3635C8AF-6DCF-CF72-21B7-C31F45B75A92}"/>
              </a:ext>
            </a:extLst>
          </p:cNvPr>
          <p:cNvSpPr txBox="1"/>
          <p:nvPr/>
        </p:nvSpPr>
        <p:spPr bwMode="auto">
          <a:xfrm>
            <a:off x="1486799" y="3960101"/>
            <a:ext cx="412003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So </a:t>
            </a:r>
            <a:r>
              <a:rPr lang="en-US" sz="2800" b="0" dirty="0">
                <a:solidFill>
                  <a:schemeClr val="bg1"/>
                </a:solidFill>
              </a:rPr>
              <a:t>+2</a:t>
            </a:r>
            <a:r>
              <a:rPr lang="en-US" sz="2800" b="0" dirty="0">
                <a:solidFill>
                  <a:srgbClr val="FFFF00"/>
                </a:solidFill>
              </a:rPr>
              <a:t> token ordered 2</a:t>
            </a:r>
            <a:r>
              <a:rPr lang="en-US" sz="2800" b="0" baseline="30000" dirty="0">
                <a:solidFill>
                  <a:srgbClr val="FFFF00"/>
                </a:solidFill>
              </a:rPr>
              <a:t>nd</a:t>
            </a:r>
            <a:r>
              <a:rPr lang="en-US" sz="2800" b="0" dirty="0">
                <a:solidFill>
                  <a:srgbClr val="FFFF00"/>
                </a:solidFill>
              </a:rPr>
              <a:t> </a:t>
            </a:r>
          </a:p>
        </p:txBody>
      </p:sp>
      <p:sp>
        <p:nvSpPr>
          <p:cNvPr id="8" name="TextBox 3">
            <a:extLst>
              <a:ext uri="{FF2B5EF4-FFF2-40B4-BE49-F238E27FC236}">
                <a16:creationId xmlns:a16="http://schemas.microsoft.com/office/drawing/2014/main" id="{78EBF0F3-B773-6CBE-45AB-E96AC1F1207E}"/>
              </a:ext>
            </a:extLst>
          </p:cNvPr>
          <p:cNvSpPr txBox="1"/>
          <p:nvPr/>
        </p:nvSpPr>
        <p:spPr bwMode="auto">
          <a:xfrm>
            <a:off x="1486799" y="2915457"/>
            <a:ext cx="3688830"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It must be ordered 1</a:t>
            </a:r>
            <a:r>
              <a:rPr lang="en-US" sz="2800" b="0" baseline="30000" dirty="0">
                <a:solidFill>
                  <a:srgbClr val="FFFF00"/>
                </a:solidFill>
              </a:rPr>
              <a:t>st</a:t>
            </a:r>
            <a:r>
              <a:rPr lang="en-US" sz="2800" b="0" dirty="0">
                <a:solidFill>
                  <a:srgbClr val="FFFF00"/>
                </a:solidFill>
              </a:rPr>
              <a:t> </a:t>
            </a:r>
          </a:p>
        </p:txBody>
      </p:sp>
      <p:sp>
        <p:nvSpPr>
          <p:cNvPr id="9" name="TextBox 8">
            <a:extLst>
              <a:ext uri="{FF2B5EF4-FFF2-40B4-BE49-F238E27FC236}">
                <a16:creationId xmlns:a16="http://schemas.microsoft.com/office/drawing/2014/main" id="{C489CCC4-365B-070D-8F9A-F9640D3103B9}"/>
              </a:ext>
            </a:extLst>
          </p:cNvPr>
          <p:cNvSpPr txBox="1"/>
          <p:nvPr/>
        </p:nvSpPr>
        <p:spPr bwMode="auto">
          <a:xfrm>
            <a:off x="1486799" y="5004744"/>
            <a:ext cx="599394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So </a:t>
            </a:r>
            <a:r>
              <a:rPr lang="en-US" sz="2800" b="0" dirty="0">
                <a:solidFill>
                  <a:schemeClr val="bg1"/>
                </a:solidFill>
              </a:rPr>
              <a:t>+2</a:t>
            </a:r>
            <a:r>
              <a:rPr lang="en-US" sz="2800" b="0" dirty="0">
                <a:solidFill>
                  <a:srgbClr val="FFFF00"/>
                </a:solidFill>
              </a:rPr>
              <a:t> token should have returned </a:t>
            </a:r>
            <a:r>
              <a:rPr lang="en-US" sz="2800" b="0" dirty="0">
                <a:solidFill>
                  <a:schemeClr val="bg1"/>
                </a:solidFill>
              </a:rPr>
              <a:t>1</a:t>
            </a:r>
            <a:r>
              <a:rPr lang="en-US" sz="2800" b="0" dirty="0">
                <a:solidFill>
                  <a:srgbClr val="FFFF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ooter Placeholder 3"/>
          <p:cNvSpPr>
            <a:spLocks noGrp="1"/>
          </p:cNvSpPr>
          <p:nvPr>
            <p:ph type="ftr" sz="quarter" idx="10"/>
          </p:nvPr>
        </p:nvSpPr>
        <p:spPr/>
        <p:txBody>
          <a:bodyPr/>
          <a:lstStyle/>
          <a:p>
            <a:pPr>
              <a:defRPr/>
            </a:pPr>
            <a:r>
              <a:rPr lang="en-US"/>
              <a:t>Art of Multiprocessor Programming</a:t>
            </a:r>
          </a:p>
        </p:txBody>
      </p:sp>
      <p:sp>
        <p:nvSpPr>
          <p:cNvPr id="69" name="Slide Number Placeholder 4"/>
          <p:cNvSpPr>
            <a:spLocks noGrp="1"/>
          </p:cNvSpPr>
          <p:nvPr>
            <p:ph type="sldNum" sz="quarter" idx="11"/>
          </p:nvPr>
        </p:nvSpPr>
        <p:spPr/>
        <p:txBody>
          <a:bodyPr/>
          <a:lstStyle/>
          <a:p>
            <a:pPr>
              <a:defRPr/>
            </a:pPr>
            <a:fld id="{07AFDE6D-A9C7-4D07-B363-BA894266E59A}" type="slidenum">
              <a:rPr lang="en-US"/>
              <a:pPr>
                <a:defRPr/>
              </a:pPr>
              <a:t>116</a:t>
            </a:fld>
            <a:endParaRPr lang="en-US"/>
          </a:p>
        </p:txBody>
      </p:sp>
      <p:grpSp>
        <p:nvGrpSpPr>
          <p:cNvPr id="228356" name="Group 2"/>
          <p:cNvGrpSpPr>
            <a:grpSpLocks/>
          </p:cNvGrpSpPr>
          <p:nvPr/>
        </p:nvGrpSpPr>
        <p:grpSpPr bwMode="auto">
          <a:xfrm>
            <a:off x="365125" y="2941638"/>
            <a:ext cx="1377950" cy="423862"/>
            <a:chOff x="1313" y="2496"/>
            <a:chExt cx="1252" cy="427"/>
          </a:xfrm>
        </p:grpSpPr>
        <p:sp>
          <p:nvSpPr>
            <p:cNvPr id="228418"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8419"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8420"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8421"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28357" name="Rectangle 7"/>
          <p:cNvSpPr>
            <a:spLocks noGrp="1" noChangeArrowheads="1"/>
          </p:cNvSpPr>
          <p:nvPr>
            <p:ph type="title"/>
          </p:nvPr>
        </p:nvSpPr>
        <p:spPr/>
        <p:txBody>
          <a:bodyPr/>
          <a:lstStyle/>
          <a:p>
            <a:r>
              <a:rPr lang="en-US"/>
              <a:t>Second Token</a:t>
            </a:r>
          </a:p>
        </p:txBody>
      </p:sp>
      <p:grpSp>
        <p:nvGrpSpPr>
          <p:cNvPr id="228358" name="Group 8"/>
          <p:cNvGrpSpPr>
            <a:grpSpLocks/>
          </p:cNvGrpSpPr>
          <p:nvPr/>
        </p:nvGrpSpPr>
        <p:grpSpPr bwMode="auto">
          <a:xfrm>
            <a:off x="1562100" y="2133600"/>
            <a:ext cx="5410200" cy="3429000"/>
            <a:chOff x="984" y="1344"/>
            <a:chExt cx="3408" cy="2160"/>
          </a:xfrm>
        </p:grpSpPr>
        <p:sp>
          <p:nvSpPr>
            <p:cNvPr id="228386" name="Line 9"/>
            <p:cNvSpPr>
              <a:spLocks noChangeShapeType="1"/>
            </p:cNvSpPr>
            <p:nvPr/>
          </p:nvSpPr>
          <p:spPr bwMode="auto">
            <a:xfrm>
              <a:off x="984" y="1440"/>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87" name="Line 10"/>
            <p:cNvSpPr>
              <a:spLocks noChangeShapeType="1"/>
            </p:cNvSpPr>
            <p:nvPr/>
          </p:nvSpPr>
          <p:spPr bwMode="auto">
            <a:xfrm>
              <a:off x="984" y="1721"/>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88" name="Line 11"/>
            <p:cNvSpPr>
              <a:spLocks noChangeShapeType="1"/>
            </p:cNvSpPr>
            <p:nvPr/>
          </p:nvSpPr>
          <p:spPr bwMode="auto">
            <a:xfrm>
              <a:off x="984" y="2002"/>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89" name="Line 12"/>
            <p:cNvSpPr>
              <a:spLocks noChangeShapeType="1"/>
            </p:cNvSpPr>
            <p:nvPr/>
          </p:nvSpPr>
          <p:spPr bwMode="auto">
            <a:xfrm>
              <a:off x="984" y="2283"/>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90" name="Line 13"/>
            <p:cNvSpPr>
              <a:spLocks noChangeShapeType="1"/>
            </p:cNvSpPr>
            <p:nvPr/>
          </p:nvSpPr>
          <p:spPr bwMode="auto">
            <a:xfrm>
              <a:off x="984" y="2564"/>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91" name="Line 14"/>
            <p:cNvSpPr>
              <a:spLocks noChangeShapeType="1"/>
            </p:cNvSpPr>
            <p:nvPr/>
          </p:nvSpPr>
          <p:spPr bwMode="auto">
            <a:xfrm>
              <a:off x="984" y="2845"/>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92" name="Line 15"/>
            <p:cNvSpPr>
              <a:spLocks noChangeShapeType="1"/>
            </p:cNvSpPr>
            <p:nvPr/>
          </p:nvSpPr>
          <p:spPr bwMode="auto">
            <a:xfrm>
              <a:off x="984" y="3126"/>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93" name="Line 16"/>
            <p:cNvSpPr>
              <a:spLocks noChangeShapeType="1"/>
            </p:cNvSpPr>
            <p:nvPr/>
          </p:nvSpPr>
          <p:spPr bwMode="auto">
            <a:xfrm>
              <a:off x="984" y="3408"/>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8394" name="AutoShape 17"/>
            <p:cNvSpPr>
              <a:spLocks noChangeArrowheads="1"/>
            </p:cNvSpPr>
            <p:nvPr/>
          </p:nvSpPr>
          <p:spPr bwMode="auto">
            <a:xfrm>
              <a:off x="1104" y="1344"/>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8395" name="AutoShape 18"/>
            <p:cNvSpPr>
              <a:spLocks noChangeArrowheads="1"/>
            </p:cNvSpPr>
            <p:nvPr/>
          </p:nvSpPr>
          <p:spPr bwMode="auto">
            <a:xfrm>
              <a:off x="1104" y="188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396" name="AutoShape 19"/>
            <p:cNvSpPr>
              <a:spLocks noChangeArrowheads="1"/>
            </p:cNvSpPr>
            <p:nvPr/>
          </p:nvSpPr>
          <p:spPr bwMode="auto">
            <a:xfrm>
              <a:off x="1104" y="2480"/>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397" name="AutoShape 20"/>
            <p:cNvSpPr>
              <a:spLocks noChangeArrowheads="1"/>
            </p:cNvSpPr>
            <p:nvPr/>
          </p:nvSpPr>
          <p:spPr bwMode="auto">
            <a:xfrm>
              <a:off x="1104"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398" name="AutoShape 21"/>
            <p:cNvSpPr>
              <a:spLocks noChangeArrowheads="1"/>
            </p:cNvSpPr>
            <p:nvPr/>
          </p:nvSpPr>
          <p:spPr bwMode="auto">
            <a:xfrm>
              <a:off x="1953" y="249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399" name="AutoShape 22"/>
            <p:cNvSpPr>
              <a:spLocks noChangeArrowheads="1"/>
            </p:cNvSpPr>
            <p:nvPr/>
          </p:nvSpPr>
          <p:spPr bwMode="auto">
            <a:xfrm>
              <a:off x="1953"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0" name="AutoShape 23"/>
            <p:cNvSpPr>
              <a:spLocks noChangeArrowheads="1"/>
            </p:cNvSpPr>
            <p:nvPr/>
          </p:nvSpPr>
          <p:spPr bwMode="auto">
            <a:xfrm>
              <a:off x="1953"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1" name="AutoShape 24"/>
            <p:cNvSpPr>
              <a:spLocks noChangeArrowheads="1"/>
            </p:cNvSpPr>
            <p:nvPr/>
          </p:nvSpPr>
          <p:spPr bwMode="auto">
            <a:xfrm>
              <a:off x="1953" y="182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2" name="AutoShape 25"/>
            <p:cNvSpPr>
              <a:spLocks noChangeArrowheads="1"/>
            </p:cNvSpPr>
            <p:nvPr/>
          </p:nvSpPr>
          <p:spPr bwMode="auto">
            <a:xfrm>
              <a:off x="1670" y="1632"/>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8403" name="AutoShape 26"/>
            <p:cNvSpPr>
              <a:spLocks noChangeArrowheads="1"/>
            </p:cNvSpPr>
            <p:nvPr/>
          </p:nvSpPr>
          <p:spPr bwMode="auto">
            <a:xfrm>
              <a:off x="1670" y="278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4" name="AutoShape 27"/>
            <p:cNvSpPr>
              <a:spLocks noChangeArrowheads="1"/>
            </p:cNvSpPr>
            <p:nvPr/>
          </p:nvSpPr>
          <p:spPr bwMode="auto">
            <a:xfrm>
              <a:off x="1387" y="2496"/>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5" name="AutoShape 28"/>
            <p:cNvSpPr>
              <a:spLocks noChangeArrowheads="1"/>
            </p:cNvSpPr>
            <p:nvPr/>
          </p:nvSpPr>
          <p:spPr bwMode="auto">
            <a:xfrm>
              <a:off x="1387" y="1344"/>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6" name="AutoShape 29"/>
            <p:cNvSpPr>
              <a:spLocks noChangeArrowheads="1"/>
            </p:cNvSpPr>
            <p:nvPr/>
          </p:nvSpPr>
          <p:spPr bwMode="auto">
            <a:xfrm>
              <a:off x="2236" y="1344"/>
              <a:ext cx="192" cy="216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7" name="AutoShape 30"/>
            <p:cNvSpPr>
              <a:spLocks noChangeArrowheads="1"/>
            </p:cNvSpPr>
            <p:nvPr/>
          </p:nvSpPr>
          <p:spPr bwMode="auto">
            <a:xfrm>
              <a:off x="3936" y="1344"/>
              <a:ext cx="192" cy="432"/>
            </a:xfrm>
            <a:prstGeom prst="roundRect">
              <a:avLst>
                <a:gd name="adj" fmla="val 16667"/>
              </a:avLst>
            </a:pr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228408" name="AutoShape 31"/>
            <p:cNvSpPr>
              <a:spLocks noChangeArrowheads="1"/>
            </p:cNvSpPr>
            <p:nvPr/>
          </p:nvSpPr>
          <p:spPr bwMode="auto">
            <a:xfrm>
              <a:off x="3936" y="193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09" name="AutoShape 32"/>
            <p:cNvSpPr>
              <a:spLocks noChangeArrowheads="1"/>
            </p:cNvSpPr>
            <p:nvPr/>
          </p:nvSpPr>
          <p:spPr bwMode="auto">
            <a:xfrm>
              <a:off x="3936" y="252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10" name="AutoShape 33"/>
            <p:cNvSpPr>
              <a:spLocks noChangeArrowheads="1"/>
            </p:cNvSpPr>
            <p:nvPr/>
          </p:nvSpPr>
          <p:spPr bwMode="auto">
            <a:xfrm>
              <a:off x="3936"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11" name="AutoShape 34"/>
            <p:cNvSpPr>
              <a:spLocks noChangeArrowheads="1"/>
            </p:cNvSpPr>
            <p:nvPr/>
          </p:nvSpPr>
          <p:spPr bwMode="auto">
            <a:xfrm>
              <a:off x="2520" y="1584"/>
              <a:ext cx="192" cy="168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12" name="AutoShape 35"/>
            <p:cNvSpPr>
              <a:spLocks noChangeArrowheads="1"/>
            </p:cNvSpPr>
            <p:nvPr/>
          </p:nvSpPr>
          <p:spPr bwMode="auto">
            <a:xfrm>
              <a:off x="2803" y="1824"/>
              <a:ext cx="192" cy="115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8413" name="AutoShape 36"/>
            <p:cNvSpPr>
              <a:spLocks noChangeArrowheads="1"/>
            </p:cNvSpPr>
            <p:nvPr/>
          </p:nvSpPr>
          <p:spPr bwMode="auto">
            <a:xfrm>
              <a:off x="3086" y="2112"/>
              <a:ext cx="192" cy="57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14" name="AutoShape 37"/>
            <p:cNvSpPr>
              <a:spLocks noChangeArrowheads="1"/>
            </p:cNvSpPr>
            <p:nvPr/>
          </p:nvSpPr>
          <p:spPr bwMode="auto">
            <a:xfrm>
              <a:off x="3369" y="1344"/>
              <a:ext cx="192" cy="768"/>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8415" name="AutoShape 38"/>
            <p:cNvSpPr>
              <a:spLocks noChangeArrowheads="1"/>
            </p:cNvSpPr>
            <p:nvPr/>
          </p:nvSpPr>
          <p:spPr bwMode="auto">
            <a:xfrm>
              <a:off x="3369" y="2736"/>
              <a:ext cx="192" cy="76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16" name="AutoShape 39"/>
            <p:cNvSpPr>
              <a:spLocks noChangeArrowheads="1"/>
            </p:cNvSpPr>
            <p:nvPr/>
          </p:nvSpPr>
          <p:spPr bwMode="auto">
            <a:xfrm>
              <a:off x="3652" y="2448"/>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8417" name="AutoShape 40"/>
            <p:cNvSpPr>
              <a:spLocks noChangeArrowheads="1"/>
            </p:cNvSpPr>
            <p:nvPr/>
          </p:nvSpPr>
          <p:spPr bwMode="auto">
            <a:xfrm>
              <a:off x="3648" y="1536"/>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grpSp>
        <p:nvGrpSpPr>
          <p:cNvPr id="228359" name="Group 41"/>
          <p:cNvGrpSpPr>
            <a:grpSpLocks/>
          </p:cNvGrpSpPr>
          <p:nvPr/>
        </p:nvGrpSpPr>
        <p:grpSpPr bwMode="auto">
          <a:xfrm>
            <a:off x="365125" y="3813175"/>
            <a:ext cx="1377950" cy="423863"/>
            <a:chOff x="1313" y="2496"/>
            <a:chExt cx="1252" cy="427"/>
          </a:xfrm>
        </p:grpSpPr>
        <p:sp>
          <p:nvSpPr>
            <p:cNvPr id="228382"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8383"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8384" name="Oval 44"/>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8385" name="Oval 45"/>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8360" name="Group 46"/>
          <p:cNvGrpSpPr>
            <a:grpSpLocks/>
          </p:cNvGrpSpPr>
          <p:nvPr/>
        </p:nvGrpSpPr>
        <p:grpSpPr bwMode="auto">
          <a:xfrm>
            <a:off x="365125" y="4684713"/>
            <a:ext cx="1377950" cy="423862"/>
            <a:chOff x="1313" y="2496"/>
            <a:chExt cx="1252" cy="427"/>
          </a:xfrm>
        </p:grpSpPr>
        <p:sp>
          <p:nvSpPr>
            <p:cNvPr id="228378" name="Freeform 4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8379" name="Freeform 4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8380" name="Oval 49"/>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8381" name="Oval 50"/>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8361" name="Group 51"/>
          <p:cNvGrpSpPr>
            <a:grpSpLocks/>
          </p:cNvGrpSpPr>
          <p:nvPr/>
        </p:nvGrpSpPr>
        <p:grpSpPr bwMode="auto">
          <a:xfrm>
            <a:off x="365125" y="2070100"/>
            <a:ext cx="1377950" cy="465138"/>
            <a:chOff x="230" y="1304"/>
            <a:chExt cx="868" cy="293"/>
          </a:xfrm>
          <a:effectLst>
            <a:glow rad="63500">
              <a:schemeClr val="accent3">
                <a:satMod val="175000"/>
                <a:alpha val="40000"/>
              </a:schemeClr>
            </a:glow>
          </a:effectLst>
        </p:grpSpPr>
        <p:sp>
          <p:nvSpPr>
            <p:cNvPr id="228373" name="Freeform 52"/>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8374" name="Freeform 53"/>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8375" name="Oval 54"/>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8376" name="Oval 55"/>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28377" name="Text Box 56"/>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grpSp>
        <p:nvGrpSpPr>
          <p:cNvPr id="7" name="Group 57"/>
          <p:cNvGrpSpPr>
            <a:grpSpLocks/>
          </p:cNvGrpSpPr>
          <p:nvPr/>
        </p:nvGrpSpPr>
        <p:grpSpPr bwMode="auto">
          <a:xfrm>
            <a:off x="352425" y="2941638"/>
            <a:ext cx="1377950" cy="444500"/>
            <a:chOff x="230" y="1853"/>
            <a:chExt cx="868" cy="280"/>
          </a:xfrm>
          <a:effectLst>
            <a:glow rad="63500">
              <a:schemeClr val="accent3">
                <a:satMod val="175000"/>
                <a:alpha val="40000"/>
              </a:schemeClr>
            </a:glow>
          </a:effectLst>
        </p:grpSpPr>
        <p:grpSp>
          <p:nvGrpSpPr>
            <p:cNvPr id="228367" name="Group 58"/>
            <p:cNvGrpSpPr>
              <a:grpSpLocks/>
            </p:cNvGrpSpPr>
            <p:nvPr/>
          </p:nvGrpSpPr>
          <p:grpSpPr bwMode="auto">
            <a:xfrm>
              <a:off x="230" y="1853"/>
              <a:ext cx="868" cy="267"/>
              <a:chOff x="1313" y="2496"/>
              <a:chExt cx="1252" cy="427"/>
            </a:xfrm>
          </p:grpSpPr>
          <p:sp>
            <p:nvSpPr>
              <p:cNvPr id="228369" name="Freeform 59"/>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8370" name="Freeform 60"/>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8371" name="Oval 61"/>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8372" name="Oval 62"/>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8368" name="Text Box 63"/>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868416" name="Text Box 64"/>
          <p:cNvSpPr txBox="1">
            <a:spLocks noChangeArrowheads="1"/>
          </p:cNvSpPr>
          <p:nvPr/>
        </p:nvSpPr>
        <p:spPr bwMode="auto">
          <a:xfrm>
            <a:off x="2238375" y="5216525"/>
            <a:ext cx="4852988" cy="984250"/>
          </a:xfrm>
          <a:prstGeom prst="rect">
            <a:avLst/>
          </a:prstGeom>
          <a:solidFill>
            <a:schemeClr val="tx1">
              <a:alpha val="94116"/>
            </a:schemeClr>
          </a:solidFill>
          <a:ln w="38100" algn="ctr">
            <a:solidFill>
              <a:schemeClr val="accent2"/>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Halt blue token before first green balancer</a:t>
            </a:r>
          </a:p>
        </p:txBody>
      </p:sp>
      <p:sp>
        <p:nvSpPr>
          <p:cNvPr id="228364" name="Freeform 65"/>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228365" name="Text Box 66"/>
          <p:cNvSpPr txBox="1">
            <a:spLocks noChangeArrowheads="1"/>
          </p:cNvSpPr>
          <p:nvPr/>
        </p:nvSpPr>
        <p:spPr bwMode="auto">
          <a:xfrm>
            <a:off x="806450" y="38528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28366" name="Text Box 67"/>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6.66667E-6 L 0.15139 -0.0037 " pathEditMode="relative" ptsTypes="AA">
                                      <p:cBhvr>
                                        <p:cTn id="6" dur="2000" fill="hold"/>
                                        <p:tgtEl>
                                          <p:spTgt spid="7"/>
                                        </p:tgtEl>
                                        <p:attrNameLst>
                                          <p:attrName>ppt_x</p:attrName>
                                          <p:attrName>ppt_y</p:attrName>
                                        </p:attrNameLst>
                                      </p:cBhvr>
                                    </p:animMotion>
                                  </p:childTnLst>
                                </p:cTn>
                              </p:par>
                            </p:childTnLst>
                          </p:cTn>
                        </p:par>
                        <p:par>
                          <p:cTn id="7" fill="hold">
                            <p:stCondLst>
                              <p:cond delay="2000"/>
                            </p:stCondLst>
                            <p:childTnLst>
                              <p:par>
                                <p:cTn id="8" presetID="3" presetClass="entr" presetSubtype="10" fill="hold" grpId="0" nodeType="afterEffect">
                                  <p:stCondLst>
                                    <p:cond delay="0"/>
                                  </p:stCondLst>
                                  <p:childTnLst>
                                    <p:set>
                                      <p:cBhvr>
                                        <p:cTn id="9" dur="1" fill="hold">
                                          <p:stCondLst>
                                            <p:cond delay="0"/>
                                          </p:stCondLst>
                                        </p:cTn>
                                        <p:tgtEl>
                                          <p:spTgt spid="868416"/>
                                        </p:tgtEl>
                                        <p:attrNameLst>
                                          <p:attrName>style.visibility</p:attrName>
                                        </p:attrNameLst>
                                      </p:cBhvr>
                                      <p:to>
                                        <p:strVal val="visible"/>
                                      </p:to>
                                    </p:set>
                                    <p:animEffect transition="in" filter="blinds(horizontal)">
                                      <p:cBhvr>
                                        <p:cTn id="10" dur="500"/>
                                        <p:tgtEl>
                                          <p:spTgt spid="868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8416"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ooter Placeholder 3"/>
          <p:cNvSpPr>
            <a:spLocks noGrp="1"/>
          </p:cNvSpPr>
          <p:nvPr>
            <p:ph type="ftr" sz="quarter" idx="10"/>
          </p:nvPr>
        </p:nvSpPr>
        <p:spPr/>
        <p:txBody>
          <a:bodyPr/>
          <a:lstStyle/>
          <a:p>
            <a:pPr>
              <a:defRPr/>
            </a:pPr>
            <a:r>
              <a:rPr lang="en-US"/>
              <a:t>Art of Multiprocessor Programming</a:t>
            </a:r>
          </a:p>
        </p:txBody>
      </p:sp>
      <p:sp>
        <p:nvSpPr>
          <p:cNvPr id="76" name="Slide Number Placeholder 4"/>
          <p:cNvSpPr>
            <a:spLocks noGrp="1"/>
          </p:cNvSpPr>
          <p:nvPr>
            <p:ph type="sldNum" sz="quarter" idx="11"/>
          </p:nvPr>
        </p:nvSpPr>
        <p:spPr/>
        <p:txBody>
          <a:bodyPr/>
          <a:lstStyle/>
          <a:p>
            <a:pPr>
              <a:defRPr/>
            </a:pPr>
            <a:fld id="{4F1F67E2-DC71-4A77-BAFF-66465C7169C9}" type="slidenum">
              <a:rPr lang="en-US">
                <a:solidFill>
                  <a:srgbClr val="FFFF00"/>
                </a:solidFill>
              </a:rPr>
              <a:pPr>
                <a:defRPr/>
              </a:pPr>
              <a:t>117</a:t>
            </a:fld>
            <a:endParaRPr lang="en-US">
              <a:solidFill>
                <a:srgbClr val="FFFF00"/>
              </a:solidFill>
            </a:endParaRPr>
          </a:p>
        </p:txBody>
      </p:sp>
      <p:grpSp>
        <p:nvGrpSpPr>
          <p:cNvPr id="229380" name="Group 2"/>
          <p:cNvGrpSpPr>
            <a:grpSpLocks/>
          </p:cNvGrpSpPr>
          <p:nvPr/>
        </p:nvGrpSpPr>
        <p:grpSpPr bwMode="auto">
          <a:xfrm>
            <a:off x="377825" y="3881438"/>
            <a:ext cx="1377950" cy="423862"/>
            <a:chOff x="1313" y="2496"/>
            <a:chExt cx="1252" cy="427"/>
          </a:xfrm>
        </p:grpSpPr>
        <p:sp>
          <p:nvSpPr>
            <p:cNvPr id="229449"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9450"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9451"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9452"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29381" name="Rectangle 7"/>
          <p:cNvSpPr>
            <a:spLocks noGrp="1" noChangeArrowheads="1"/>
          </p:cNvSpPr>
          <p:nvPr>
            <p:ph type="title"/>
          </p:nvPr>
        </p:nvSpPr>
        <p:spPr/>
        <p:txBody>
          <a:bodyPr/>
          <a:lstStyle/>
          <a:p>
            <a:r>
              <a:rPr lang="en-US"/>
              <a:t>Third Token</a:t>
            </a:r>
          </a:p>
        </p:txBody>
      </p:sp>
      <p:grpSp>
        <p:nvGrpSpPr>
          <p:cNvPr id="229382" name="Group 8"/>
          <p:cNvGrpSpPr>
            <a:grpSpLocks/>
          </p:cNvGrpSpPr>
          <p:nvPr/>
        </p:nvGrpSpPr>
        <p:grpSpPr bwMode="auto">
          <a:xfrm>
            <a:off x="1562100" y="2133600"/>
            <a:ext cx="5410200" cy="3429000"/>
            <a:chOff x="984" y="1344"/>
            <a:chExt cx="3408" cy="2160"/>
          </a:xfrm>
        </p:grpSpPr>
        <p:sp>
          <p:nvSpPr>
            <p:cNvPr id="229417" name="Line 9"/>
            <p:cNvSpPr>
              <a:spLocks noChangeShapeType="1"/>
            </p:cNvSpPr>
            <p:nvPr/>
          </p:nvSpPr>
          <p:spPr bwMode="auto">
            <a:xfrm>
              <a:off x="984" y="1440"/>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18" name="Line 10"/>
            <p:cNvSpPr>
              <a:spLocks noChangeShapeType="1"/>
            </p:cNvSpPr>
            <p:nvPr/>
          </p:nvSpPr>
          <p:spPr bwMode="auto">
            <a:xfrm>
              <a:off x="984" y="1721"/>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19" name="Line 11"/>
            <p:cNvSpPr>
              <a:spLocks noChangeShapeType="1"/>
            </p:cNvSpPr>
            <p:nvPr/>
          </p:nvSpPr>
          <p:spPr bwMode="auto">
            <a:xfrm>
              <a:off x="984" y="2002"/>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20" name="Line 12"/>
            <p:cNvSpPr>
              <a:spLocks noChangeShapeType="1"/>
            </p:cNvSpPr>
            <p:nvPr/>
          </p:nvSpPr>
          <p:spPr bwMode="auto">
            <a:xfrm>
              <a:off x="984" y="2283"/>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21" name="Line 13"/>
            <p:cNvSpPr>
              <a:spLocks noChangeShapeType="1"/>
            </p:cNvSpPr>
            <p:nvPr/>
          </p:nvSpPr>
          <p:spPr bwMode="auto">
            <a:xfrm>
              <a:off x="984" y="2564"/>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22" name="Line 14"/>
            <p:cNvSpPr>
              <a:spLocks noChangeShapeType="1"/>
            </p:cNvSpPr>
            <p:nvPr/>
          </p:nvSpPr>
          <p:spPr bwMode="auto">
            <a:xfrm>
              <a:off x="984" y="2845"/>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23" name="Line 15"/>
            <p:cNvSpPr>
              <a:spLocks noChangeShapeType="1"/>
            </p:cNvSpPr>
            <p:nvPr/>
          </p:nvSpPr>
          <p:spPr bwMode="auto">
            <a:xfrm>
              <a:off x="984" y="3126"/>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24" name="Line 16"/>
            <p:cNvSpPr>
              <a:spLocks noChangeShapeType="1"/>
            </p:cNvSpPr>
            <p:nvPr/>
          </p:nvSpPr>
          <p:spPr bwMode="auto">
            <a:xfrm>
              <a:off x="984" y="3408"/>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29425" name="AutoShape 17"/>
            <p:cNvSpPr>
              <a:spLocks noChangeArrowheads="1"/>
            </p:cNvSpPr>
            <p:nvPr/>
          </p:nvSpPr>
          <p:spPr bwMode="auto">
            <a:xfrm>
              <a:off x="1104" y="1344"/>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9426" name="AutoShape 18"/>
            <p:cNvSpPr>
              <a:spLocks noChangeArrowheads="1"/>
            </p:cNvSpPr>
            <p:nvPr/>
          </p:nvSpPr>
          <p:spPr bwMode="auto">
            <a:xfrm>
              <a:off x="1104" y="188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27" name="AutoShape 19"/>
            <p:cNvSpPr>
              <a:spLocks noChangeArrowheads="1"/>
            </p:cNvSpPr>
            <p:nvPr/>
          </p:nvSpPr>
          <p:spPr bwMode="auto">
            <a:xfrm>
              <a:off x="1104" y="2480"/>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28" name="AutoShape 20"/>
            <p:cNvSpPr>
              <a:spLocks noChangeArrowheads="1"/>
            </p:cNvSpPr>
            <p:nvPr/>
          </p:nvSpPr>
          <p:spPr bwMode="auto">
            <a:xfrm>
              <a:off x="1104"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29" name="AutoShape 21"/>
            <p:cNvSpPr>
              <a:spLocks noChangeArrowheads="1"/>
            </p:cNvSpPr>
            <p:nvPr/>
          </p:nvSpPr>
          <p:spPr bwMode="auto">
            <a:xfrm>
              <a:off x="1953" y="249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0" name="AutoShape 22"/>
            <p:cNvSpPr>
              <a:spLocks noChangeArrowheads="1"/>
            </p:cNvSpPr>
            <p:nvPr/>
          </p:nvSpPr>
          <p:spPr bwMode="auto">
            <a:xfrm>
              <a:off x="1953"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1" name="AutoShape 23"/>
            <p:cNvSpPr>
              <a:spLocks noChangeArrowheads="1"/>
            </p:cNvSpPr>
            <p:nvPr/>
          </p:nvSpPr>
          <p:spPr bwMode="auto">
            <a:xfrm>
              <a:off x="1953"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2" name="AutoShape 24"/>
            <p:cNvSpPr>
              <a:spLocks noChangeArrowheads="1"/>
            </p:cNvSpPr>
            <p:nvPr/>
          </p:nvSpPr>
          <p:spPr bwMode="auto">
            <a:xfrm>
              <a:off x="1953" y="182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3" name="AutoShape 25"/>
            <p:cNvSpPr>
              <a:spLocks noChangeArrowheads="1"/>
            </p:cNvSpPr>
            <p:nvPr/>
          </p:nvSpPr>
          <p:spPr bwMode="auto">
            <a:xfrm>
              <a:off x="1670" y="1632"/>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9434" name="AutoShape 26"/>
            <p:cNvSpPr>
              <a:spLocks noChangeArrowheads="1"/>
            </p:cNvSpPr>
            <p:nvPr/>
          </p:nvSpPr>
          <p:spPr bwMode="auto">
            <a:xfrm>
              <a:off x="1670" y="278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5" name="AutoShape 27"/>
            <p:cNvSpPr>
              <a:spLocks noChangeArrowheads="1"/>
            </p:cNvSpPr>
            <p:nvPr/>
          </p:nvSpPr>
          <p:spPr bwMode="auto">
            <a:xfrm>
              <a:off x="1387" y="2496"/>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6" name="AutoShape 28"/>
            <p:cNvSpPr>
              <a:spLocks noChangeArrowheads="1"/>
            </p:cNvSpPr>
            <p:nvPr/>
          </p:nvSpPr>
          <p:spPr bwMode="auto">
            <a:xfrm>
              <a:off x="1387" y="1344"/>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7" name="AutoShape 29"/>
            <p:cNvSpPr>
              <a:spLocks noChangeArrowheads="1"/>
            </p:cNvSpPr>
            <p:nvPr/>
          </p:nvSpPr>
          <p:spPr bwMode="auto">
            <a:xfrm>
              <a:off x="2236" y="1344"/>
              <a:ext cx="192" cy="216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38" name="AutoShape 30"/>
            <p:cNvSpPr>
              <a:spLocks noChangeArrowheads="1"/>
            </p:cNvSpPr>
            <p:nvPr/>
          </p:nvSpPr>
          <p:spPr bwMode="auto">
            <a:xfrm>
              <a:off x="3936" y="1344"/>
              <a:ext cx="192" cy="432"/>
            </a:xfrm>
            <a:prstGeom prst="roundRect">
              <a:avLst>
                <a:gd name="adj" fmla="val 16667"/>
              </a:avLst>
            </a:pr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229439" name="AutoShape 31"/>
            <p:cNvSpPr>
              <a:spLocks noChangeArrowheads="1"/>
            </p:cNvSpPr>
            <p:nvPr/>
          </p:nvSpPr>
          <p:spPr bwMode="auto">
            <a:xfrm>
              <a:off x="3936" y="193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0" name="AutoShape 32"/>
            <p:cNvSpPr>
              <a:spLocks noChangeArrowheads="1"/>
            </p:cNvSpPr>
            <p:nvPr/>
          </p:nvSpPr>
          <p:spPr bwMode="auto">
            <a:xfrm>
              <a:off x="3936" y="252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1" name="AutoShape 33"/>
            <p:cNvSpPr>
              <a:spLocks noChangeArrowheads="1"/>
            </p:cNvSpPr>
            <p:nvPr/>
          </p:nvSpPr>
          <p:spPr bwMode="auto">
            <a:xfrm>
              <a:off x="3936"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2" name="AutoShape 34"/>
            <p:cNvSpPr>
              <a:spLocks noChangeArrowheads="1"/>
            </p:cNvSpPr>
            <p:nvPr/>
          </p:nvSpPr>
          <p:spPr bwMode="auto">
            <a:xfrm>
              <a:off x="2520" y="1584"/>
              <a:ext cx="192" cy="168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3" name="AutoShape 35"/>
            <p:cNvSpPr>
              <a:spLocks noChangeArrowheads="1"/>
            </p:cNvSpPr>
            <p:nvPr/>
          </p:nvSpPr>
          <p:spPr bwMode="auto">
            <a:xfrm>
              <a:off x="2803" y="1824"/>
              <a:ext cx="192" cy="115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9444" name="AutoShape 36"/>
            <p:cNvSpPr>
              <a:spLocks noChangeArrowheads="1"/>
            </p:cNvSpPr>
            <p:nvPr/>
          </p:nvSpPr>
          <p:spPr bwMode="auto">
            <a:xfrm>
              <a:off x="3086" y="2112"/>
              <a:ext cx="192" cy="57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5" name="AutoShape 37"/>
            <p:cNvSpPr>
              <a:spLocks noChangeArrowheads="1"/>
            </p:cNvSpPr>
            <p:nvPr/>
          </p:nvSpPr>
          <p:spPr bwMode="auto">
            <a:xfrm>
              <a:off x="3369" y="1344"/>
              <a:ext cx="192" cy="768"/>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29446" name="AutoShape 38"/>
            <p:cNvSpPr>
              <a:spLocks noChangeArrowheads="1"/>
            </p:cNvSpPr>
            <p:nvPr/>
          </p:nvSpPr>
          <p:spPr bwMode="auto">
            <a:xfrm>
              <a:off x="3369" y="2736"/>
              <a:ext cx="192" cy="76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7" name="AutoShape 39"/>
            <p:cNvSpPr>
              <a:spLocks noChangeArrowheads="1"/>
            </p:cNvSpPr>
            <p:nvPr/>
          </p:nvSpPr>
          <p:spPr bwMode="auto">
            <a:xfrm>
              <a:off x="3652" y="2448"/>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29448" name="AutoShape 40"/>
            <p:cNvSpPr>
              <a:spLocks noChangeArrowheads="1"/>
            </p:cNvSpPr>
            <p:nvPr/>
          </p:nvSpPr>
          <p:spPr bwMode="auto">
            <a:xfrm>
              <a:off x="3648" y="1536"/>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grpSp>
        <p:nvGrpSpPr>
          <p:cNvPr id="229383" name="Group 41"/>
          <p:cNvGrpSpPr>
            <a:grpSpLocks/>
          </p:cNvGrpSpPr>
          <p:nvPr/>
        </p:nvGrpSpPr>
        <p:grpSpPr bwMode="auto">
          <a:xfrm>
            <a:off x="365125" y="4684713"/>
            <a:ext cx="1377950" cy="423862"/>
            <a:chOff x="1313" y="2496"/>
            <a:chExt cx="1252" cy="427"/>
          </a:xfrm>
        </p:grpSpPr>
        <p:sp>
          <p:nvSpPr>
            <p:cNvPr id="229413"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9414"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9415" name="Oval 44"/>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29416" name="Oval 45"/>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29384" name="Group 46"/>
          <p:cNvGrpSpPr>
            <a:grpSpLocks/>
          </p:cNvGrpSpPr>
          <p:nvPr/>
        </p:nvGrpSpPr>
        <p:grpSpPr bwMode="auto">
          <a:xfrm>
            <a:off x="365125" y="2070100"/>
            <a:ext cx="1377950" cy="465138"/>
            <a:chOff x="230" y="1304"/>
            <a:chExt cx="868" cy="293"/>
          </a:xfrm>
          <a:effectLst>
            <a:glow rad="63500">
              <a:schemeClr val="accent3">
                <a:satMod val="175000"/>
                <a:alpha val="40000"/>
              </a:schemeClr>
            </a:glow>
          </a:effectLst>
        </p:grpSpPr>
        <p:sp>
          <p:nvSpPr>
            <p:cNvPr id="229408" name="Freeform 47"/>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9409" name="Freeform 48"/>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9410" name="Oval 49"/>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29411" name="Oval 50"/>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29412" name="Text Box 51"/>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sp>
        <p:nvSpPr>
          <p:cNvPr id="229385" name="Freeform 52"/>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869429" name="Freeform 53"/>
          <p:cNvSpPr>
            <a:spLocks/>
          </p:cNvSpPr>
          <p:nvPr/>
        </p:nvSpPr>
        <p:spPr bwMode="auto">
          <a:xfrm>
            <a:off x="1244600" y="4032250"/>
            <a:ext cx="5588000" cy="1009650"/>
          </a:xfrm>
          <a:custGeom>
            <a:avLst/>
            <a:gdLst>
              <a:gd name="T0" fmla="*/ 0 w 3520"/>
              <a:gd name="T1" fmla="*/ 2147483647 h 636"/>
              <a:gd name="T2" fmla="*/ 2147483647 w 3520"/>
              <a:gd name="T3" fmla="*/ 2147483647 h 636"/>
              <a:gd name="T4" fmla="*/ 2147483647 w 3520"/>
              <a:gd name="T5" fmla="*/ 2147483647 h 636"/>
              <a:gd name="T6" fmla="*/ 2147483647 w 3520"/>
              <a:gd name="T7" fmla="*/ 2147483647 h 636"/>
              <a:gd name="T8" fmla="*/ 2147483647 w 3520"/>
              <a:gd name="T9" fmla="*/ 2147483647 h 636"/>
              <a:gd name="T10" fmla="*/ 2147483647 w 3520"/>
              <a:gd name="T11" fmla="*/ 2147483647 h 636"/>
              <a:gd name="T12" fmla="*/ 0 60000 65536"/>
              <a:gd name="T13" fmla="*/ 0 60000 65536"/>
              <a:gd name="T14" fmla="*/ 0 60000 65536"/>
              <a:gd name="T15" fmla="*/ 0 60000 65536"/>
              <a:gd name="T16" fmla="*/ 0 60000 65536"/>
              <a:gd name="T17" fmla="*/ 0 60000 65536"/>
              <a:gd name="T18" fmla="*/ 0 w 3520"/>
              <a:gd name="T19" fmla="*/ 0 h 636"/>
              <a:gd name="T20" fmla="*/ 3520 w 3520"/>
              <a:gd name="T21" fmla="*/ 636 h 636"/>
            </a:gdLst>
            <a:ahLst/>
            <a:cxnLst>
              <a:cxn ang="T12">
                <a:pos x="T0" y="T1"/>
              </a:cxn>
              <a:cxn ang="T13">
                <a:pos x="T2" y="T3"/>
              </a:cxn>
              <a:cxn ang="T14">
                <a:pos x="T4" y="T5"/>
              </a:cxn>
              <a:cxn ang="T15">
                <a:pos x="T6" y="T7"/>
              </a:cxn>
              <a:cxn ang="T16">
                <a:pos x="T8" y="T9"/>
              </a:cxn>
              <a:cxn ang="T17">
                <a:pos x="T10" y="T11"/>
              </a:cxn>
            </a:cxnLst>
            <a:rect l="T18" t="T19" r="T20" b="T21"/>
            <a:pathLst>
              <a:path w="3520" h="636">
                <a:moveTo>
                  <a:pt x="0" y="12"/>
                </a:moveTo>
                <a:cubicBezTo>
                  <a:pt x="139" y="6"/>
                  <a:pt x="279" y="0"/>
                  <a:pt x="352" y="44"/>
                </a:cubicBezTo>
                <a:cubicBezTo>
                  <a:pt x="425" y="88"/>
                  <a:pt x="336" y="228"/>
                  <a:pt x="440" y="276"/>
                </a:cubicBezTo>
                <a:cubicBezTo>
                  <a:pt x="544" y="324"/>
                  <a:pt x="861" y="283"/>
                  <a:pt x="976" y="332"/>
                </a:cubicBezTo>
                <a:cubicBezTo>
                  <a:pt x="1091" y="381"/>
                  <a:pt x="704" y="521"/>
                  <a:pt x="1128" y="572"/>
                </a:cubicBezTo>
                <a:cubicBezTo>
                  <a:pt x="1552" y="623"/>
                  <a:pt x="3022" y="623"/>
                  <a:pt x="3520" y="636"/>
                </a:cubicBezTo>
              </a:path>
            </a:pathLst>
          </a:custGeom>
          <a:noFill/>
          <a:ln w="76200">
            <a:solidFill>
              <a:schemeClr val="accent2"/>
            </a:solidFill>
            <a:round/>
            <a:headEnd/>
            <a:tailEnd type="triangle" w="med" len="med"/>
          </a:ln>
        </p:spPr>
        <p:txBody>
          <a:bodyPr wrap="none" anchor="ctr"/>
          <a:lstStyle/>
          <a:p>
            <a:endParaRPr lang="en-US" dirty="0">
              <a:latin typeface="Courier New" pitchFamily="49" charset="0"/>
            </a:endParaRPr>
          </a:p>
        </p:txBody>
      </p:sp>
      <p:sp>
        <p:nvSpPr>
          <p:cNvPr id="869430" name="Text Box 54"/>
          <p:cNvSpPr txBox="1">
            <a:spLocks noChangeArrowheads="1"/>
          </p:cNvSpPr>
          <p:nvPr/>
        </p:nvSpPr>
        <p:spPr bwMode="auto">
          <a:xfrm>
            <a:off x="6510338" y="5521325"/>
            <a:ext cx="1735137" cy="946150"/>
          </a:xfrm>
          <a:prstGeom prst="rect">
            <a:avLst/>
          </a:prstGeom>
          <a:noFill/>
          <a:ln w="9525" algn="ctr">
            <a:no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Takes 0 or 2</a:t>
            </a:r>
          </a:p>
        </p:txBody>
      </p:sp>
      <p:grpSp>
        <p:nvGrpSpPr>
          <p:cNvPr id="229388" name="Group 55"/>
          <p:cNvGrpSpPr>
            <a:grpSpLocks/>
          </p:cNvGrpSpPr>
          <p:nvPr/>
        </p:nvGrpSpPr>
        <p:grpSpPr bwMode="auto">
          <a:xfrm>
            <a:off x="365125" y="2941638"/>
            <a:ext cx="1377950" cy="423862"/>
            <a:chOff x="1313" y="2496"/>
            <a:chExt cx="1252" cy="427"/>
          </a:xfrm>
        </p:grpSpPr>
        <p:sp>
          <p:nvSpPr>
            <p:cNvPr id="229404" name="Freeform 5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9405" name="Freeform 5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9406" name="Oval 58"/>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29407" name="Oval 59"/>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229389" name="Group 60"/>
          <p:cNvGrpSpPr>
            <a:grpSpLocks/>
          </p:cNvGrpSpPr>
          <p:nvPr/>
        </p:nvGrpSpPr>
        <p:grpSpPr bwMode="auto">
          <a:xfrm>
            <a:off x="1343025" y="2941638"/>
            <a:ext cx="1377950" cy="444500"/>
            <a:chOff x="230" y="1853"/>
            <a:chExt cx="868" cy="280"/>
          </a:xfrm>
        </p:grpSpPr>
        <p:grpSp>
          <p:nvGrpSpPr>
            <p:cNvPr id="229398" name="Group 61"/>
            <p:cNvGrpSpPr>
              <a:grpSpLocks/>
            </p:cNvGrpSpPr>
            <p:nvPr/>
          </p:nvGrpSpPr>
          <p:grpSpPr bwMode="auto">
            <a:xfrm>
              <a:off x="230" y="1853"/>
              <a:ext cx="868" cy="267"/>
              <a:chOff x="1313" y="2496"/>
              <a:chExt cx="1252" cy="427"/>
            </a:xfrm>
          </p:grpSpPr>
          <p:sp>
            <p:nvSpPr>
              <p:cNvPr id="229400" name="Freeform 6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9401" name="Freeform 6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9402" name="Oval 6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9403" name="Oval 6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9399" name="Text Box 66"/>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229390" name="Text Box 67"/>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nvGrpSpPr>
          <p:cNvPr id="9" name="Group 68"/>
          <p:cNvGrpSpPr>
            <a:grpSpLocks/>
          </p:cNvGrpSpPr>
          <p:nvPr/>
        </p:nvGrpSpPr>
        <p:grpSpPr bwMode="auto">
          <a:xfrm>
            <a:off x="352425" y="3868738"/>
            <a:ext cx="1377950" cy="444500"/>
            <a:chOff x="230" y="1853"/>
            <a:chExt cx="868" cy="280"/>
          </a:xfrm>
          <a:effectLst>
            <a:glow rad="63500">
              <a:schemeClr val="accent3">
                <a:satMod val="175000"/>
                <a:alpha val="40000"/>
              </a:schemeClr>
            </a:glow>
          </a:effectLst>
        </p:grpSpPr>
        <p:grpSp>
          <p:nvGrpSpPr>
            <p:cNvPr id="229392" name="Group 69"/>
            <p:cNvGrpSpPr>
              <a:grpSpLocks/>
            </p:cNvGrpSpPr>
            <p:nvPr/>
          </p:nvGrpSpPr>
          <p:grpSpPr bwMode="auto">
            <a:xfrm>
              <a:off x="230" y="1853"/>
              <a:ext cx="868" cy="267"/>
              <a:chOff x="1313" y="2496"/>
              <a:chExt cx="1252" cy="427"/>
            </a:xfrm>
          </p:grpSpPr>
          <p:sp>
            <p:nvSpPr>
              <p:cNvPr id="229394" name="Freeform 70"/>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9395" name="Freeform 71"/>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9396" name="Oval 72"/>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29397" name="Oval 73"/>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29393" name="Text Box 74"/>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69429"/>
                                        </p:tgtEl>
                                        <p:attrNameLst>
                                          <p:attrName>style.visibility</p:attrName>
                                        </p:attrNameLst>
                                      </p:cBhvr>
                                      <p:to>
                                        <p:strVal val="visible"/>
                                      </p:to>
                                    </p:set>
                                    <p:animEffect transition="in" filter="blinds(horizontal)">
                                      <p:cBhvr>
                                        <p:cTn id="7" dur="500"/>
                                        <p:tgtEl>
                                          <p:spTgt spid="869429"/>
                                        </p:tgtEl>
                                      </p:cBhvr>
                                    </p:animEffect>
                                  </p:childTnLst>
                                </p:cTn>
                              </p:par>
                              <p:par>
                                <p:cTn id="8" presetID="0" presetClass="path" presetSubtype="0" accel="50000" decel="50000" fill="hold" nodeType="withEffect">
                                  <p:stCondLst>
                                    <p:cond delay="0"/>
                                  </p:stCondLst>
                                  <p:childTnLst>
                                    <p:animMotion origin="layout" path="M 1.11111E-6 -3.7037E-6 C 0.03733 0.00278 0.07483 0.00579 0.09028 0.01667 C 0.10573 0.02755 0.0783 0.05371 0.09305 0.06482 C 0.10781 0.07593 0.16267 0.07153 0.17917 0.08333 C 0.19566 0.09514 0.15851 0.12199 0.19167 0.13519 C 0.22483 0.14838 0.2993 0.15949 0.37778 0.16296 C 0.45625 0.16644 0.55937 0.16088 0.6625 0.15556 " pathEditMode="relative" ptsTypes="aaaaaaA">
                                      <p:cBhvr>
                                        <p:cTn id="9" dur="2000" fill="hold"/>
                                        <p:tgtEl>
                                          <p:spTgt spid="9"/>
                                        </p:tgtEl>
                                        <p:attrNameLst>
                                          <p:attrName>ppt_x</p:attrName>
                                          <p:attrName>ppt_y</p:attrName>
                                        </p:attrNameLst>
                                      </p:cBhvr>
                                    </p:animMotion>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869430"/>
                                        </p:tgtEl>
                                        <p:attrNameLst>
                                          <p:attrName>style.visibility</p:attrName>
                                        </p:attrNameLst>
                                      </p:cBhvr>
                                      <p:to>
                                        <p:strVal val="visible"/>
                                      </p:to>
                                    </p:set>
                                    <p:animEffect transition="in" filter="blinds(horizontal)">
                                      <p:cBhvr>
                                        <p:cTn id="13" dur="500"/>
                                        <p:tgtEl>
                                          <p:spTgt spid="869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9429" grpId="0" animBg="1"/>
      <p:bldP spid="869430"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ooter Placeholder 3"/>
          <p:cNvSpPr>
            <a:spLocks noGrp="1"/>
          </p:cNvSpPr>
          <p:nvPr>
            <p:ph type="ftr" sz="quarter" idx="10"/>
          </p:nvPr>
        </p:nvSpPr>
        <p:spPr/>
        <p:txBody>
          <a:bodyPr/>
          <a:lstStyle/>
          <a:p>
            <a:pPr>
              <a:defRPr/>
            </a:pPr>
            <a:r>
              <a:rPr lang="en-US"/>
              <a:t>Art of Multiprocessor Programming</a:t>
            </a:r>
          </a:p>
        </p:txBody>
      </p:sp>
      <p:sp>
        <p:nvSpPr>
          <p:cNvPr id="84" name="Slide Number Placeholder 4"/>
          <p:cNvSpPr>
            <a:spLocks noGrp="1"/>
          </p:cNvSpPr>
          <p:nvPr>
            <p:ph type="sldNum" sz="quarter" idx="11"/>
          </p:nvPr>
        </p:nvSpPr>
        <p:spPr/>
        <p:txBody>
          <a:bodyPr/>
          <a:lstStyle/>
          <a:p>
            <a:pPr>
              <a:defRPr/>
            </a:pPr>
            <a:fld id="{8E0C0C47-0103-4B6D-804D-851C624B4209}" type="slidenum">
              <a:rPr lang="en-US"/>
              <a:pPr>
                <a:defRPr/>
              </a:pPr>
              <a:t>118</a:t>
            </a:fld>
            <a:endParaRPr lang="en-US"/>
          </a:p>
        </p:txBody>
      </p:sp>
      <p:grpSp>
        <p:nvGrpSpPr>
          <p:cNvPr id="230404" name="Group 2"/>
          <p:cNvGrpSpPr>
            <a:grpSpLocks/>
          </p:cNvGrpSpPr>
          <p:nvPr/>
        </p:nvGrpSpPr>
        <p:grpSpPr bwMode="auto">
          <a:xfrm>
            <a:off x="390525" y="3830638"/>
            <a:ext cx="1377950" cy="423862"/>
            <a:chOff x="1313" y="2496"/>
            <a:chExt cx="1252" cy="427"/>
          </a:xfrm>
        </p:grpSpPr>
        <p:sp>
          <p:nvSpPr>
            <p:cNvPr id="230481"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82"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83"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84"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230405" name="Group 7"/>
          <p:cNvGrpSpPr>
            <a:grpSpLocks/>
          </p:cNvGrpSpPr>
          <p:nvPr/>
        </p:nvGrpSpPr>
        <p:grpSpPr bwMode="auto">
          <a:xfrm>
            <a:off x="365125" y="2078038"/>
            <a:ext cx="1377950" cy="423862"/>
            <a:chOff x="1313" y="2496"/>
            <a:chExt cx="1252" cy="427"/>
          </a:xfrm>
        </p:grpSpPr>
        <p:sp>
          <p:nvSpPr>
            <p:cNvPr id="230477" name="Freeform 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78" name="Freeform 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79" name="Oval 1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80" name="Oval 1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30406" name="Rectangle 12"/>
          <p:cNvSpPr>
            <a:spLocks noGrp="1" noChangeArrowheads="1"/>
          </p:cNvSpPr>
          <p:nvPr>
            <p:ph type="title"/>
          </p:nvPr>
        </p:nvSpPr>
        <p:spPr/>
        <p:txBody>
          <a:bodyPr/>
          <a:lstStyle/>
          <a:p>
            <a:r>
              <a:rPr lang="en-US"/>
              <a:t>Third Token</a:t>
            </a:r>
          </a:p>
        </p:txBody>
      </p:sp>
      <p:grpSp>
        <p:nvGrpSpPr>
          <p:cNvPr id="230407" name="Group 13"/>
          <p:cNvGrpSpPr>
            <a:grpSpLocks/>
          </p:cNvGrpSpPr>
          <p:nvPr/>
        </p:nvGrpSpPr>
        <p:grpSpPr bwMode="auto">
          <a:xfrm>
            <a:off x="1562100" y="2133600"/>
            <a:ext cx="5410200" cy="3429000"/>
            <a:chOff x="984" y="1344"/>
            <a:chExt cx="3408" cy="2160"/>
          </a:xfrm>
        </p:grpSpPr>
        <p:sp>
          <p:nvSpPr>
            <p:cNvPr id="230445" name="Line 14"/>
            <p:cNvSpPr>
              <a:spLocks noChangeShapeType="1"/>
            </p:cNvSpPr>
            <p:nvPr/>
          </p:nvSpPr>
          <p:spPr bwMode="auto">
            <a:xfrm>
              <a:off x="984" y="1440"/>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46" name="Line 15"/>
            <p:cNvSpPr>
              <a:spLocks noChangeShapeType="1"/>
            </p:cNvSpPr>
            <p:nvPr/>
          </p:nvSpPr>
          <p:spPr bwMode="auto">
            <a:xfrm>
              <a:off x="984" y="1721"/>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47" name="Line 16"/>
            <p:cNvSpPr>
              <a:spLocks noChangeShapeType="1"/>
            </p:cNvSpPr>
            <p:nvPr/>
          </p:nvSpPr>
          <p:spPr bwMode="auto">
            <a:xfrm>
              <a:off x="984" y="2002"/>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48" name="Line 17"/>
            <p:cNvSpPr>
              <a:spLocks noChangeShapeType="1"/>
            </p:cNvSpPr>
            <p:nvPr/>
          </p:nvSpPr>
          <p:spPr bwMode="auto">
            <a:xfrm>
              <a:off x="984" y="2283"/>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49" name="Line 18"/>
            <p:cNvSpPr>
              <a:spLocks noChangeShapeType="1"/>
            </p:cNvSpPr>
            <p:nvPr/>
          </p:nvSpPr>
          <p:spPr bwMode="auto">
            <a:xfrm>
              <a:off x="984" y="2564"/>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50" name="Line 19"/>
            <p:cNvSpPr>
              <a:spLocks noChangeShapeType="1"/>
            </p:cNvSpPr>
            <p:nvPr/>
          </p:nvSpPr>
          <p:spPr bwMode="auto">
            <a:xfrm>
              <a:off x="984" y="2845"/>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51" name="Line 20"/>
            <p:cNvSpPr>
              <a:spLocks noChangeShapeType="1"/>
            </p:cNvSpPr>
            <p:nvPr/>
          </p:nvSpPr>
          <p:spPr bwMode="auto">
            <a:xfrm>
              <a:off x="984" y="3126"/>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52" name="Line 21"/>
            <p:cNvSpPr>
              <a:spLocks noChangeShapeType="1"/>
            </p:cNvSpPr>
            <p:nvPr/>
          </p:nvSpPr>
          <p:spPr bwMode="auto">
            <a:xfrm>
              <a:off x="984" y="3408"/>
              <a:ext cx="3408" cy="0"/>
            </a:xfrm>
            <a:prstGeom prst="line">
              <a:avLst/>
            </a:prstGeom>
            <a:noFill/>
            <a:ln w="38100">
              <a:solidFill>
                <a:schemeClr val="tx1"/>
              </a:solidFill>
              <a:round/>
              <a:headEnd/>
              <a:tailEnd type="triangle" w="med" len="med"/>
            </a:ln>
          </p:spPr>
          <p:txBody>
            <a:bodyPr wrap="none" anchor="ctr"/>
            <a:lstStyle/>
            <a:p>
              <a:endParaRPr lang="en-US" dirty="0">
                <a:latin typeface="Courier New" pitchFamily="49" charset="0"/>
              </a:endParaRPr>
            </a:p>
          </p:txBody>
        </p:sp>
        <p:sp>
          <p:nvSpPr>
            <p:cNvPr id="230453" name="AutoShape 22"/>
            <p:cNvSpPr>
              <a:spLocks noChangeArrowheads="1"/>
            </p:cNvSpPr>
            <p:nvPr/>
          </p:nvSpPr>
          <p:spPr bwMode="auto">
            <a:xfrm>
              <a:off x="1104" y="1344"/>
              <a:ext cx="192" cy="432"/>
            </a:xfrm>
            <a:prstGeom prst="roundRect">
              <a:avLst>
                <a:gd name="adj" fmla="val 16667"/>
              </a:avLst>
            </a:prstGeom>
            <a:solidFill>
              <a:schemeClr val="accent1">
                <a:lumMod val="50000"/>
              </a:schemeClr>
            </a:solidFill>
            <a:ln w="38100">
              <a:solidFill>
                <a:schemeClr val="tx1"/>
              </a:solidFill>
              <a:round/>
              <a:headEnd/>
              <a:tailEnd/>
            </a:ln>
          </p:spPr>
          <p:txBody>
            <a:bodyPr wrap="none" anchor="ctr"/>
            <a:lstStyle/>
            <a:p>
              <a:endParaRPr lang="en-US" dirty="0">
                <a:latin typeface="Courier New" pitchFamily="49" charset="0"/>
              </a:endParaRPr>
            </a:p>
          </p:txBody>
        </p:sp>
        <p:sp>
          <p:nvSpPr>
            <p:cNvPr id="230454" name="AutoShape 23"/>
            <p:cNvSpPr>
              <a:spLocks noChangeArrowheads="1"/>
            </p:cNvSpPr>
            <p:nvPr/>
          </p:nvSpPr>
          <p:spPr bwMode="auto">
            <a:xfrm>
              <a:off x="1104" y="188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55" name="AutoShape 24"/>
            <p:cNvSpPr>
              <a:spLocks noChangeArrowheads="1"/>
            </p:cNvSpPr>
            <p:nvPr/>
          </p:nvSpPr>
          <p:spPr bwMode="auto">
            <a:xfrm>
              <a:off x="1104" y="2480"/>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56" name="AutoShape 25"/>
            <p:cNvSpPr>
              <a:spLocks noChangeArrowheads="1"/>
            </p:cNvSpPr>
            <p:nvPr/>
          </p:nvSpPr>
          <p:spPr bwMode="auto">
            <a:xfrm>
              <a:off x="1104"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57" name="AutoShape 26"/>
            <p:cNvSpPr>
              <a:spLocks noChangeArrowheads="1"/>
            </p:cNvSpPr>
            <p:nvPr/>
          </p:nvSpPr>
          <p:spPr bwMode="auto">
            <a:xfrm>
              <a:off x="1953" y="249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58" name="AutoShape 27"/>
            <p:cNvSpPr>
              <a:spLocks noChangeArrowheads="1"/>
            </p:cNvSpPr>
            <p:nvPr/>
          </p:nvSpPr>
          <p:spPr bwMode="auto">
            <a:xfrm>
              <a:off x="1953"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59" name="AutoShape 28"/>
            <p:cNvSpPr>
              <a:spLocks noChangeArrowheads="1"/>
            </p:cNvSpPr>
            <p:nvPr/>
          </p:nvSpPr>
          <p:spPr bwMode="auto">
            <a:xfrm>
              <a:off x="1953" y="134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0" name="AutoShape 29"/>
            <p:cNvSpPr>
              <a:spLocks noChangeArrowheads="1"/>
            </p:cNvSpPr>
            <p:nvPr/>
          </p:nvSpPr>
          <p:spPr bwMode="auto">
            <a:xfrm>
              <a:off x="1953" y="182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1" name="AutoShape 30"/>
            <p:cNvSpPr>
              <a:spLocks noChangeArrowheads="1"/>
            </p:cNvSpPr>
            <p:nvPr/>
          </p:nvSpPr>
          <p:spPr bwMode="auto">
            <a:xfrm>
              <a:off x="1670" y="1632"/>
              <a:ext cx="192" cy="432"/>
            </a:xfrm>
            <a:prstGeom prst="roundRect">
              <a:avLst>
                <a:gd name="adj" fmla="val 16667"/>
              </a:avLst>
            </a:prstGeom>
            <a:solidFill>
              <a:schemeClr val="accent1">
                <a:lumMod val="50000"/>
              </a:schemeClr>
            </a:solidFill>
            <a:ln w="38100">
              <a:solidFill>
                <a:schemeClr val="tx1"/>
              </a:solidFill>
              <a:round/>
              <a:headEnd/>
              <a:tailEnd/>
            </a:ln>
          </p:spPr>
          <p:txBody>
            <a:bodyPr wrap="none" anchor="ctr"/>
            <a:lstStyle/>
            <a:p>
              <a:endParaRPr lang="en-US" dirty="0">
                <a:latin typeface="Courier New" pitchFamily="49" charset="0"/>
              </a:endParaRPr>
            </a:p>
          </p:txBody>
        </p:sp>
        <p:sp>
          <p:nvSpPr>
            <p:cNvPr id="230462" name="AutoShape 31"/>
            <p:cNvSpPr>
              <a:spLocks noChangeArrowheads="1"/>
            </p:cNvSpPr>
            <p:nvPr/>
          </p:nvSpPr>
          <p:spPr bwMode="auto">
            <a:xfrm>
              <a:off x="1670" y="2784"/>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3" name="AutoShape 32"/>
            <p:cNvSpPr>
              <a:spLocks noChangeArrowheads="1"/>
            </p:cNvSpPr>
            <p:nvPr/>
          </p:nvSpPr>
          <p:spPr bwMode="auto">
            <a:xfrm>
              <a:off x="1387" y="2496"/>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4" name="AutoShape 33"/>
            <p:cNvSpPr>
              <a:spLocks noChangeArrowheads="1"/>
            </p:cNvSpPr>
            <p:nvPr/>
          </p:nvSpPr>
          <p:spPr bwMode="auto">
            <a:xfrm>
              <a:off x="1387" y="1344"/>
              <a:ext cx="192" cy="100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5" name="AutoShape 34"/>
            <p:cNvSpPr>
              <a:spLocks noChangeArrowheads="1"/>
            </p:cNvSpPr>
            <p:nvPr/>
          </p:nvSpPr>
          <p:spPr bwMode="auto">
            <a:xfrm>
              <a:off x="2236" y="1344"/>
              <a:ext cx="192" cy="216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6" name="AutoShape 35"/>
            <p:cNvSpPr>
              <a:spLocks noChangeArrowheads="1"/>
            </p:cNvSpPr>
            <p:nvPr/>
          </p:nvSpPr>
          <p:spPr bwMode="auto">
            <a:xfrm>
              <a:off x="3936" y="1344"/>
              <a:ext cx="192" cy="432"/>
            </a:xfrm>
            <a:prstGeom prst="roundRect">
              <a:avLst>
                <a:gd name="adj" fmla="val 16667"/>
              </a:avLst>
            </a:prstGeom>
            <a:solidFill>
              <a:schemeClr val="accent1">
                <a:lumMod val="50000"/>
              </a:schemeClr>
            </a:solidFill>
            <a:ln w="38100">
              <a:solidFill>
                <a:schemeClr val="tx1"/>
              </a:solidFill>
              <a:round/>
              <a:headEnd/>
              <a:tailEnd/>
            </a:ln>
          </p:spPr>
          <p:txBody>
            <a:bodyPr wrap="none" anchor="ctr"/>
            <a:lstStyle/>
            <a:p>
              <a:endParaRPr lang="en-US" dirty="0">
                <a:latin typeface="Courier New" pitchFamily="49" charset="0"/>
              </a:endParaRPr>
            </a:p>
          </p:txBody>
        </p:sp>
        <p:sp>
          <p:nvSpPr>
            <p:cNvPr id="230467" name="AutoShape 36"/>
            <p:cNvSpPr>
              <a:spLocks noChangeArrowheads="1"/>
            </p:cNvSpPr>
            <p:nvPr/>
          </p:nvSpPr>
          <p:spPr bwMode="auto">
            <a:xfrm>
              <a:off x="3936" y="1936"/>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8" name="AutoShape 37"/>
            <p:cNvSpPr>
              <a:spLocks noChangeArrowheads="1"/>
            </p:cNvSpPr>
            <p:nvPr/>
          </p:nvSpPr>
          <p:spPr bwMode="auto">
            <a:xfrm>
              <a:off x="3936" y="2528"/>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69" name="AutoShape 38"/>
            <p:cNvSpPr>
              <a:spLocks noChangeArrowheads="1"/>
            </p:cNvSpPr>
            <p:nvPr/>
          </p:nvSpPr>
          <p:spPr bwMode="auto">
            <a:xfrm>
              <a:off x="3936" y="3072"/>
              <a:ext cx="192" cy="432"/>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70" name="AutoShape 39"/>
            <p:cNvSpPr>
              <a:spLocks noChangeArrowheads="1"/>
            </p:cNvSpPr>
            <p:nvPr/>
          </p:nvSpPr>
          <p:spPr bwMode="auto">
            <a:xfrm>
              <a:off x="2520" y="1584"/>
              <a:ext cx="192" cy="1680"/>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71" name="AutoShape 40"/>
            <p:cNvSpPr>
              <a:spLocks noChangeArrowheads="1"/>
            </p:cNvSpPr>
            <p:nvPr/>
          </p:nvSpPr>
          <p:spPr bwMode="auto">
            <a:xfrm>
              <a:off x="2803" y="1824"/>
              <a:ext cx="192" cy="1152"/>
            </a:xfrm>
            <a:prstGeom prst="roundRect">
              <a:avLst>
                <a:gd name="adj" fmla="val 16667"/>
              </a:avLst>
            </a:prstGeom>
            <a:solidFill>
              <a:schemeClr val="accent1">
                <a:lumMod val="50000"/>
              </a:schemeClr>
            </a:solidFill>
            <a:ln w="38100">
              <a:solidFill>
                <a:schemeClr val="tx1"/>
              </a:solidFill>
              <a:round/>
              <a:headEnd/>
              <a:tailEnd/>
            </a:ln>
          </p:spPr>
          <p:txBody>
            <a:bodyPr wrap="none" anchor="ctr"/>
            <a:lstStyle/>
            <a:p>
              <a:endParaRPr lang="en-US" dirty="0">
                <a:latin typeface="Courier New" pitchFamily="49" charset="0"/>
              </a:endParaRPr>
            </a:p>
          </p:txBody>
        </p:sp>
        <p:sp>
          <p:nvSpPr>
            <p:cNvPr id="230472" name="AutoShape 41"/>
            <p:cNvSpPr>
              <a:spLocks noChangeArrowheads="1"/>
            </p:cNvSpPr>
            <p:nvPr/>
          </p:nvSpPr>
          <p:spPr bwMode="auto">
            <a:xfrm>
              <a:off x="3086" y="2112"/>
              <a:ext cx="192" cy="576"/>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73" name="AutoShape 42"/>
            <p:cNvSpPr>
              <a:spLocks noChangeArrowheads="1"/>
            </p:cNvSpPr>
            <p:nvPr/>
          </p:nvSpPr>
          <p:spPr bwMode="auto">
            <a:xfrm>
              <a:off x="3369" y="1344"/>
              <a:ext cx="192" cy="768"/>
            </a:xfrm>
            <a:prstGeom prst="roundRect">
              <a:avLst>
                <a:gd name="adj" fmla="val 16667"/>
              </a:avLst>
            </a:prstGeom>
            <a:solidFill>
              <a:schemeClr val="accent1">
                <a:lumMod val="50000"/>
              </a:schemeClr>
            </a:solidFill>
            <a:ln w="38100">
              <a:solidFill>
                <a:schemeClr val="tx1"/>
              </a:solidFill>
              <a:round/>
              <a:headEnd/>
              <a:tailEnd/>
            </a:ln>
          </p:spPr>
          <p:txBody>
            <a:bodyPr wrap="none" anchor="ctr"/>
            <a:lstStyle/>
            <a:p>
              <a:endParaRPr lang="en-US" dirty="0">
                <a:latin typeface="Courier New" pitchFamily="49" charset="0"/>
              </a:endParaRPr>
            </a:p>
          </p:txBody>
        </p:sp>
        <p:sp>
          <p:nvSpPr>
            <p:cNvPr id="230474" name="AutoShape 43"/>
            <p:cNvSpPr>
              <a:spLocks noChangeArrowheads="1"/>
            </p:cNvSpPr>
            <p:nvPr/>
          </p:nvSpPr>
          <p:spPr bwMode="auto">
            <a:xfrm>
              <a:off x="3369" y="2736"/>
              <a:ext cx="192" cy="768"/>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75" name="AutoShape 44"/>
            <p:cNvSpPr>
              <a:spLocks noChangeArrowheads="1"/>
            </p:cNvSpPr>
            <p:nvPr/>
          </p:nvSpPr>
          <p:spPr bwMode="auto">
            <a:xfrm>
              <a:off x="3652" y="2448"/>
              <a:ext cx="192" cy="816"/>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0476" name="AutoShape 45"/>
            <p:cNvSpPr>
              <a:spLocks noChangeArrowheads="1"/>
            </p:cNvSpPr>
            <p:nvPr/>
          </p:nvSpPr>
          <p:spPr bwMode="auto">
            <a:xfrm>
              <a:off x="3648" y="1536"/>
              <a:ext cx="192" cy="816"/>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grpSp>
        <p:nvGrpSpPr>
          <p:cNvPr id="230408" name="Group 46"/>
          <p:cNvGrpSpPr>
            <a:grpSpLocks/>
          </p:cNvGrpSpPr>
          <p:nvPr/>
        </p:nvGrpSpPr>
        <p:grpSpPr bwMode="auto">
          <a:xfrm>
            <a:off x="365125" y="4684713"/>
            <a:ext cx="1377950" cy="423862"/>
            <a:chOff x="1313" y="2496"/>
            <a:chExt cx="1252" cy="427"/>
          </a:xfrm>
        </p:grpSpPr>
        <p:sp>
          <p:nvSpPr>
            <p:cNvPr id="230441" name="Freeform 4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30442" name="Freeform 4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30443" name="Oval 49"/>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30444" name="Oval 50"/>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30409" name="Text Box 51"/>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30410" name="Freeform 52"/>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870453" name="Freeform 53"/>
          <p:cNvSpPr>
            <a:spLocks/>
          </p:cNvSpPr>
          <p:nvPr/>
        </p:nvSpPr>
        <p:spPr bwMode="auto">
          <a:xfrm>
            <a:off x="12573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round/>
            <a:headEnd/>
            <a:tailEnd type="triangle" w="med" len="med"/>
          </a:ln>
        </p:spPr>
        <p:txBody>
          <a:bodyPr wrap="none" anchor="ctr"/>
          <a:lstStyle/>
          <a:p>
            <a:endParaRPr lang="en-US" dirty="0">
              <a:latin typeface="Courier New" pitchFamily="49" charset="0"/>
            </a:endParaRPr>
          </a:p>
        </p:txBody>
      </p:sp>
      <p:grpSp>
        <p:nvGrpSpPr>
          <p:cNvPr id="6" name="Group 54"/>
          <p:cNvGrpSpPr>
            <a:grpSpLocks/>
          </p:cNvGrpSpPr>
          <p:nvPr/>
        </p:nvGrpSpPr>
        <p:grpSpPr bwMode="auto">
          <a:xfrm>
            <a:off x="365125" y="2070100"/>
            <a:ext cx="1377950" cy="465138"/>
            <a:chOff x="230" y="1304"/>
            <a:chExt cx="868" cy="293"/>
          </a:xfrm>
          <a:effectLst>
            <a:glow rad="63500">
              <a:schemeClr val="accent3">
                <a:satMod val="175000"/>
                <a:alpha val="40000"/>
              </a:schemeClr>
            </a:glow>
          </a:effectLst>
        </p:grpSpPr>
        <p:sp>
          <p:nvSpPr>
            <p:cNvPr id="230436" name="Freeform 55"/>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30437" name="Freeform 56"/>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30438" name="Oval 57"/>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30439" name="Oval 58"/>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30440" name="Text Box 59"/>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sp>
        <p:nvSpPr>
          <p:cNvPr id="870460" name="Text Box 60"/>
          <p:cNvSpPr txBox="1">
            <a:spLocks noChangeArrowheads="1"/>
          </p:cNvSpPr>
          <p:nvPr/>
        </p:nvSpPr>
        <p:spPr bwMode="auto">
          <a:xfrm>
            <a:off x="7012753" y="2638425"/>
            <a:ext cx="1424043" cy="523220"/>
          </a:xfrm>
          <a:prstGeom prst="rect">
            <a:avLst/>
          </a:prstGeom>
          <a:noFill/>
          <a:ln w="9525" algn="ctr">
            <a:noFill/>
            <a:miter lim="800000"/>
            <a:headEnd/>
            <a:tailEnd/>
          </a:ln>
        </p:spPr>
        <p:txBody>
          <a:bodyPr wrap="none">
            <a:spAutoFit/>
          </a:bodyPr>
          <a:lstStyle/>
          <a:p>
            <a:pPr algn="ctr">
              <a:spcBef>
                <a:spcPct val="0"/>
              </a:spcBef>
            </a:pPr>
            <a:r>
              <a:rPr lang="en-US" sz="2800" b="0" dirty="0">
                <a:solidFill>
                  <a:srgbClr val="FF9933"/>
                </a:solidFill>
                <a:latin typeface="Arial" pitchFamily="34" charset="0"/>
                <a:cs typeface="Arial" pitchFamily="34" charset="0"/>
              </a:rPr>
              <a:t>Takes 0</a:t>
            </a:r>
          </a:p>
        </p:txBody>
      </p:sp>
      <p:grpSp>
        <p:nvGrpSpPr>
          <p:cNvPr id="230414" name="Group 61"/>
          <p:cNvGrpSpPr>
            <a:grpSpLocks/>
          </p:cNvGrpSpPr>
          <p:nvPr/>
        </p:nvGrpSpPr>
        <p:grpSpPr bwMode="auto">
          <a:xfrm>
            <a:off x="365125" y="2941638"/>
            <a:ext cx="1377950" cy="423862"/>
            <a:chOff x="1313" y="2496"/>
            <a:chExt cx="1252" cy="427"/>
          </a:xfrm>
        </p:grpSpPr>
        <p:sp>
          <p:nvSpPr>
            <p:cNvPr id="230432" name="Freeform 6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33" name="Freeform 6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34" name="Oval 64"/>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0435" name="Oval 65"/>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230415" name="Group 66"/>
          <p:cNvGrpSpPr>
            <a:grpSpLocks/>
          </p:cNvGrpSpPr>
          <p:nvPr/>
        </p:nvGrpSpPr>
        <p:grpSpPr bwMode="auto">
          <a:xfrm>
            <a:off x="1343025" y="2941638"/>
            <a:ext cx="1377950" cy="444500"/>
            <a:chOff x="230" y="1853"/>
            <a:chExt cx="868" cy="280"/>
          </a:xfrm>
        </p:grpSpPr>
        <p:grpSp>
          <p:nvGrpSpPr>
            <p:cNvPr id="230426" name="Group 67"/>
            <p:cNvGrpSpPr>
              <a:grpSpLocks/>
            </p:cNvGrpSpPr>
            <p:nvPr/>
          </p:nvGrpSpPr>
          <p:grpSpPr bwMode="auto">
            <a:xfrm>
              <a:off x="230" y="1853"/>
              <a:ext cx="868" cy="267"/>
              <a:chOff x="1313" y="2496"/>
              <a:chExt cx="1252" cy="427"/>
            </a:xfrm>
          </p:grpSpPr>
          <p:sp>
            <p:nvSpPr>
              <p:cNvPr id="230428" name="Freeform 6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0429" name="Freeform 6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0430" name="Oval 7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0431" name="Oval 7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30427" name="Text Box 72"/>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230416" name="Freeform 73"/>
          <p:cNvSpPr>
            <a:spLocks/>
          </p:cNvSpPr>
          <p:nvPr/>
        </p:nvSpPr>
        <p:spPr bwMode="auto">
          <a:xfrm>
            <a:off x="1244600" y="4032250"/>
            <a:ext cx="5588000" cy="1009650"/>
          </a:xfrm>
          <a:custGeom>
            <a:avLst/>
            <a:gdLst>
              <a:gd name="T0" fmla="*/ 0 w 3520"/>
              <a:gd name="T1" fmla="*/ 2147483647 h 636"/>
              <a:gd name="T2" fmla="*/ 2147483647 w 3520"/>
              <a:gd name="T3" fmla="*/ 2147483647 h 636"/>
              <a:gd name="T4" fmla="*/ 2147483647 w 3520"/>
              <a:gd name="T5" fmla="*/ 2147483647 h 636"/>
              <a:gd name="T6" fmla="*/ 2147483647 w 3520"/>
              <a:gd name="T7" fmla="*/ 2147483647 h 636"/>
              <a:gd name="T8" fmla="*/ 2147483647 w 3520"/>
              <a:gd name="T9" fmla="*/ 2147483647 h 636"/>
              <a:gd name="T10" fmla="*/ 2147483647 w 3520"/>
              <a:gd name="T11" fmla="*/ 2147483647 h 636"/>
              <a:gd name="T12" fmla="*/ 0 60000 65536"/>
              <a:gd name="T13" fmla="*/ 0 60000 65536"/>
              <a:gd name="T14" fmla="*/ 0 60000 65536"/>
              <a:gd name="T15" fmla="*/ 0 60000 65536"/>
              <a:gd name="T16" fmla="*/ 0 60000 65536"/>
              <a:gd name="T17" fmla="*/ 0 60000 65536"/>
              <a:gd name="T18" fmla="*/ 0 w 3520"/>
              <a:gd name="T19" fmla="*/ 0 h 636"/>
              <a:gd name="T20" fmla="*/ 3520 w 3520"/>
              <a:gd name="T21" fmla="*/ 636 h 636"/>
            </a:gdLst>
            <a:ahLst/>
            <a:cxnLst>
              <a:cxn ang="T12">
                <a:pos x="T0" y="T1"/>
              </a:cxn>
              <a:cxn ang="T13">
                <a:pos x="T2" y="T3"/>
              </a:cxn>
              <a:cxn ang="T14">
                <a:pos x="T4" y="T5"/>
              </a:cxn>
              <a:cxn ang="T15">
                <a:pos x="T6" y="T7"/>
              </a:cxn>
              <a:cxn ang="T16">
                <a:pos x="T8" y="T9"/>
              </a:cxn>
              <a:cxn ang="T17">
                <a:pos x="T10" y="T11"/>
              </a:cxn>
            </a:cxnLst>
            <a:rect l="T18" t="T19" r="T20" b="T21"/>
            <a:pathLst>
              <a:path w="3520" h="636">
                <a:moveTo>
                  <a:pt x="0" y="12"/>
                </a:moveTo>
                <a:cubicBezTo>
                  <a:pt x="139" y="6"/>
                  <a:pt x="279" y="0"/>
                  <a:pt x="352" y="44"/>
                </a:cubicBezTo>
                <a:cubicBezTo>
                  <a:pt x="425" y="88"/>
                  <a:pt x="336" y="228"/>
                  <a:pt x="440" y="276"/>
                </a:cubicBezTo>
                <a:cubicBezTo>
                  <a:pt x="544" y="324"/>
                  <a:pt x="861" y="283"/>
                  <a:pt x="976" y="332"/>
                </a:cubicBezTo>
                <a:cubicBezTo>
                  <a:pt x="1091" y="381"/>
                  <a:pt x="704" y="521"/>
                  <a:pt x="1128" y="572"/>
                </a:cubicBezTo>
                <a:cubicBezTo>
                  <a:pt x="1552" y="623"/>
                  <a:pt x="3022" y="623"/>
                  <a:pt x="3520" y="636"/>
                </a:cubicBezTo>
              </a:path>
            </a:pathLst>
          </a:custGeom>
          <a:noFill/>
          <a:ln w="76200">
            <a:solidFill>
              <a:schemeClr val="accent2"/>
            </a:solidFill>
            <a:round/>
            <a:headEnd/>
            <a:tailEnd type="triangle" w="med" len="med"/>
          </a:ln>
        </p:spPr>
        <p:txBody>
          <a:bodyPr wrap="none" anchor="ctr"/>
          <a:lstStyle/>
          <a:p>
            <a:endParaRPr lang="en-US" dirty="0">
              <a:latin typeface="Courier New" pitchFamily="49" charset="0"/>
            </a:endParaRPr>
          </a:p>
        </p:txBody>
      </p:sp>
      <p:grpSp>
        <p:nvGrpSpPr>
          <p:cNvPr id="230417" name="Group 74"/>
          <p:cNvGrpSpPr>
            <a:grpSpLocks/>
          </p:cNvGrpSpPr>
          <p:nvPr/>
        </p:nvGrpSpPr>
        <p:grpSpPr bwMode="auto">
          <a:xfrm>
            <a:off x="6867525" y="4783138"/>
            <a:ext cx="1377950" cy="444500"/>
            <a:chOff x="230" y="1853"/>
            <a:chExt cx="868" cy="280"/>
          </a:xfrm>
          <a:effectLst>
            <a:glow rad="63500">
              <a:schemeClr val="accent3">
                <a:satMod val="175000"/>
                <a:alpha val="40000"/>
              </a:schemeClr>
            </a:glow>
          </a:effectLst>
        </p:grpSpPr>
        <p:grpSp>
          <p:nvGrpSpPr>
            <p:cNvPr id="230420" name="Group 75"/>
            <p:cNvGrpSpPr>
              <a:grpSpLocks/>
            </p:cNvGrpSpPr>
            <p:nvPr/>
          </p:nvGrpSpPr>
          <p:grpSpPr bwMode="auto">
            <a:xfrm>
              <a:off x="230" y="1853"/>
              <a:ext cx="868" cy="267"/>
              <a:chOff x="1313" y="2496"/>
              <a:chExt cx="1252" cy="427"/>
            </a:xfrm>
          </p:grpSpPr>
          <p:sp>
            <p:nvSpPr>
              <p:cNvPr id="230422" name="Freeform 76"/>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0423" name="Freeform 77"/>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0424" name="Oval 78"/>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0425" name="Oval 79"/>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30421" name="Text Box 80"/>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230418" name="Text Box 81"/>
          <p:cNvSpPr txBox="1">
            <a:spLocks noChangeArrowheads="1"/>
          </p:cNvSpPr>
          <p:nvPr/>
        </p:nvSpPr>
        <p:spPr bwMode="auto">
          <a:xfrm>
            <a:off x="6599238" y="5419725"/>
            <a:ext cx="1646237" cy="946150"/>
          </a:xfrm>
          <a:prstGeom prst="rect">
            <a:avLst/>
          </a:prstGeom>
          <a:noFill/>
          <a:ln w="9525" algn="ctr">
            <a:no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Takes 0 or 2</a:t>
            </a:r>
          </a:p>
        </p:txBody>
      </p:sp>
      <p:sp>
        <p:nvSpPr>
          <p:cNvPr id="870482" name="Text Box 82"/>
          <p:cNvSpPr txBox="1">
            <a:spLocks noChangeArrowheads="1"/>
          </p:cNvSpPr>
          <p:nvPr/>
        </p:nvSpPr>
        <p:spPr bwMode="auto">
          <a:xfrm>
            <a:off x="1704975" y="3489325"/>
            <a:ext cx="4852988" cy="984250"/>
          </a:xfrm>
          <a:prstGeom prst="rect">
            <a:avLst/>
          </a:prstGeom>
          <a:solidFill>
            <a:schemeClr val="tx1">
              <a:alpha val="94116"/>
            </a:schemeClr>
          </a:solidFill>
          <a:ln w="38100" algn="ctr">
            <a:solidFill>
              <a:schemeClr val="accent2"/>
            </a:solidFill>
            <a:miter lim="800000"/>
            <a:headEnd/>
            <a:tailEnd/>
          </a:ln>
        </p:spPr>
        <p:txBody>
          <a:bodyPr>
            <a:spAutoFit/>
          </a:bodyPr>
          <a:lstStyle/>
          <a:p>
            <a:pPr algn="ctr">
              <a:spcBef>
                <a:spcPct val="0"/>
              </a:spcBef>
            </a:pPr>
            <a:r>
              <a:rPr lang="en-US" sz="2800" b="0">
                <a:solidFill>
                  <a:srgbClr val="FFFF00"/>
                </a:solidFill>
                <a:latin typeface="Arial" pitchFamily="34" charset="0"/>
                <a:cs typeface="Arial" pitchFamily="34" charset="0"/>
              </a:rPr>
              <a:t>They can’t both take zero, and they can’t take 0 and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53"/>
                                        </p:tgtEl>
                                        <p:attrNameLst>
                                          <p:attrName>style.visibility</p:attrName>
                                        </p:attrNameLst>
                                      </p:cBhvr>
                                      <p:to>
                                        <p:strVal val="visible"/>
                                      </p:to>
                                    </p:set>
                                    <p:animEffect transition="in" filter="blinds(horizontal)">
                                      <p:cBhvr>
                                        <p:cTn id="7" dur="500"/>
                                        <p:tgtEl>
                                          <p:spTgt spid="870453"/>
                                        </p:tgtEl>
                                      </p:cBhvr>
                                    </p:animEffect>
                                  </p:childTnLst>
                                </p:cTn>
                              </p:par>
                              <p:par>
                                <p:cTn id="8" presetID="0" presetClass="path" presetSubtype="0" accel="50000" decel="50000" fill="hold" nodeType="withEffect">
                                  <p:stCondLst>
                                    <p:cond delay="0"/>
                                  </p:stCondLst>
                                  <p:childTnLst>
                                    <p:animMotion origin="layout" path="M 2.22222E-6 0.00416 C 0.03177 -0.00162 0.06371 -0.00741 0.08038 -0.00116 C 0.09739 0.00509 0.08264 0.03125 0.10035 0.04166 C 0.11823 0.05231 0.17187 0.05231 0.18802 0.06134 C 0.20434 0.0706 0.14774 0.08981 0.19809 0.09722 C 0.24844 0.1044 0.43871 0.12245 0.48958 0.10602 C 0.54045 0.08981 0.47396 0.02129 0.50243 -0.00116 C 0.5309 -0.02338 0.59583 -0.0257 0.66111 -0.02778 " pathEditMode="relative" rAng="0" ptsTypes="aaaaaaaA">
                                      <p:cBhvr>
                                        <p:cTn id="9" dur="2000" fill="hold"/>
                                        <p:tgtEl>
                                          <p:spTgt spid="6"/>
                                        </p:tgtEl>
                                        <p:attrNameLst>
                                          <p:attrName>ppt_x</p:attrName>
                                          <p:attrName>ppt_y</p:attrName>
                                        </p:attrNameLst>
                                      </p:cBhvr>
                                      <p:rCtr x="33100" y="4300"/>
                                    </p:animMotion>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870460"/>
                                        </p:tgtEl>
                                        <p:attrNameLst>
                                          <p:attrName>style.visibility</p:attrName>
                                        </p:attrNameLst>
                                      </p:cBhvr>
                                      <p:to>
                                        <p:strVal val="visible"/>
                                      </p:to>
                                    </p:set>
                                    <p:animEffect transition="in" filter="blinds(horizontal)">
                                      <p:cBhvr>
                                        <p:cTn id="13" dur="500"/>
                                        <p:tgtEl>
                                          <p:spTgt spid="870460"/>
                                        </p:tgtEl>
                                      </p:cBhvr>
                                    </p:animEffect>
                                  </p:childTnLst>
                                </p:cTn>
                              </p:par>
                            </p:childTnLst>
                          </p:cTn>
                        </p:par>
                        <p:par>
                          <p:cTn id="14" fill="hold">
                            <p:stCondLst>
                              <p:cond delay="2500"/>
                            </p:stCondLst>
                            <p:childTnLst>
                              <p:par>
                                <p:cTn id="15" presetID="3" presetClass="entr" presetSubtype="10" fill="hold" grpId="0" nodeType="afterEffect">
                                  <p:stCondLst>
                                    <p:cond delay="0"/>
                                  </p:stCondLst>
                                  <p:childTnLst>
                                    <p:set>
                                      <p:cBhvr>
                                        <p:cTn id="16" dur="1" fill="hold">
                                          <p:stCondLst>
                                            <p:cond delay="0"/>
                                          </p:stCondLst>
                                        </p:cTn>
                                        <p:tgtEl>
                                          <p:spTgt spid="870482"/>
                                        </p:tgtEl>
                                        <p:attrNameLst>
                                          <p:attrName>style.visibility</p:attrName>
                                        </p:attrNameLst>
                                      </p:cBhvr>
                                      <p:to>
                                        <p:strVal val="visible"/>
                                      </p:to>
                                    </p:set>
                                    <p:animEffect transition="in" filter="blinds(horizontal)">
                                      <p:cBhvr>
                                        <p:cTn id="17" dur="500"/>
                                        <p:tgtEl>
                                          <p:spTgt spid="87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3" grpId="0" animBg="1"/>
      <p:bldP spid="870460" grpId="0"/>
      <p:bldP spid="870482"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2"/>
          <p:cNvSpPr>
            <a:spLocks noGrp="1" noChangeArrowheads="1"/>
          </p:cNvSpPr>
          <p:nvPr>
            <p:ph type="title"/>
          </p:nvPr>
        </p:nvSpPr>
        <p:spPr/>
        <p:txBody>
          <a:bodyPr/>
          <a:lstStyle/>
          <a:p>
            <a:r>
              <a:rPr lang="en-US" sz="4000"/>
              <a:t>First,Second, &amp; Third Tokens must be Ordered</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24188AF9-3FF8-4DB6-8819-3B486FC5104B}" type="slidenum">
              <a:rPr lang="en-US"/>
              <a:pPr>
                <a:defRPr/>
              </a:pPr>
              <a:t>119</a:t>
            </a:fld>
            <a:endParaRPr lang="en-US"/>
          </a:p>
        </p:txBody>
      </p:sp>
      <p:sp>
        <p:nvSpPr>
          <p:cNvPr id="2" name="TextBox 1">
            <a:extLst>
              <a:ext uri="{FF2B5EF4-FFF2-40B4-BE49-F238E27FC236}">
                <a16:creationId xmlns:a16="http://schemas.microsoft.com/office/drawing/2014/main" id="{15DF1D89-FE15-EA07-26A2-909223CBD52F}"/>
              </a:ext>
            </a:extLst>
          </p:cNvPr>
          <p:cNvSpPr txBox="1"/>
          <p:nvPr/>
        </p:nvSpPr>
        <p:spPr bwMode="auto">
          <a:xfrm>
            <a:off x="1268138" y="2132423"/>
            <a:ext cx="273504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Third (</a:t>
            </a:r>
            <a:r>
              <a:rPr lang="en-US" sz="2800" b="0" dirty="0">
                <a:solidFill>
                  <a:schemeClr val="bg1"/>
                </a:solidFill>
              </a:rPr>
              <a:t>+2</a:t>
            </a:r>
            <a:r>
              <a:rPr lang="en-US" sz="2800" b="0" dirty="0">
                <a:solidFill>
                  <a:srgbClr val="FFFF00"/>
                </a:solidFill>
              </a:rPr>
              <a:t>) token</a:t>
            </a:r>
          </a:p>
        </p:txBody>
      </p:sp>
      <p:sp>
        <p:nvSpPr>
          <p:cNvPr id="3" name="TextBox 2">
            <a:extLst>
              <a:ext uri="{FF2B5EF4-FFF2-40B4-BE49-F238E27FC236}">
                <a16:creationId xmlns:a16="http://schemas.microsoft.com/office/drawing/2014/main" id="{7F196E78-4C67-40B9-30A7-630F783B852D}"/>
              </a:ext>
            </a:extLst>
          </p:cNvPr>
          <p:cNvSpPr txBox="1"/>
          <p:nvPr/>
        </p:nvSpPr>
        <p:spPr bwMode="auto">
          <a:xfrm>
            <a:off x="1268138" y="4221711"/>
            <a:ext cx="591540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May have observed earlier </a:t>
            </a:r>
            <a:r>
              <a:rPr lang="en-US" sz="2800" b="0" dirty="0">
                <a:solidFill>
                  <a:schemeClr val="bg1"/>
                </a:solidFill>
              </a:rPr>
              <a:t>+2</a:t>
            </a:r>
            <a:r>
              <a:rPr lang="en-US" sz="2800" b="0" dirty="0">
                <a:solidFill>
                  <a:srgbClr val="FFFF00"/>
                </a:solidFill>
              </a:rPr>
              <a:t> token</a:t>
            </a:r>
          </a:p>
        </p:txBody>
      </p:sp>
      <p:sp>
        <p:nvSpPr>
          <p:cNvPr id="6" name="TextBox 3">
            <a:extLst>
              <a:ext uri="{FF2B5EF4-FFF2-40B4-BE49-F238E27FC236}">
                <a16:creationId xmlns:a16="http://schemas.microsoft.com/office/drawing/2014/main" id="{56D61D11-32F9-886F-19B1-60E8E68201A7}"/>
              </a:ext>
            </a:extLst>
          </p:cNvPr>
          <p:cNvSpPr txBox="1"/>
          <p:nvPr/>
        </p:nvSpPr>
        <p:spPr bwMode="auto">
          <a:xfrm>
            <a:off x="1268138" y="3177067"/>
            <a:ext cx="4193777"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Did not observe </a:t>
            </a:r>
            <a:r>
              <a:rPr lang="en-US" sz="2800" b="0" dirty="0">
                <a:solidFill>
                  <a:schemeClr val="bg1"/>
                </a:solidFill>
              </a:rPr>
              <a:t>+1</a:t>
            </a:r>
            <a:r>
              <a:rPr lang="en-US" sz="2800" b="0" dirty="0">
                <a:solidFill>
                  <a:srgbClr val="FFFF00"/>
                </a:solidFill>
              </a:rPr>
              <a:t> token</a:t>
            </a:r>
          </a:p>
        </p:txBody>
      </p:sp>
      <p:sp>
        <p:nvSpPr>
          <p:cNvPr id="7" name="TextBox 6">
            <a:extLst>
              <a:ext uri="{FF2B5EF4-FFF2-40B4-BE49-F238E27FC236}">
                <a16:creationId xmlns:a16="http://schemas.microsoft.com/office/drawing/2014/main" id="{2FB31254-72B6-8B19-293D-E43BA078CFB5}"/>
              </a:ext>
            </a:extLst>
          </p:cNvPr>
          <p:cNvSpPr txBox="1"/>
          <p:nvPr/>
        </p:nvSpPr>
        <p:spPr bwMode="auto">
          <a:xfrm>
            <a:off x="1268138" y="5266354"/>
            <a:ext cx="382534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Takes an even number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Rectangle 2"/>
          <p:cNvSpPr>
            <a:spLocks noGrp="1" noChangeArrowheads="1"/>
          </p:cNvSpPr>
          <p:nvPr>
            <p:ph type="title"/>
          </p:nvPr>
        </p:nvSpPr>
        <p:spPr/>
        <p:txBody>
          <a:bodyPr/>
          <a:lstStyle/>
          <a:p>
            <a:r>
              <a:rPr lang="en-US" sz="4000"/>
              <a:t>First,Second, &amp; Third Tokens must be Ordered</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EDAD871B-2402-4031-A407-B5F8BCF717C7}" type="slidenum">
              <a:rPr lang="en-US"/>
              <a:pPr>
                <a:defRPr/>
              </a:pPr>
              <a:t>120</a:t>
            </a:fld>
            <a:endParaRPr lang="en-US"/>
          </a:p>
        </p:txBody>
      </p:sp>
      <p:sp>
        <p:nvSpPr>
          <p:cNvPr id="2" name="TextBox 1">
            <a:extLst>
              <a:ext uri="{FF2B5EF4-FFF2-40B4-BE49-F238E27FC236}">
                <a16:creationId xmlns:a16="http://schemas.microsoft.com/office/drawing/2014/main" id="{DE32868B-6BAF-22B9-8415-A99B66696086}"/>
              </a:ext>
            </a:extLst>
          </p:cNvPr>
          <p:cNvSpPr txBox="1"/>
          <p:nvPr/>
        </p:nvSpPr>
        <p:spPr bwMode="auto">
          <a:xfrm>
            <a:off x="1348758" y="1930932"/>
            <a:ext cx="5705344" cy="2074414"/>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Because </a:t>
            </a:r>
            <a:r>
              <a:rPr lang="en-US" sz="2800" b="0" dirty="0">
                <a:solidFill>
                  <a:schemeClr val="bg1"/>
                </a:solidFill>
              </a:rPr>
              <a:t>+1</a:t>
            </a:r>
            <a:r>
              <a:rPr lang="en-US" sz="2800" b="0" dirty="0">
                <a:solidFill>
                  <a:srgbClr val="FFFF00"/>
                </a:solidFill>
              </a:rPr>
              <a:t> token’s path is disjoint</a:t>
            </a:r>
          </a:p>
          <a:p>
            <a:pPr lvl="1"/>
            <a:r>
              <a:rPr lang="en-US" sz="2800" b="0" dirty="0">
                <a:solidFill>
                  <a:srgbClr val="FFFF00"/>
                </a:solidFill>
              </a:rPr>
              <a:t>It chooses </a:t>
            </a:r>
            <a:r>
              <a:rPr lang="en-US" sz="2800" b="0" dirty="0">
                <a:solidFill>
                  <a:schemeClr val="bg1"/>
                </a:solidFill>
              </a:rPr>
              <a:t>0</a:t>
            </a:r>
          </a:p>
          <a:p>
            <a:pPr lvl="1"/>
            <a:r>
              <a:rPr lang="en-US" sz="2800" b="0" dirty="0">
                <a:solidFill>
                  <a:srgbClr val="FFFF00"/>
                </a:solidFill>
              </a:rPr>
              <a:t>Ordered first</a:t>
            </a:r>
          </a:p>
          <a:p>
            <a:pPr lvl="1"/>
            <a:r>
              <a:rPr lang="en-US" sz="2800" b="0" dirty="0">
                <a:solidFill>
                  <a:srgbClr val="FFFF00"/>
                </a:solidFill>
              </a:rPr>
              <a:t>Rest take odd numbers</a:t>
            </a:r>
          </a:p>
        </p:txBody>
      </p:sp>
      <p:sp>
        <p:nvSpPr>
          <p:cNvPr id="3" name="TextBox 2">
            <a:extLst>
              <a:ext uri="{FF2B5EF4-FFF2-40B4-BE49-F238E27FC236}">
                <a16:creationId xmlns:a16="http://schemas.microsoft.com/office/drawing/2014/main" id="{28B35C79-A022-1F93-7D38-6A3C061A7E2C}"/>
              </a:ext>
            </a:extLst>
          </p:cNvPr>
          <p:cNvSpPr txBox="1"/>
          <p:nvPr/>
        </p:nvSpPr>
        <p:spPr bwMode="auto">
          <a:xfrm>
            <a:off x="1348758" y="5360626"/>
            <a:ext cx="594105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But last token took an even number!</a:t>
            </a:r>
          </a:p>
        </p:txBody>
      </p:sp>
      <p:sp>
        <p:nvSpPr>
          <p:cNvPr id="6" name="TextBox 3">
            <a:extLst>
              <a:ext uri="{FF2B5EF4-FFF2-40B4-BE49-F238E27FC236}">
                <a16:creationId xmlns:a16="http://schemas.microsoft.com/office/drawing/2014/main" id="{8BCDE517-0231-92EF-C584-4D72206E01C6}"/>
              </a:ext>
            </a:extLst>
          </p:cNvPr>
          <p:cNvSpPr txBox="1"/>
          <p:nvPr/>
        </p:nvSpPr>
        <p:spPr bwMode="auto">
          <a:xfrm>
            <a:off x="1348758" y="4421376"/>
            <a:ext cx="4193777"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Did not observe </a:t>
            </a:r>
            <a:r>
              <a:rPr lang="en-US" sz="2800" b="0" dirty="0">
                <a:solidFill>
                  <a:schemeClr val="bg1"/>
                </a:solidFill>
              </a:rPr>
              <a:t>+1</a:t>
            </a:r>
            <a:r>
              <a:rPr lang="en-US" sz="2800" b="0" dirty="0">
                <a:solidFill>
                  <a:srgbClr val="FFFF00"/>
                </a:solidFill>
              </a:rPr>
              <a:t> token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ooter Placeholder 3"/>
          <p:cNvSpPr>
            <a:spLocks noGrp="1"/>
          </p:cNvSpPr>
          <p:nvPr>
            <p:ph type="ftr" sz="quarter" idx="10"/>
          </p:nvPr>
        </p:nvSpPr>
        <p:spPr/>
        <p:txBody>
          <a:bodyPr/>
          <a:lstStyle/>
          <a:p>
            <a:pPr>
              <a:defRPr/>
            </a:pPr>
            <a:r>
              <a:rPr lang="en-US"/>
              <a:t>Art of Multiprocessor Programming</a:t>
            </a:r>
          </a:p>
        </p:txBody>
      </p:sp>
      <p:sp>
        <p:nvSpPr>
          <p:cNvPr id="76" name="Slide Number Placeholder 4"/>
          <p:cNvSpPr>
            <a:spLocks noGrp="1"/>
          </p:cNvSpPr>
          <p:nvPr>
            <p:ph type="sldNum" sz="quarter" idx="11"/>
          </p:nvPr>
        </p:nvSpPr>
        <p:spPr/>
        <p:txBody>
          <a:bodyPr/>
          <a:lstStyle/>
          <a:p>
            <a:pPr>
              <a:defRPr/>
            </a:pPr>
            <a:fld id="{65DEB3EC-F713-428E-9D2F-9A1AD9CA45D2}" type="slidenum">
              <a:rPr lang="en-US"/>
              <a:pPr>
                <a:defRPr/>
              </a:pPr>
              <a:t>121</a:t>
            </a:fld>
            <a:endParaRPr lang="en-US"/>
          </a:p>
        </p:txBody>
      </p:sp>
      <p:grpSp>
        <p:nvGrpSpPr>
          <p:cNvPr id="233476" name="Group 2"/>
          <p:cNvGrpSpPr>
            <a:grpSpLocks/>
          </p:cNvGrpSpPr>
          <p:nvPr/>
        </p:nvGrpSpPr>
        <p:grpSpPr bwMode="auto">
          <a:xfrm>
            <a:off x="377825" y="3881438"/>
            <a:ext cx="1377950" cy="423862"/>
            <a:chOff x="1313" y="2496"/>
            <a:chExt cx="1252" cy="427"/>
          </a:xfrm>
        </p:grpSpPr>
        <p:sp>
          <p:nvSpPr>
            <p:cNvPr id="23354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354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354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354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233477" name="Rectangle 7"/>
          <p:cNvSpPr>
            <a:spLocks noGrp="1" noChangeArrowheads="1"/>
          </p:cNvSpPr>
          <p:nvPr>
            <p:ph type="title"/>
          </p:nvPr>
        </p:nvSpPr>
        <p:spPr/>
        <p:txBody>
          <a:bodyPr/>
          <a:lstStyle/>
          <a:p>
            <a:r>
              <a:rPr lang="en-US"/>
              <a:t>Third Token</a:t>
            </a:r>
          </a:p>
        </p:txBody>
      </p:sp>
      <p:grpSp>
        <p:nvGrpSpPr>
          <p:cNvPr id="233478" name="Group 8"/>
          <p:cNvGrpSpPr>
            <a:grpSpLocks/>
          </p:cNvGrpSpPr>
          <p:nvPr/>
        </p:nvGrpSpPr>
        <p:grpSpPr bwMode="auto">
          <a:xfrm>
            <a:off x="1562100" y="2133600"/>
            <a:ext cx="5410200" cy="3429000"/>
            <a:chOff x="984" y="1344"/>
            <a:chExt cx="3408" cy="2160"/>
          </a:xfrm>
        </p:grpSpPr>
        <p:sp>
          <p:nvSpPr>
            <p:cNvPr id="233513" name="Line 9"/>
            <p:cNvSpPr>
              <a:spLocks noChangeShapeType="1"/>
            </p:cNvSpPr>
            <p:nvPr/>
          </p:nvSpPr>
          <p:spPr bwMode="auto">
            <a:xfrm>
              <a:off x="984" y="1440"/>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14" name="Line 10"/>
            <p:cNvSpPr>
              <a:spLocks noChangeShapeType="1"/>
            </p:cNvSpPr>
            <p:nvPr/>
          </p:nvSpPr>
          <p:spPr bwMode="auto">
            <a:xfrm>
              <a:off x="984" y="1721"/>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15" name="Line 11"/>
            <p:cNvSpPr>
              <a:spLocks noChangeShapeType="1"/>
            </p:cNvSpPr>
            <p:nvPr/>
          </p:nvSpPr>
          <p:spPr bwMode="auto">
            <a:xfrm>
              <a:off x="984" y="2002"/>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16" name="Line 12"/>
            <p:cNvSpPr>
              <a:spLocks noChangeShapeType="1"/>
            </p:cNvSpPr>
            <p:nvPr/>
          </p:nvSpPr>
          <p:spPr bwMode="auto">
            <a:xfrm>
              <a:off x="984" y="2283"/>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17" name="Line 13"/>
            <p:cNvSpPr>
              <a:spLocks noChangeShapeType="1"/>
            </p:cNvSpPr>
            <p:nvPr/>
          </p:nvSpPr>
          <p:spPr bwMode="auto">
            <a:xfrm>
              <a:off x="984" y="2564"/>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18" name="Line 14"/>
            <p:cNvSpPr>
              <a:spLocks noChangeShapeType="1"/>
            </p:cNvSpPr>
            <p:nvPr/>
          </p:nvSpPr>
          <p:spPr bwMode="auto">
            <a:xfrm>
              <a:off x="984" y="2845"/>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19" name="Line 15"/>
            <p:cNvSpPr>
              <a:spLocks noChangeShapeType="1"/>
            </p:cNvSpPr>
            <p:nvPr/>
          </p:nvSpPr>
          <p:spPr bwMode="auto">
            <a:xfrm>
              <a:off x="984" y="3126"/>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20" name="Line 16"/>
            <p:cNvSpPr>
              <a:spLocks noChangeShapeType="1"/>
            </p:cNvSpPr>
            <p:nvPr/>
          </p:nvSpPr>
          <p:spPr bwMode="auto">
            <a:xfrm>
              <a:off x="984" y="3408"/>
              <a:ext cx="3408" cy="0"/>
            </a:xfrm>
            <a:prstGeom prst="line">
              <a:avLst/>
            </a:prstGeom>
            <a:noFill/>
            <a:ln w="38100">
              <a:solidFill>
                <a:schemeClr val="bg1"/>
              </a:solidFill>
              <a:round/>
              <a:headEnd/>
              <a:tailEnd type="triangle" w="med" len="med"/>
            </a:ln>
          </p:spPr>
          <p:txBody>
            <a:bodyPr wrap="none" anchor="ctr"/>
            <a:lstStyle/>
            <a:p>
              <a:endParaRPr lang="en-US" dirty="0">
                <a:latin typeface="Courier New" pitchFamily="49" charset="0"/>
              </a:endParaRPr>
            </a:p>
          </p:txBody>
        </p:sp>
        <p:sp>
          <p:nvSpPr>
            <p:cNvPr id="233521" name="AutoShape 17"/>
            <p:cNvSpPr>
              <a:spLocks noChangeArrowheads="1"/>
            </p:cNvSpPr>
            <p:nvPr/>
          </p:nvSpPr>
          <p:spPr bwMode="auto">
            <a:xfrm>
              <a:off x="1104" y="1344"/>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33522" name="AutoShape 18"/>
            <p:cNvSpPr>
              <a:spLocks noChangeArrowheads="1"/>
            </p:cNvSpPr>
            <p:nvPr/>
          </p:nvSpPr>
          <p:spPr bwMode="auto">
            <a:xfrm>
              <a:off x="1104" y="188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3" name="AutoShape 19"/>
            <p:cNvSpPr>
              <a:spLocks noChangeArrowheads="1"/>
            </p:cNvSpPr>
            <p:nvPr/>
          </p:nvSpPr>
          <p:spPr bwMode="auto">
            <a:xfrm>
              <a:off x="1104" y="2480"/>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4" name="AutoShape 20"/>
            <p:cNvSpPr>
              <a:spLocks noChangeArrowheads="1"/>
            </p:cNvSpPr>
            <p:nvPr/>
          </p:nvSpPr>
          <p:spPr bwMode="auto">
            <a:xfrm>
              <a:off x="1104"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5" name="AutoShape 21"/>
            <p:cNvSpPr>
              <a:spLocks noChangeArrowheads="1"/>
            </p:cNvSpPr>
            <p:nvPr/>
          </p:nvSpPr>
          <p:spPr bwMode="auto">
            <a:xfrm>
              <a:off x="1953" y="249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6" name="AutoShape 22"/>
            <p:cNvSpPr>
              <a:spLocks noChangeArrowheads="1"/>
            </p:cNvSpPr>
            <p:nvPr/>
          </p:nvSpPr>
          <p:spPr bwMode="auto">
            <a:xfrm>
              <a:off x="1953"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7" name="AutoShape 23"/>
            <p:cNvSpPr>
              <a:spLocks noChangeArrowheads="1"/>
            </p:cNvSpPr>
            <p:nvPr/>
          </p:nvSpPr>
          <p:spPr bwMode="auto">
            <a:xfrm>
              <a:off x="1953" y="134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8" name="AutoShape 24"/>
            <p:cNvSpPr>
              <a:spLocks noChangeArrowheads="1"/>
            </p:cNvSpPr>
            <p:nvPr/>
          </p:nvSpPr>
          <p:spPr bwMode="auto">
            <a:xfrm>
              <a:off x="1953" y="182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29" name="AutoShape 25"/>
            <p:cNvSpPr>
              <a:spLocks noChangeArrowheads="1"/>
            </p:cNvSpPr>
            <p:nvPr/>
          </p:nvSpPr>
          <p:spPr bwMode="auto">
            <a:xfrm>
              <a:off x="1670" y="1632"/>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33530" name="AutoShape 26"/>
            <p:cNvSpPr>
              <a:spLocks noChangeArrowheads="1"/>
            </p:cNvSpPr>
            <p:nvPr/>
          </p:nvSpPr>
          <p:spPr bwMode="auto">
            <a:xfrm>
              <a:off x="1670" y="2784"/>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1" name="AutoShape 27"/>
            <p:cNvSpPr>
              <a:spLocks noChangeArrowheads="1"/>
            </p:cNvSpPr>
            <p:nvPr/>
          </p:nvSpPr>
          <p:spPr bwMode="auto">
            <a:xfrm>
              <a:off x="1387" y="2496"/>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2" name="AutoShape 28"/>
            <p:cNvSpPr>
              <a:spLocks noChangeArrowheads="1"/>
            </p:cNvSpPr>
            <p:nvPr/>
          </p:nvSpPr>
          <p:spPr bwMode="auto">
            <a:xfrm>
              <a:off x="1387" y="1344"/>
              <a:ext cx="192" cy="100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3" name="AutoShape 29"/>
            <p:cNvSpPr>
              <a:spLocks noChangeArrowheads="1"/>
            </p:cNvSpPr>
            <p:nvPr/>
          </p:nvSpPr>
          <p:spPr bwMode="auto">
            <a:xfrm>
              <a:off x="2236" y="1344"/>
              <a:ext cx="192" cy="216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4" name="AutoShape 30"/>
            <p:cNvSpPr>
              <a:spLocks noChangeArrowheads="1"/>
            </p:cNvSpPr>
            <p:nvPr/>
          </p:nvSpPr>
          <p:spPr bwMode="auto">
            <a:xfrm>
              <a:off x="3936" y="1344"/>
              <a:ext cx="192" cy="43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33535" name="AutoShape 31"/>
            <p:cNvSpPr>
              <a:spLocks noChangeArrowheads="1"/>
            </p:cNvSpPr>
            <p:nvPr/>
          </p:nvSpPr>
          <p:spPr bwMode="auto">
            <a:xfrm>
              <a:off x="3936" y="1936"/>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6" name="AutoShape 32"/>
            <p:cNvSpPr>
              <a:spLocks noChangeArrowheads="1"/>
            </p:cNvSpPr>
            <p:nvPr/>
          </p:nvSpPr>
          <p:spPr bwMode="auto">
            <a:xfrm>
              <a:off x="3936" y="2528"/>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7" name="AutoShape 33"/>
            <p:cNvSpPr>
              <a:spLocks noChangeArrowheads="1"/>
            </p:cNvSpPr>
            <p:nvPr/>
          </p:nvSpPr>
          <p:spPr bwMode="auto">
            <a:xfrm>
              <a:off x="3936" y="3072"/>
              <a:ext cx="192" cy="432"/>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8" name="AutoShape 34"/>
            <p:cNvSpPr>
              <a:spLocks noChangeArrowheads="1"/>
            </p:cNvSpPr>
            <p:nvPr/>
          </p:nvSpPr>
          <p:spPr bwMode="auto">
            <a:xfrm>
              <a:off x="2520" y="1584"/>
              <a:ext cx="192" cy="168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39" name="AutoShape 35"/>
            <p:cNvSpPr>
              <a:spLocks noChangeArrowheads="1"/>
            </p:cNvSpPr>
            <p:nvPr/>
          </p:nvSpPr>
          <p:spPr bwMode="auto">
            <a:xfrm>
              <a:off x="2803" y="1824"/>
              <a:ext cx="192" cy="1152"/>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33540" name="AutoShape 36"/>
            <p:cNvSpPr>
              <a:spLocks noChangeArrowheads="1"/>
            </p:cNvSpPr>
            <p:nvPr/>
          </p:nvSpPr>
          <p:spPr bwMode="auto">
            <a:xfrm>
              <a:off x="3086" y="2112"/>
              <a:ext cx="192" cy="57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41" name="AutoShape 37"/>
            <p:cNvSpPr>
              <a:spLocks noChangeArrowheads="1"/>
            </p:cNvSpPr>
            <p:nvPr/>
          </p:nvSpPr>
          <p:spPr bwMode="auto">
            <a:xfrm>
              <a:off x="3369" y="1344"/>
              <a:ext cx="192" cy="768"/>
            </a:xfrm>
            <a:prstGeom prst="roundRect">
              <a:avLst>
                <a:gd name="adj" fmla="val 16667"/>
              </a:avLst>
            </a:prstGeom>
            <a:solidFill>
              <a:schemeClr val="accent1">
                <a:lumMod val="50000"/>
              </a:schemeClr>
            </a:solidFill>
            <a:ln w="38100">
              <a:solidFill>
                <a:schemeClr val="bg1"/>
              </a:solidFill>
              <a:round/>
              <a:headEnd/>
              <a:tailEnd/>
            </a:ln>
          </p:spPr>
          <p:txBody>
            <a:bodyPr wrap="none" anchor="ctr"/>
            <a:lstStyle/>
            <a:p>
              <a:endParaRPr lang="en-US" dirty="0">
                <a:latin typeface="Courier New" pitchFamily="49" charset="0"/>
              </a:endParaRPr>
            </a:p>
          </p:txBody>
        </p:sp>
        <p:sp>
          <p:nvSpPr>
            <p:cNvPr id="233542" name="AutoShape 38"/>
            <p:cNvSpPr>
              <a:spLocks noChangeArrowheads="1"/>
            </p:cNvSpPr>
            <p:nvPr/>
          </p:nvSpPr>
          <p:spPr bwMode="auto">
            <a:xfrm>
              <a:off x="3369" y="2736"/>
              <a:ext cx="192" cy="768"/>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43" name="AutoShape 39"/>
            <p:cNvSpPr>
              <a:spLocks noChangeArrowheads="1"/>
            </p:cNvSpPr>
            <p:nvPr/>
          </p:nvSpPr>
          <p:spPr bwMode="auto">
            <a:xfrm>
              <a:off x="3652" y="2448"/>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3544" name="AutoShape 40"/>
            <p:cNvSpPr>
              <a:spLocks noChangeArrowheads="1"/>
            </p:cNvSpPr>
            <p:nvPr/>
          </p:nvSpPr>
          <p:spPr bwMode="auto">
            <a:xfrm>
              <a:off x="3648" y="1536"/>
              <a:ext cx="192" cy="816"/>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grpSp>
        <p:nvGrpSpPr>
          <p:cNvPr id="233479" name="Group 41"/>
          <p:cNvGrpSpPr>
            <a:grpSpLocks/>
          </p:cNvGrpSpPr>
          <p:nvPr/>
        </p:nvGrpSpPr>
        <p:grpSpPr bwMode="auto">
          <a:xfrm>
            <a:off x="365125" y="4684713"/>
            <a:ext cx="1377950" cy="423862"/>
            <a:chOff x="1313" y="2496"/>
            <a:chExt cx="1252" cy="427"/>
          </a:xfrm>
        </p:grpSpPr>
        <p:sp>
          <p:nvSpPr>
            <p:cNvPr id="233509" name="Freeform 4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33510" name="Freeform 4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33511" name="Oval 44"/>
            <p:cNvSpPr>
              <a:spLocks noChangeArrowheads="1"/>
            </p:cNvSpPr>
            <p:nvPr/>
          </p:nvSpPr>
          <p:spPr bwMode="auto">
            <a:xfrm>
              <a:off x="1722" y="2579"/>
              <a:ext cx="391" cy="344"/>
            </a:xfrm>
            <a:prstGeom prst="ellipse">
              <a:avLst/>
            </a:prstGeom>
            <a:solidFill>
              <a:schemeClr val="folHlink"/>
            </a:solidFill>
            <a:ln w="38100">
              <a:solidFill>
                <a:schemeClr val="tx1"/>
              </a:solidFill>
              <a:round/>
              <a:headEnd/>
              <a:tailEnd/>
            </a:ln>
          </p:spPr>
          <p:txBody>
            <a:bodyPr wrap="none" anchor="ctr"/>
            <a:lstStyle/>
            <a:p>
              <a:endParaRPr lang="en-US" dirty="0">
                <a:latin typeface="Courier New" pitchFamily="49" charset="0"/>
              </a:endParaRPr>
            </a:p>
          </p:txBody>
        </p:sp>
        <p:sp>
          <p:nvSpPr>
            <p:cNvPr id="233512" name="Oval 45"/>
            <p:cNvSpPr>
              <a:spLocks noChangeArrowheads="1"/>
            </p:cNvSpPr>
            <p:nvPr/>
          </p:nvSpPr>
          <p:spPr bwMode="auto">
            <a:xfrm>
              <a:off x="1945" y="2640"/>
              <a:ext cx="102" cy="96"/>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33480" name="Group 46"/>
          <p:cNvGrpSpPr>
            <a:grpSpLocks/>
          </p:cNvGrpSpPr>
          <p:nvPr/>
        </p:nvGrpSpPr>
        <p:grpSpPr bwMode="auto">
          <a:xfrm>
            <a:off x="365125" y="2070100"/>
            <a:ext cx="1377950" cy="465138"/>
            <a:chOff x="230" y="1304"/>
            <a:chExt cx="868" cy="293"/>
          </a:xfrm>
          <a:effectLst>
            <a:glow rad="63500">
              <a:schemeClr val="accent3">
                <a:satMod val="175000"/>
                <a:alpha val="40000"/>
              </a:schemeClr>
            </a:glow>
          </a:effectLst>
        </p:grpSpPr>
        <p:sp>
          <p:nvSpPr>
            <p:cNvPr id="233504" name="Freeform 47"/>
            <p:cNvSpPr>
              <a:spLocks/>
            </p:cNvSpPr>
            <p:nvPr/>
          </p:nvSpPr>
          <p:spPr bwMode="auto">
            <a:xfrm>
              <a:off x="668" y="1308"/>
              <a:ext cx="430" cy="263"/>
            </a:xfrm>
            <a:custGeom>
              <a:avLst/>
              <a:gdLst>
                <a:gd name="T0" fmla="*/ 106 w 348"/>
                <a:gd name="T1" fmla="*/ 243 h 228"/>
                <a:gd name="T2" fmla="*/ 542 w 348"/>
                <a:gd name="T3" fmla="*/ 0 h 228"/>
                <a:gd name="T4" fmla="*/ 1530 w 348"/>
                <a:gd name="T5" fmla="*/ 621 h 228"/>
                <a:gd name="T6" fmla="*/ 938 w 348"/>
                <a:gd name="T7" fmla="*/ 358 h 228"/>
                <a:gd name="T8" fmla="*/ 1187 w 348"/>
                <a:gd name="T9" fmla="*/ 554 h 228"/>
                <a:gd name="T10" fmla="*/ 634 w 348"/>
                <a:gd name="T11" fmla="*/ 341 h 228"/>
                <a:gd name="T12" fmla="*/ 991 w 348"/>
                <a:gd name="T13" fmla="*/ 520 h 228"/>
                <a:gd name="T14" fmla="*/ 0 w 348"/>
                <a:gd name="T15" fmla="*/ 302 h 228"/>
                <a:gd name="T16" fmla="*/ 106 w 348"/>
                <a:gd name="T17" fmla="*/ 243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33505" name="Freeform 48"/>
            <p:cNvSpPr>
              <a:spLocks/>
            </p:cNvSpPr>
            <p:nvPr/>
          </p:nvSpPr>
          <p:spPr bwMode="auto">
            <a:xfrm>
              <a:off x="230" y="1304"/>
              <a:ext cx="430" cy="267"/>
            </a:xfrm>
            <a:custGeom>
              <a:avLst/>
              <a:gdLst>
                <a:gd name="T0" fmla="*/ 1415 w 348"/>
                <a:gd name="T1" fmla="*/ 240 h 231"/>
                <a:gd name="T2" fmla="*/ 991 w 348"/>
                <a:gd name="T3" fmla="*/ 0 h 231"/>
                <a:gd name="T4" fmla="*/ 0 w 348"/>
                <a:gd name="T5" fmla="*/ 637 h 231"/>
                <a:gd name="T6" fmla="*/ 660 w 348"/>
                <a:gd name="T7" fmla="*/ 370 h 231"/>
                <a:gd name="T8" fmla="*/ 344 w 348"/>
                <a:gd name="T9" fmla="*/ 571 h 231"/>
                <a:gd name="T10" fmla="*/ 938 w 348"/>
                <a:gd name="T11" fmla="*/ 366 h 231"/>
                <a:gd name="T12" fmla="*/ 609 w 348"/>
                <a:gd name="T13" fmla="*/ 547 h 231"/>
                <a:gd name="T14" fmla="*/ 1530 w 348"/>
                <a:gd name="T15" fmla="*/ 317 h 231"/>
                <a:gd name="T16" fmla="*/ 1415 w 348"/>
                <a:gd name="T17" fmla="*/ 240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33506" name="Oval 49"/>
            <p:cNvSpPr>
              <a:spLocks noChangeArrowheads="1"/>
            </p:cNvSpPr>
            <p:nvPr/>
          </p:nvSpPr>
          <p:spPr bwMode="auto">
            <a:xfrm>
              <a:off x="514" y="1356"/>
              <a:ext cx="271" cy="215"/>
            </a:xfrm>
            <a:prstGeom prst="ellipse">
              <a:avLst/>
            </a:prstGeom>
            <a:solidFill>
              <a:srgbClr val="FF9933"/>
            </a:solidFill>
            <a:ln w="38100">
              <a:solidFill>
                <a:schemeClr val="tx1"/>
              </a:solidFill>
              <a:round/>
              <a:headEnd/>
              <a:tailEnd/>
            </a:ln>
          </p:spPr>
          <p:txBody>
            <a:bodyPr wrap="none" anchor="ctr"/>
            <a:lstStyle/>
            <a:p>
              <a:endParaRPr lang="en-US" dirty="0">
                <a:latin typeface="Courier New" pitchFamily="49" charset="0"/>
              </a:endParaRPr>
            </a:p>
          </p:txBody>
        </p:sp>
        <p:sp>
          <p:nvSpPr>
            <p:cNvPr id="233507" name="Oval 50"/>
            <p:cNvSpPr>
              <a:spLocks noChangeArrowheads="1"/>
            </p:cNvSpPr>
            <p:nvPr/>
          </p:nvSpPr>
          <p:spPr bwMode="auto">
            <a:xfrm>
              <a:off x="668" y="1394"/>
              <a:ext cx="71" cy="60"/>
            </a:xfrm>
            <a:prstGeom prst="ellipse">
              <a:avLst/>
            </a:prstGeom>
            <a:solidFill>
              <a:srgbClr val="FFFF00"/>
            </a:solidFill>
            <a:ln w="19050">
              <a:solidFill>
                <a:schemeClr val="tx1"/>
              </a:solidFill>
              <a:round/>
              <a:headEnd/>
              <a:tailEnd/>
            </a:ln>
          </p:spPr>
          <p:txBody>
            <a:bodyPr wrap="none" anchor="ctr"/>
            <a:lstStyle/>
            <a:p>
              <a:endParaRPr lang="en-US" dirty="0">
                <a:latin typeface="Courier New" pitchFamily="49" charset="0"/>
              </a:endParaRPr>
            </a:p>
          </p:txBody>
        </p:sp>
        <p:sp>
          <p:nvSpPr>
            <p:cNvPr id="233508" name="Text Box 51"/>
            <p:cNvSpPr txBox="1">
              <a:spLocks noChangeArrowheads="1"/>
            </p:cNvSpPr>
            <p:nvPr/>
          </p:nvSpPr>
          <p:spPr bwMode="auto">
            <a:xfrm>
              <a:off x="500" y="1347"/>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+1</a:t>
              </a:r>
            </a:p>
          </p:txBody>
        </p:sp>
      </p:grpSp>
      <p:sp>
        <p:nvSpPr>
          <p:cNvPr id="233481" name="Text Box 52"/>
          <p:cNvSpPr txBox="1">
            <a:spLocks noChangeArrowheads="1"/>
          </p:cNvSpPr>
          <p:nvPr/>
        </p:nvSpPr>
        <p:spPr bwMode="auto">
          <a:xfrm>
            <a:off x="806450" y="4716463"/>
            <a:ext cx="495300" cy="396875"/>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sp>
        <p:nvSpPr>
          <p:cNvPr id="233482" name="Freeform 53"/>
          <p:cNvSpPr>
            <a:spLocks/>
          </p:cNvSpPr>
          <p:nvPr/>
        </p:nvSpPr>
        <p:spPr bwMode="auto">
          <a:xfrm>
            <a:off x="1244600" y="2151063"/>
            <a:ext cx="5702300" cy="1035050"/>
          </a:xfrm>
          <a:custGeom>
            <a:avLst/>
            <a:gdLst>
              <a:gd name="T0" fmla="*/ 0 w 3592"/>
              <a:gd name="T1" fmla="*/ 2147483647 h 652"/>
              <a:gd name="T2" fmla="*/ 2147483647 w 3592"/>
              <a:gd name="T3" fmla="*/ 2147483647 h 652"/>
              <a:gd name="T4" fmla="*/ 2147483647 w 3592"/>
              <a:gd name="T5" fmla="*/ 2147483647 h 652"/>
              <a:gd name="T6" fmla="*/ 2147483647 w 3592"/>
              <a:gd name="T7" fmla="*/ 2147483647 h 652"/>
              <a:gd name="T8" fmla="*/ 2147483647 w 3592"/>
              <a:gd name="T9" fmla="*/ 2147483647 h 652"/>
              <a:gd name="T10" fmla="*/ 2147483647 w 3592"/>
              <a:gd name="T11" fmla="*/ 2147483647 h 652"/>
              <a:gd name="T12" fmla="*/ 2147483647 w 3592"/>
              <a:gd name="T13" fmla="*/ 2147483647 h 652"/>
              <a:gd name="T14" fmla="*/ 2147483647 w 3592"/>
              <a:gd name="T15" fmla="*/ 2147483647 h 652"/>
              <a:gd name="T16" fmla="*/ 0 60000 65536"/>
              <a:gd name="T17" fmla="*/ 0 60000 65536"/>
              <a:gd name="T18" fmla="*/ 0 60000 65536"/>
              <a:gd name="T19" fmla="*/ 0 60000 65536"/>
              <a:gd name="T20" fmla="*/ 0 60000 65536"/>
              <a:gd name="T21" fmla="*/ 0 60000 65536"/>
              <a:gd name="T22" fmla="*/ 0 60000 65536"/>
              <a:gd name="T23" fmla="*/ 0 60000 65536"/>
              <a:gd name="T24" fmla="*/ 0 w 3592"/>
              <a:gd name="T25" fmla="*/ 0 h 652"/>
              <a:gd name="T26" fmla="*/ 3592 w 3592"/>
              <a:gd name="T27" fmla="*/ 652 h 6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2" h="652">
                <a:moveTo>
                  <a:pt x="0" y="93"/>
                </a:moveTo>
                <a:cubicBezTo>
                  <a:pt x="162" y="88"/>
                  <a:pt x="325" y="84"/>
                  <a:pt x="392" y="117"/>
                </a:cubicBezTo>
                <a:cubicBezTo>
                  <a:pt x="459" y="150"/>
                  <a:pt x="303" y="250"/>
                  <a:pt x="400" y="293"/>
                </a:cubicBezTo>
                <a:cubicBezTo>
                  <a:pt x="497" y="336"/>
                  <a:pt x="859" y="328"/>
                  <a:pt x="976" y="373"/>
                </a:cubicBezTo>
                <a:cubicBezTo>
                  <a:pt x="1093" y="418"/>
                  <a:pt x="841" y="532"/>
                  <a:pt x="1104" y="565"/>
                </a:cubicBezTo>
                <a:cubicBezTo>
                  <a:pt x="1367" y="598"/>
                  <a:pt x="2279" y="652"/>
                  <a:pt x="2552" y="573"/>
                </a:cubicBezTo>
                <a:cubicBezTo>
                  <a:pt x="2825" y="494"/>
                  <a:pt x="2571" y="186"/>
                  <a:pt x="2744" y="93"/>
                </a:cubicBezTo>
                <a:cubicBezTo>
                  <a:pt x="2917" y="0"/>
                  <a:pt x="3415" y="30"/>
                  <a:pt x="3592" y="13"/>
                </a:cubicBezTo>
              </a:path>
            </a:pathLst>
          </a:custGeom>
          <a:noFill/>
          <a:ln w="76200">
            <a:solidFill>
              <a:srgbClr val="FF9966"/>
            </a:solidFill>
            <a:prstDash val="sysDot"/>
            <a:round/>
            <a:headEnd/>
            <a:tailEnd type="triangle" w="med" len="med"/>
          </a:ln>
        </p:spPr>
        <p:txBody>
          <a:bodyPr wrap="none" anchor="ctr"/>
          <a:lstStyle/>
          <a:p>
            <a:endParaRPr lang="en-US" dirty="0">
              <a:latin typeface="Courier New" pitchFamily="49" charset="0"/>
            </a:endParaRPr>
          </a:p>
        </p:txBody>
      </p:sp>
      <p:sp>
        <p:nvSpPr>
          <p:cNvPr id="873526" name="Freeform 54"/>
          <p:cNvSpPr>
            <a:spLocks/>
          </p:cNvSpPr>
          <p:nvPr/>
        </p:nvSpPr>
        <p:spPr bwMode="auto">
          <a:xfrm>
            <a:off x="1244600" y="4032250"/>
            <a:ext cx="3162300" cy="531813"/>
          </a:xfrm>
          <a:custGeom>
            <a:avLst/>
            <a:gdLst>
              <a:gd name="T0" fmla="*/ 0 w 1992"/>
              <a:gd name="T1" fmla="*/ 2147483647 h 335"/>
              <a:gd name="T2" fmla="*/ 2147483647 w 1992"/>
              <a:gd name="T3" fmla="*/ 2147483647 h 335"/>
              <a:gd name="T4" fmla="*/ 2147483647 w 1992"/>
              <a:gd name="T5" fmla="*/ 2147483647 h 335"/>
              <a:gd name="T6" fmla="*/ 2147483647 w 1992"/>
              <a:gd name="T7" fmla="*/ 2147483647 h 335"/>
              <a:gd name="T8" fmla="*/ 2147483647 w 1992"/>
              <a:gd name="T9" fmla="*/ 2147483647 h 335"/>
              <a:gd name="T10" fmla="*/ 2147483647 w 1992"/>
              <a:gd name="T11" fmla="*/ 2147483647 h 335"/>
              <a:gd name="T12" fmla="*/ 0 60000 65536"/>
              <a:gd name="T13" fmla="*/ 0 60000 65536"/>
              <a:gd name="T14" fmla="*/ 0 60000 65536"/>
              <a:gd name="T15" fmla="*/ 0 60000 65536"/>
              <a:gd name="T16" fmla="*/ 0 60000 65536"/>
              <a:gd name="T17" fmla="*/ 0 60000 65536"/>
              <a:gd name="T18" fmla="*/ 0 w 1992"/>
              <a:gd name="T19" fmla="*/ 0 h 335"/>
              <a:gd name="T20" fmla="*/ 1992 w 1992"/>
              <a:gd name="T21" fmla="*/ 335 h 335"/>
            </a:gdLst>
            <a:ahLst/>
            <a:cxnLst>
              <a:cxn ang="T12">
                <a:pos x="T0" y="T1"/>
              </a:cxn>
              <a:cxn ang="T13">
                <a:pos x="T2" y="T3"/>
              </a:cxn>
              <a:cxn ang="T14">
                <a:pos x="T4" y="T5"/>
              </a:cxn>
              <a:cxn ang="T15">
                <a:pos x="T6" y="T7"/>
              </a:cxn>
              <a:cxn ang="T16">
                <a:pos x="T8" y="T9"/>
              </a:cxn>
              <a:cxn ang="T17">
                <a:pos x="T10" y="T11"/>
              </a:cxn>
            </a:cxnLst>
            <a:rect l="T18" t="T19" r="T20" b="T21"/>
            <a:pathLst>
              <a:path w="1992" h="335">
                <a:moveTo>
                  <a:pt x="0" y="12"/>
                </a:moveTo>
                <a:cubicBezTo>
                  <a:pt x="139" y="6"/>
                  <a:pt x="279" y="0"/>
                  <a:pt x="352" y="44"/>
                </a:cubicBezTo>
                <a:cubicBezTo>
                  <a:pt x="425" y="88"/>
                  <a:pt x="336" y="228"/>
                  <a:pt x="440" y="276"/>
                </a:cubicBezTo>
                <a:cubicBezTo>
                  <a:pt x="544" y="324"/>
                  <a:pt x="840" y="335"/>
                  <a:pt x="976" y="332"/>
                </a:cubicBezTo>
                <a:cubicBezTo>
                  <a:pt x="1112" y="329"/>
                  <a:pt x="1087" y="261"/>
                  <a:pt x="1256" y="260"/>
                </a:cubicBezTo>
                <a:cubicBezTo>
                  <a:pt x="1425" y="259"/>
                  <a:pt x="1839" y="311"/>
                  <a:pt x="1992" y="324"/>
                </a:cubicBezTo>
              </a:path>
            </a:pathLst>
          </a:custGeom>
          <a:noFill/>
          <a:ln w="76200">
            <a:solidFill>
              <a:schemeClr val="accent2"/>
            </a:solidFill>
            <a:round/>
            <a:headEnd/>
            <a:tailEnd type="triangle" w="med" len="med"/>
          </a:ln>
        </p:spPr>
        <p:txBody>
          <a:bodyPr wrap="none" anchor="ctr"/>
          <a:lstStyle/>
          <a:p>
            <a:endParaRPr lang="en-US" dirty="0">
              <a:latin typeface="Courier New" pitchFamily="49" charset="0"/>
            </a:endParaRPr>
          </a:p>
        </p:txBody>
      </p:sp>
      <p:grpSp>
        <p:nvGrpSpPr>
          <p:cNvPr id="6" name="Group 55"/>
          <p:cNvGrpSpPr>
            <a:grpSpLocks/>
          </p:cNvGrpSpPr>
          <p:nvPr/>
        </p:nvGrpSpPr>
        <p:grpSpPr bwMode="auto">
          <a:xfrm>
            <a:off x="377825" y="3894138"/>
            <a:ext cx="1377950" cy="444500"/>
            <a:chOff x="230" y="1853"/>
            <a:chExt cx="868" cy="280"/>
          </a:xfrm>
          <a:effectLst>
            <a:glow rad="63500">
              <a:schemeClr val="accent3">
                <a:satMod val="175000"/>
                <a:alpha val="40000"/>
              </a:schemeClr>
            </a:glow>
          </a:effectLst>
        </p:grpSpPr>
        <p:grpSp>
          <p:nvGrpSpPr>
            <p:cNvPr id="233498" name="Group 56"/>
            <p:cNvGrpSpPr>
              <a:grpSpLocks/>
            </p:cNvGrpSpPr>
            <p:nvPr/>
          </p:nvGrpSpPr>
          <p:grpSpPr bwMode="auto">
            <a:xfrm>
              <a:off x="230" y="1853"/>
              <a:ext cx="868" cy="267"/>
              <a:chOff x="1313" y="2496"/>
              <a:chExt cx="1252" cy="427"/>
            </a:xfrm>
          </p:grpSpPr>
          <p:sp>
            <p:nvSpPr>
              <p:cNvPr id="233500" name="Freeform 5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3501" name="Freeform 5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3502" name="Oval 5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3503" name="Oval 6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33499" name="Text Box 61"/>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grpSp>
        <p:nvGrpSpPr>
          <p:cNvPr id="233485" name="Group 62"/>
          <p:cNvGrpSpPr>
            <a:grpSpLocks/>
          </p:cNvGrpSpPr>
          <p:nvPr/>
        </p:nvGrpSpPr>
        <p:grpSpPr bwMode="auto">
          <a:xfrm>
            <a:off x="365125" y="2941638"/>
            <a:ext cx="1377950" cy="423862"/>
            <a:chOff x="1313" y="2496"/>
            <a:chExt cx="1252" cy="427"/>
          </a:xfrm>
        </p:grpSpPr>
        <p:sp>
          <p:nvSpPr>
            <p:cNvPr id="233494" name="Freeform 6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3495" name="Freeform 6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3496" name="Oval 6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233497" name="Oval 6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233486" name="Group 67"/>
          <p:cNvGrpSpPr>
            <a:grpSpLocks/>
          </p:cNvGrpSpPr>
          <p:nvPr/>
        </p:nvGrpSpPr>
        <p:grpSpPr bwMode="auto">
          <a:xfrm>
            <a:off x="1343025" y="2941638"/>
            <a:ext cx="1377950" cy="444500"/>
            <a:chOff x="230" y="1853"/>
            <a:chExt cx="868" cy="280"/>
          </a:xfrm>
          <a:effectLst>
            <a:glow rad="63500">
              <a:schemeClr val="accent3">
                <a:satMod val="175000"/>
                <a:alpha val="40000"/>
              </a:schemeClr>
            </a:glow>
          </a:effectLst>
        </p:grpSpPr>
        <p:grpSp>
          <p:nvGrpSpPr>
            <p:cNvPr id="233488" name="Group 68"/>
            <p:cNvGrpSpPr>
              <a:grpSpLocks/>
            </p:cNvGrpSpPr>
            <p:nvPr/>
          </p:nvGrpSpPr>
          <p:grpSpPr bwMode="auto">
            <a:xfrm>
              <a:off x="230" y="1853"/>
              <a:ext cx="868" cy="267"/>
              <a:chOff x="1313" y="2496"/>
              <a:chExt cx="1252" cy="427"/>
            </a:xfrm>
          </p:grpSpPr>
          <p:sp>
            <p:nvSpPr>
              <p:cNvPr id="233490" name="Freeform 69"/>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3491" name="Freeform 70"/>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3492" name="Oval 71"/>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33493" name="Oval 72"/>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33489" name="Text Box 73"/>
            <p:cNvSpPr txBox="1">
              <a:spLocks noChangeArrowheads="1"/>
            </p:cNvSpPr>
            <p:nvPr/>
          </p:nvSpPr>
          <p:spPr bwMode="auto">
            <a:xfrm>
              <a:off x="508" y="1883"/>
              <a:ext cx="312" cy="250"/>
            </a:xfrm>
            <a:prstGeom prst="rect">
              <a:avLst/>
            </a:prstGeom>
            <a:noFill/>
            <a:ln w="9525">
              <a:noFill/>
              <a:miter lim="800000"/>
              <a:headEnd/>
              <a:tailEnd/>
            </a:ln>
          </p:spPr>
          <p:txBody>
            <a:bodyPr wrap="none">
              <a:spAutoFit/>
            </a:bodyPr>
            <a:lstStyle/>
            <a:p>
              <a:pPr algn="ctr">
                <a:spcBef>
                  <a:spcPct val="0"/>
                </a:spcBef>
              </a:pPr>
              <a:r>
                <a:rPr lang="en-US" sz="2000" dirty="0">
                  <a:solidFill>
                    <a:schemeClr val="bg1"/>
                  </a:solidFill>
                  <a:latin typeface="Arial" pitchFamily="34" charset="0"/>
                </a:rPr>
                <a:t>+2</a:t>
              </a:r>
            </a:p>
          </p:txBody>
        </p:sp>
      </p:grpSp>
      <p:sp>
        <p:nvSpPr>
          <p:cNvPr id="873546" name="Text Box 74"/>
          <p:cNvSpPr txBox="1">
            <a:spLocks noChangeArrowheads="1"/>
          </p:cNvSpPr>
          <p:nvPr/>
        </p:nvSpPr>
        <p:spPr bwMode="auto">
          <a:xfrm>
            <a:off x="2238375" y="5216525"/>
            <a:ext cx="4852988" cy="984250"/>
          </a:xfrm>
          <a:prstGeom prst="rect">
            <a:avLst/>
          </a:prstGeom>
          <a:solidFill>
            <a:schemeClr val="tx1">
              <a:alpha val="94116"/>
            </a:schemeClr>
          </a:solidFill>
          <a:ln w="38100" algn="ctr">
            <a:solidFill>
              <a:schemeClr val="accent2"/>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Halt blue token before first green balancer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4.07407E-6 C 0.02535 -0.00649 0.05087 -0.01274 0.06666 -0.00556 C 0.08246 0.00162 0.07517 0.03078 0.09444 0.04259 C 0.11371 0.05439 0.1585 0.0655 0.18177 0.06481 C 0.20538 0.06412 0.20955 0.0405 0.23455 0.03888 C 0.25972 0.03726 0.29583 0.04629 0.33194 0.05555 " pathEditMode="relative" ptsTypes="aaaaaA">
                                      <p:cBhvr>
                                        <p:cTn id="6" dur="2000" fill="hold"/>
                                        <p:tgtEl>
                                          <p:spTgt spid="6"/>
                                        </p:tgtEl>
                                        <p:attrNameLst>
                                          <p:attrName>ppt_x</p:attrName>
                                          <p:attrName>ppt_y</p:attrName>
                                        </p:attrNameLst>
                                      </p:cBhvr>
                                    </p:animMotion>
                                  </p:childTnLst>
                                </p:cTn>
                              </p:par>
                              <p:par>
                                <p:cTn id="7" presetID="3" presetClass="entr" presetSubtype="10" fill="hold" grpId="0" nodeType="withEffect">
                                  <p:stCondLst>
                                    <p:cond delay="0"/>
                                  </p:stCondLst>
                                  <p:childTnLst>
                                    <p:set>
                                      <p:cBhvr>
                                        <p:cTn id="8" dur="1" fill="hold">
                                          <p:stCondLst>
                                            <p:cond delay="0"/>
                                          </p:stCondLst>
                                        </p:cTn>
                                        <p:tgtEl>
                                          <p:spTgt spid="873526"/>
                                        </p:tgtEl>
                                        <p:attrNameLst>
                                          <p:attrName>style.visibility</p:attrName>
                                        </p:attrNameLst>
                                      </p:cBhvr>
                                      <p:to>
                                        <p:strVal val="visible"/>
                                      </p:to>
                                    </p:set>
                                    <p:animEffect transition="in" filter="blinds(horizontal)">
                                      <p:cBhvr>
                                        <p:cTn id="9" dur="500"/>
                                        <p:tgtEl>
                                          <p:spTgt spid="873526"/>
                                        </p:tgtEl>
                                      </p:cBhvr>
                                    </p:animEffect>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873546"/>
                                        </p:tgtEl>
                                        <p:attrNameLst>
                                          <p:attrName>style.visibility</p:attrName>
                                        </p:attrNameLst>
                                      </p:cBhvr>
                                      <p:to>
                                        <p:strVal val="visible"/>
                                      </p:to>
                                    </p:set>
                                    <p:animEffect transition="in" filter="blinds(horizontal)">
                                      <p:cBhvr>
                                        <p:cTn id="13" dur="500"/>
                                        <p:tgtEl>
                                          <p:spTgt spid="873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3526" grpId="0" animBg="1"/>
      <p:bldP spid="87354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Rectangle 2"/>
          <p:cNvSpPr>
            <a:spLocks noGrp="1" noChangeArrowheads="1"/>
          </p:cNvSpPr>
          <p:nvPr>
            <p:ph type="title"/>
          </p:nvPr>
        </p:nvSpPr>
        <p:spPr/>
        <p:txBody>
          <a:bodyPr/>
          <a:lstStyle/>
          <a:p>
            <a:r>
              <a:rPr lang="en-US"/>
              <a:t>Continuing in this way</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0C0512D1-2DE3-4A63-9C79-24F79B6FDE74}" type="slidenum">
              <a:rPr lang="en-US"/>
              <a:pPr>
                <a:defRPr/>
              </a:pPr>
              <a:t>122</a:t>
            </a:fld>
            <a:endParaRPr lang="en-US"/>
          </a:p>
        </p:txBody>
      </p:sp>
      <p:sp>
        <p:nvSpPr>
          <p:cNvPr id="2" name="TextBox 1">
            <a:extLst>
              <a:ext uri="{FF2B5EF4-FFF2-40B4-BE49-F238E27FC236}">
                <a16:creationId xmlns:a16="http://schemas.microsoft.com/office/drawing/2014/main" id="{978DCD0E-CE58-521A-1A4F-67683F1FBE0B}"/>
              </a:ext>
            </a:extLst>
          </p:cNvPr>
          <p:cNvSpPr txBox="1"/>
          <p:nvPr/>
        </p:nvSpPr>
        <p:spPr bwMode="auto">
          <a:xfrm>
            <a:off x="1402276" y="1871651"/>
            <a:ext cx="4163319" cy="1557349"/>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We can “park” a token</a:t>
            </a:r>
          </a:p>
          <a:p>
            <a:pPr lvl="1"/>
            <a:r>
              <a:rPr lang="en-US" sz="2800" b="0" dirty="0">
                <a:solidFill>
                  <a:srgbClr val="FFFF00"/>
                </a:solidFill>
              </a:rPr>
              <a:t>in front of a balancer</a:t>
            </a:r>
          </a:p>
          <a:p>
            <a:pPr lvl="1"/>
            <a:r>
              <a:rPr lang="en-US" sz="2800" b="0" dirty="0">
                <a:solidFill>
                  <a:srgbClr val="FFFF00"/>
                </a:solidFill>
              </a:rPr>
              <a:t>that token #1 will visit</a:t>
            </a:r>
          </a:p>
        </p:txBody>
      </p:sp>
      <p:sp>
        <p:nvSpPr>
          <p:cNvPr id="3" name="TextBox 3">
            <a:extLst>
              <a:ext uri="{FF2B5EF4-FFF2-40B4-BE49-F238E27FC236}">
                <a16:creationId xmlns:a16="http://schemas.microsoft.com/office/drawing/2014/main" id="{6BA8C395-975C-A759-ADB4-14708573F96B}"/>
              </a:ext>
            </a:extLst>
          </p:cNvPr>
          <p:cNvSpPr txBox="1"/>
          <p:nvPr/>
        </p:nvSpPr>
        <p:spPr bwMode="auto">
          <a:xfrm>
            <a:off x="1402276" y="3777578"/>
            <a:ext cx="5186035" cy="155734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There are </a:t>
            </a:r>
            <a:r>
              <a:rPr lang="en-US" sz="2800" b="0" i="1" dirty="0">
                <a:solidFill>
                  <a:schemeClr val="bg1"/>
                </a:solidFill>
              </a:rPr>
              <a:t>n</a:t>
            </a:r>
            <a:r>
              <a:rPr lang="en-US" sz="2800" b="0" dirty="0">
                <a:solidFill>
                  <a:schemeClr val="bg1"/>
                </a:solidFill>
              </a:rPr>
              <a:t>-1</a:t>
            </a:r>
            <a:r>
              <a:rPr lang="en-US" sz="2800" b="0" dirty="0">
                <a:solidFill>
                  <a:srgbClr val="FFFF00"/>
                </a:solidFill>
              </a:rPr>
              <a:t> other tokens</a:t>
            </a:r>
          </a:p>
          <a:p>
            <a:pPr lvl="1"/>
            <a:r>
              <a:rPr lang="en-US" sz="2800" b="0" dirty="0">
                <a:solidFill>
                  <a:srgbClr val="FFFF00"/>
                </a:solidFill>
              </a:rPr>
              <a:t>two wires per balancer</a:t>
            </a:r>
          </a:p>
          <a:p>
            <a:pPr lvl="1"/>
            <a:r>
              <a:rPr lang="en-US" sz="2800" b="0" dirty="0">
                <a:solidFill>
                  <a:srgbClr val="FFFF00"/>
                </a:solidFill>
              </a:rPr>
              <a:t>path includes </a:t>
            </a:r>
            <a:r>
              <a:rPr lang="en-US" sz="2800" b="0" i="1" dirty="0">
                <a:solidFill>
                  <a:schemeClr val="bg1"/>
                </a:solidFill>
              </a:rPr>
              <a:t>n</a:t>
            </a:r>
            <a:r>
              <a:rPr lang="en-US" sz="2800" b="0" dirty="0">
                <a:solidFill>
                  <a:schemeClr val="bg1"/>
                </a:solidFill>
              </a:rPr>
              <a:t>-1</a:t>
            </a:r>
            <a:r>
              <a:rPr lang="en-US" sz="2800" b="0" dirty="0">
                <a:solidFill>
                  <a:srgbClr val="FFFF00"/>
                </a:solidFill>
              </a:rPr>
              <a:t> balancers!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Rectangle 2"/>
          <p:cNvSpPr>
            <a:spLocks noGrp="1" noChangeArrowheads="1"/>
          </p:cNvSpPr>
          <p:nvPr>
            <p:ph type="title"/>
          </p:nvPr>
        </p:nvSpPr>
        <p:spPr/>
        <p:txBody>
          <a:bodyPr/>
          <a:lstStyle/>
          <a:p>
            <a:r>
              <a:rPr lang="en-US"/>
              <a:t>Theorem</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5" name="Slide Number Placeholder 4"/>
          <p:cNvSpPr>
            <a:spLocks noGrp="1"/>
          </p:cNvSpPr>
          <p:nvPr>
            <p:ph type="sldNum" sz="quarter" idx="11"/>
          </p:nvPr>
        </p:nvSpPr>
        <p:spPr/>
        <p:txBody>
          <a:bodyPr/>
          <a:lstStyle/>
          <a:p>
            <a:pPr>
              <a:defRPr/>
            </a:pPr>
            <a:fld id="{BAD7B937-BD08-4B1B-8335-7DF523070E93}" type="slidenum">
              <a:rPr lang="en-US"/>
              <a:pPr>
                <a:defRPr/>
              </a:pPr>
              <a:t>123</a:t>
            </a:fld>
            <a:endParaRPr lang="en-US"/>
          </a:p>
        </p:txBody>
      </p:sp>
      <p:sp>
        <p:nvSpPr>
          <p:cNvPr id="2" name="TextBox 1">
            <a:extLst>
              <a:ext uri="{FF2B5EF4-FFF2-40B4-BE49-F238E27FC236}">
                <a16:creationId xmlns:a16="http://schemas.microsoft.com/office/drawing/2014/main" id="{36336E1E-6239-9C84-D672-FCA64FA4BFCB}"/>
              </a:ext>
            </a:extLst>
          </p:cNvPr>
          <p:cNvSpPr txBox="1"/>
          <p:nvPr/>
        </p:nvSpPr>
        <p:spPr bwMode="auto">
          <a:xfrm>
            <a:off x="1600915" y="2081775"/>
            <a:ext cx="6725174" cy="1557349"/>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In any adding network</a:t>
            </a:r>
          </a:p>
          <a:p>
            <a:pPr lvl="1"/>
            <a:r>
              <a:rPr lang="en-US" sz="2800" b="0" dirty="0">
                <a:solidFill>
                  <a:srgbClr val="FFFF00"/>
                </a:solidFill>
              </a:rPr>
              <a:t>In sequential executions</a:t>
            </a:r>
          </a:p>
          <a:p>
            <a:pPr lvl="1"/>
            <a:r>
              <a:rPr lang="en-US" sz="2800" b="0" dirty="0">
                <a:solidFill>
                  <a:srgbClr val="FFFF00"/>
                </a:solidFill>
              </a:rPr>
              <a:t>Tokens traverse at least </a:t>
            </a:r>
            <a:r>
              <a:rPr lang="en-US" sz="2800" b="0" i="1" dirty="0">
                <a:solidFill>
                  <a:schemeClr val="bg1"/>
                </a:solidFill>
              </a:rPr>
              <a:t>n</a:t>
            </a:r>
            <a:r>
              <a:rPr lang="en-US" sz="2800" b="0" dirty="0">
                <a:solidFill>
                  <a:schemeClr val="bg1"/>
                </a:solidFill>
              </a:rPr>
              <a:t>-1</a:t>
            </a:r>
            <a:r>
              <a:rPr lang="en-US" sz="2800" b="0" dirty="0">
                <a:solidFill>
                  <a:srgbClr val="FFFF00"/>
                </a:solidFill>
              </a:rPr>
              <a:t> balancers</a:t>
            </a:r>
          </a:p>
        </p:txBody>
      </p:sp>
      <p:sp>
        <p:nvSpPr>
          <p:cNvPr id="3" name="TextBox 3">
            <a:extLst>
              <a:ext uri="{FF2B5EF4-FFF2-40B4-BE49-F238E27FC236}">
                <a16:creationId xmlns:a16="http://schemas.microsoft.com/office/drawing/2014/main" id="{68713680-2746-4D7B-2A4C-3BC05D2C7A56}"/>
              </a:ext>
            </a:extLst>
          </p:cNvPr>
          <p:cNvSpPr txBox="1"/>
          <p:nvPr/>
        </p:nvSpPr>
        <p:spPr bwMode="auto">
          <a:xfrm>
            <a:off x="1600915" y="3906555"/>
            <a:ext cx="5588389" cy="2074414"/>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Same arguments apply to</a:t>
            </a:r>
          </a:p>
          <a:p>
            <a:pPr lvl="1"/>
            <a:r>
              <a:rPr lang="en-US" sz="2800" b="0" dirty="0">
                <a:solidFill>
                  <a:srgbClr val="FFFF00"/>
                </a:solidFill>
              </a:rPr>
              <a:t>Linearizable counting networks</a:t>
            </a:r>
          </a:p>
          <a:p>
            <a:pPr lvl="1"/>
            <a:r>
              <a:rPr lang="en-US" sz="2800" b="0" dirty="0">
                <a:solidFill>
                  <a:srgbClr val="FFFF00"/>
                </a:solidFill>
              </a:rPr>
              <a:t>Multiplying networks</a:t>
            </a:r>
          </a:p>
          <a:p>
            <a:pPr lvl="1"/>
            <a:r>
              <a:rPr lang="en-US" sz="2800" b="0" dirty="0">
                <a:solidFill>
                  <a:srgbClr val="FFFF00"/>
                </a:solidFill>
              </a:rPr>
              <a:t>And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6546" name="Group 61"/>
          <p:cNvGrpSpPr>
            <a:grpSpLocks/>
          </p:cNvGrpSpPr>
          <p:nvPr/>
        </p:nvGrpSpPr>
        <p:grpSpPr bwMode="auto">
          <a:xfrm>
            <a:off x="2017713" y="3625850"/>
            <a:ext cx="1363662" cy="1293813"/>
            <a:chOff x="2162968" y="5564188"/>
            <a:chExt cx="1363663" cy="1293812"/>
          </a:xfrm>
        </p:grpSpPr>
        <p:sp>
          <p:nvSpPr>
            <p:cNvPr id="236623" name="Line 7"/>
            <p:cNvSpPr>
              <a:spLocks noChangeShapeType="1"/>
            </p:cNvSpPr>
            <p:nvPr/>
          </p:nvSpPr>
          <p:spPr bwMode="auto">
            <a:xfrm>
              <a:off x="2162968" y="6020931"/>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4" name="Line 8"/>
            <p:cNvSpPr>
              <a:spLocks noChangeShapeType="1"/>
            </p:cNvSpPr>
            <p:nvPr/>
          </p:nvSpPr>
          <p:spPr bwMode="auto">
            <a:xfrm>
              <a:off x="2162968" y="6422257"/>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5" name="Oval 9"/>
            <p:cNvSpPr>
              <a:spLocks noChangeArrowheads="1"/>
            </p:cNvSpPr>
            <p:nvPr/>
          </p:nvSpPr>
          <p:spPr bwMode="auto">
            <a:xfrm>
              <a:off x="2903378" y="5981848"/>
              <a:ext cx="196842" cy="96249"/>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36626" name="Oval 10"/>
            <p:cNvSpPr>
              <a:spLocks noChangeArrowheads="1"/>
            </p:cNvSpPr>
            <p:nvPr/>
          </p:nvSpPr>
          <p:spPr bwMode="auto">
            <a:xfrm>
              <a:off x="2903378" y="6380258"/>
              <a:ext cx="196842" cy="96248"/>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36627" name="Line 12"/>
            <p:cNvSpPr>
              <a:spLocks noChangeShapeType="1"/>
            </p:cNvSpPr>
            <p:nvPr/>
          </p:nvSpPr>
          <p:spPr bwMode="auto">
            <a:xfrm>
              <a:off x="2162968" y="5691936"/>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8" name="Line 13"/>
            <p:cNvSpPr>
              <a:spLocks noChangeShapeType="1"/>
            </p:cNvSpPr>
            <p:nvPr/>
          </p:nvSpPr>
          <p:spPr bwMode="auto">
            <a:xfrm>
              <a:off x="2162968" y="6739002"/>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9" name="AutoShape 14"/>
            <p:cNvSpPr>
              <a:spLocks noChangeArrowheads="1"/>
            </p:cNvSpPr>
            <p:nvPr/>
          </p:nvSpPr>
          <p:spPr bwMode="auto">
            <a:xfrm>
              <a:off x="2308109"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30" name="AutoShape 15"/>
            <p:cNvSpPr>
              <a:spLocks noChangeArrowheads="1"/>
            </p:cNvSpPr>
            <p:nvPr/>
          </p:nvSpPr>
          <p:spPr bwMode="auto">
            <a:xfrm>
              <a:off x="2303366" y="556418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31" name="AutoShape 16"/>
            <p:cNvSpPr>
              <a:spLocks noChangeArrowheads="1"/>
            </p:cNvSpPr>
            <p:nvPr/>
          </p:nvSpPr>
          <p:spPr bwMode="auto">
            <a:xfrm>
              <a:off x="2628748" y="5915932"/>
              <a:ext cx="111465" cy="599073"/>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32" name="AutoShape 17"/>
            <p:cNvSpPr>
              <a:spLocks noChangeArrowheads="1"/>
            </p:cNvSpPr>
            <p:nvPr/>
          </p:nvSpPr>
          <p:spPr bwMode="auto">
            <a:xfrm>
              <a:off x="2948912" y="5572938"/>
              <a:ext cx="111464" cy="1285062"/>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33" name="AutoShape 18"/>
            <p:cNvSpPr>
              <a:spLocks noChangeArrowheads="1"/>
            </p:cNvSpPr>
            <p:nvPr/>
          </p:nvSpPr>
          <p:spPr bwMode="auto">
            <a:xfrm>
              <a:off x="3269551"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34" name="AutoShape 19"/>
            <p:cNvSpPr>
              <a:spLocks noChangeArrowheads="1"/>
            </p:cNvSpPr>
            <p:nvPr/>
          </p:nvSpPr>
          <p:spPr bwMode="auto">
            <a:xfrm>
              <a:off x="3269551" y="557293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35" name="Line 20"/>
            <p:cNvSpPr>
              <a:spLocks noChangeShapeType="1"/>
            </p:cNvSpPr>
            <p:nvPr/>
          </p:nvSpPr>
          <p:spPr bwMode="auto">
            <a:xfrm>
              <a:off x="2326133"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36" name="Line 21"/>
            <p:cNvSpPr>
              <a:spLocks noChangeShapeType="1"/>
            </p:cNvSpPr>
            <p:nvPr/>
          </p:nvSpPr>
          <p:spPr bwMode="auto">
            <a:xfrm>
              <a:off x="2328979"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37" name="Line 22"/>
            <p:cNvSpPr>
              <a:spLocks noChangeShapeType="1"/>
            </p:cNvSpPr>
            <p:nvPr/>
          </p:nvSpPr>
          <p:spPr bwMode="auto">
            <a:xfrm>
              <a:off x="2953655"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38" name="Line 24"/>
            <p:cNvSpPr>
              <a:spLocks noChangeShapeType="1"/>
            </p:cNvSpPr>
            <p:nvPr/>
          </p:nvSpPr>
          <p:spPr bwMode="auto">
            <a:xfrm>
              <a:off x="3282357"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39" name="Line 25"/>
            <p:cNvSpPr>
              <a:spLocks noChangeShapeType="1"/>
            </p:cNvSpPr>
            <p:nvPr/>
          </p:nvSpPr>
          <p:spPr bwMode="auto">
            <a:xfrm>
              <a:off x="3282357" y="67401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40" name="Oval 61"/>
            <p:cNvSpPr>
              <a:spLocks noChangeArrowheads="1"/>
            </p:cNvSpPr>
            <p:nvPr/>
          </p:nvSpPr>
          <p:spPr bwMode="auto">
            <a:xfrm>
              <a:off x="2327082" y="5645853"/>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1" name="Oval 62"/>
            <p:cNvSpPr>
              <a:spLocks noChangeArrowheads="1"/>
            </p:cNvSpPr>
            <p:nvPr/>
          </p:nvSpPr>
          <p:spPr bwMode="auto">
            <a:xfrm>
              <a:off x="2327082" y="597718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2" name="Oval 63"/>
            <p:cNvSpPr>
              <a:spLocks noChangeArrowheads="1"/>
            </p:cNvSpPr>
            <p:nvPr/>
          </p:nvSpPr>
          <p:spPr bwMode="auto">
            <a:xfrm>
              <a:off x="232708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3" name="Oval 64"/>
            <p:cNvSpPr>
              <a:spLocks noChangeArrowheads="1"/>
            </p:cNvSpPr>
            <p:nvPr/>
          </p:nvSpPr>
          <p:spPr bwMode="auto">
            <a:xfrm>
              <a:off x="232708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4" name="Oval 65"/>
            <p:cNvSpPr>
              <a:spLocks noChangeArrowheads="1"/>
            </p:cNvSpPr>
            <p:nvPr/>
          </p:nvSpPr>
          <p:spPr bwMode="auto">
            <a:xfrm>
              <a:off x="2647720" y="598593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5" name="Oval 66"/>
            <p:cNvSpPr>
              <a:spLocks noChangeArrowheads="1"/>
            </p:cNvSpPr>
            <p:nvPr/>
          </p:nvSpPr>
          <p:spPr bwMode="auto">
            <a:xfrm>
              <a:off x="2647720" y="638259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6" name="Oval 67"/>
            <p:cNvSpPr>
              <a:spLocks noChangeArrowheads="1"/>
            </p:cNvSpPr>
            <p:nvPr/>
          </p:nvSpPr>
          <p:spPr bwMode="auto">
            <a:xfrm>
              <a:off x="2970731" y="5644687"/>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7" name="Oval 68"/>
            <p:cNvSpPr>
              <a:spLocks noChangeArrowheads="1"/>
            </p:cNvSpPr>
            <p:nvPr/>
          </p:nvSpPr>
          <p:spPr bwMode="auto">
            <a:xfrm>
              <a:off x="2967885"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8" name="Oval 69"/>
            <p:cNvSpPr>
              <a:spLocks noChangeArrowheads="1"/>
            </p:cNvSpPr>
            <p:nvPr/>
          </p:nvSpPr>
          <p:spPr bwMode="auto">
            <a:xfrm>
              <a:off x="3282832" y="5650520"/>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49" name="Oval 70"/>
            <p:cNvSpPr>
              <a:spLocks noChangeArrowheads="1"/>
            </p:cNvSpPr>
            <p:nvPr/>
          </p:nvSpPr>
          <p:spPr bwMode="auto">
            <a:xfrm>
              <a:off x="3282832" y="5972515"/>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50" name="Oval 71"/>
            <p:cNvSpPr>
              <a:spLocks noChangeArrowheads="1"/>
            </p:cNvSpPr>
            <p:nvPr/>
          </p:nvSpPr>
          <p:spPr bwMode="auto">
            <a:xfrm>
              <a:off x="328283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51" name="Oval 72"/>
            <p:cNvSpPr>
              <a:spLocks noChangeArrowheads="1"/>
            </p:cNvSpPr>
            <p:nvPr/>
          </p:nvSpPr>
          <p:spPr bwMode="auto">
            <a:xfrm>
              <a:off x="328283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52" name="Line 23"/>
            <p:cNvSpPr>
              <a:spLocks noChangeShapeType="1"/>
            </p:cNvSpPr>
            <p:nvPr/>
          </p:nvSpPr>
          <p:spPr bwMode="auto">
            <a:xfrm>
              <a:off x="2647720" y="6027347"/>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grpSp>
      <p:grpSp>
        <p:nvGrpSpPr>
          <p:cNvPr id="236547" name="Group 92"/>
          <p:cNvGrpSpPr>
            <a:grpSpLocks/>
          </p:cNvGrpSpPr>
          <p:nvPr/>
        </p:nvGrpSpPr>
        <p:grpSpPr bwMode="auto">
          <a:xfrm>
            <a:off x="5519738" y="3155950"/>
            <a:ext cx="1363662" cy="1293813"/>
            <a:chOff x="2162968" y="5564188"/>
            <a:chExt cx="1363663" cy="1293812"/>
          </a:xfrm>
        </p:grpSpPr>
        <p:sp>
          <p:nvSpPr>
            <p:cNvPr id="236593" name="Line 7"/>
            <p:cNvSpPr>
              <a:spLocks noChangeShapeType="1"/>
            </p:cNvSpPr>
            <p:nvPr/>
          </p:nvSpPr>
          <p:spPr bwMode="auto">
            <a:xfrm>
              <a:off x="2162968" y="6020931"/>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4" name="Line 8"/>
            <p:cNvSpPr>
              <a:spLocks noChangeShapeType="1"/>
            </p:cNvSpPr>
            <p:nvPr/>
          </p:nvSpPr>
          <p:spPr bwMode="auto">
            <a:xfrm>
              <a:off x="2162968" y="6422257"/>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5" name="Oval 9"/>
            <p:cNvSpPr>
              <a:spLocks noChangeArrowheads="1"/>
            </p:cNvSpPr>
            <p:nvPr/>
          </p:nvSpPr>
          <p:spPr bwMode="auto">
            <a:xfrm>
              <a:off x="2903378" y="5981848"/>
              <a:ext cx="196842" cy="96249"/>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36596" name="Oval 10"/>
            <p:cNvSpPr>
              <a:spLocks noChangeArrowheads="1"/>
            </p:cNvSpPr>
            <p:nvPr/>
          </p:nvSpPr>
          <p:spPr bwMode="auto">
            <a:xfrm>
              <a:off x="2903378" y="6380258"/>
              <a:ext cx="196842" cy="96248"/>
            </a:xfrm>
            <a:prstGeom prst="ellipse">
              <a:avLst/>
            </a:prstGeom>
            <a:solidFill>
              <a:schemeClr val="bg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236597" name="Line 12"/>
            <p:cNvSpPr>
              <a:spLocks noChangeShapeType="1"/>
            </p:cNvSpPr>
            <p:nvPr/>
          </p:nvSpPr>
          <p:spPr bwMode="auto">
            <a:xfrm>
              <a:off x="2162968" y="5691936"/>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8" name="Line 13"/>
            <p:cNvSpPr>
              <a:spLocks noChangeShapeType="1"/>
            </p:cNvSpPr>
            <p:nvPr/>
          </p:nvSpPr>
          <p:spPr bwMode="auto">
            <a:xfrm>
              <a:off x="2162968" y="6739002"/>
              <a:ext cx="1363663" cy="0"/>
            </a:xfrm>
            <a:prstGeom prst="line">
              <a:avLst/>
            </a:prstGeom>
            <a:no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9" name="AutoShape 14"/>
            <p:cNvSpPr>
              <a:spLocks noChangeArrowheads="1"/>
            </p:cNvSpPr>
            <p:nvPr/>
          </p:nvSpPr>
          <p:spPr bwMode="auto">
            <a:xfrm>
              <a:off x="2308109"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00" name="AutoShape 15"/>
            <p:cNvSpPr>
              <a:spLocks noChangeArrowheads="1"/>
            </p:cNvSpPr>
            <p:nvPr/>
          </p:nvSpPr>
          <p:spPr bwMode="auto">
            <a:xfrm>
              <a:off x="2303366" y="556418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01" name="AutoShape 16"/>
            <p:cNvSpPr>
              <a:spLocks noChangeArrowheads="1"/>
            </p:cNvSpPr>
            <p:nvPr/>
          </p:nvSpPr>
          <p:spPr bwMode="auto">
            <a:xfrm>
              <a:off x="2628748" y="5915932"/>
              <a:ext cx="111465" cy="599073"/>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02" name="AutoShape 17"/>
            <p:cNvSpPr>
              <a:spLocks noChangeArrowheads="1"/>
            </p:cNvSpPr>
            <p:nvPr/>
          </p:nvSpPr>
          <p:spPr bwMode="auto">
            <a:xfrm>
              <a:off x="2948912" y="5572938"/>
              <a:ext cx="111464" cy="1285062"/>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03" name="AutoShape 18"/>
            <p:cNvSpPr>
              <a:spLocks noChangeArrowheads="1"/>
            </p:cNvSpPr>
            <p:nvPr/>
          </p:nvSpPr>
          <p:spPr bwMode="auto">
            <a:xfrm>
              <a:off x="3269551" y="6259510"/>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04" name="AutoShape 19"/>
            <p:cNvSpPr>
              <a:spLocks noChangeArrowheads="1"/>
            </p:cNvSpPr>
            <p:nvPr/>
          </p:nvSpPr>
          <p:spPr bwMode="auto">
            <a:xfrm>
              <a:off x="3269551" y="5572938"/>
              <a:ext cx="111939" cy="598490"/>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05" name="Line 20"/>
            <p:cNvSpPr>
              <a:spLocks noChangeShapeType="1"/>
            </p:cNvSpPr>
            <p:nvPr/>
          </p:nvSpPr>
          <p:spPr bwMode="auto">
            <a:xfrm>
              <a:off x="2326133"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06" name="Line 21"/>
            <p:cNvSpPr>
              <a:spLocks noChangeShapeType="1"/>
            </p:cNvSpPr>
            <p:nvPr/>
          </p:nvSpPr>
          <p:spPr bwMode="auto">
            <a:xfrm>
              <a:off x="2328979"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07" name="Line 22"/>
            <p:cNvSpPr>
              <a:spLocks noChangeShapeType="1"/>
            </p:cNvSpPr>
            <p:nvPr/>
          </p:nvSpPr>
          <p:spPr bwMode="auto">
            <a:xfrm>
              <a:off x="2953655" y="67436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08" name="Line 24"/>
            <p:cNvSpPr>
              <a:spLocks noChangeShapeType="1"/>
            </p:cNvSpPr>
            <p:nvPr/>
          </p:nvSpPr>
          <p:spPr bwMode="auto">
            <a:xfrm>
              <a:off x="3282357" y="5704186"/>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09" name="Line 25"/>
            <p:cNvSpPr>
              <a:spLocks noChangeShapeType="1"/>
            </p:cNvSpPr>
            <p:nvPr/>
          </p:nvSpPr>
          <p:spPr bwMode="auto">
            <a:xfrm>
              <a:off x="3282357" y="6740169"/>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610" name="Oval 61"/>
            <p:cNvSpPr>
              <a:spLocks noChangeArrowheads="1"/>
            </p:cNvSpPr>
            <p:nvPr/>
          </p:nvSpPr>
          <p:spPr bwMode="auto">
            <a:xfrm>
              <a:off x="2327082" y="5645853"/>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1" name="Oval 62"/>
            <p:cNvSpPr>
              <a:spLocks noChangeArrowheads="1"/>
            </p:cNvSpPr>
            <p:nvPr/>
          </p:nvSpPr>
          <p:spPr bwMode="auto">
            <a:xfrm>
              <a:off x="2327082" y="597718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2" name="Oval 63"/>
            <p:cNvSpPr>
              <a:spLocks noChangeArrowheads="1"/>
            </p:cNvSpPr>
            <p:nvPr/>
          </p:nvSpPr>
          <p:spPr bwMode="auto">
            <a:xfrm>
              <a:off x="232708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3" name="Oval 64"/>
            <p:cNvSpPr>
              <a:spLocks noChangeArrowheads="1"/>
            </p:cNvSpPr>
            <p:nvPr/>
          </p:nvSpPr>
          <p:spPr bwMode="auto">
            <a:xfrm>
              <a:off x="232708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4" name="Oval 65"/>
            <p:cNvSpPr>
              <a:spLocks noChangeArrowheads="1"/>
            </p:cNvSpPr>
            <p:nvPr/>
          </p:nvSpPr>
          <p:spPr bwMode="auto">
            <a:xfrm>
              <a:off x="2647720" y="598593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5" name="Oval 66"/>
            <p:cNvSpPr>
              <a:spLocks noChangeArrowheads="1"/>
            </p:cNvSpPr>
            <p:nvPr/>
          </p:nvSpPr>
          <p:spPr bwMode="auto">
            <a:xfrm>
              <a:off x="2647720" y="6382591"/>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6" name="Oval 67"/>
            <p:cNvSpPr>
              <a:spLocks noChangeArrowheads="1"/>
            </p:cNvSpPr>
            <p:nvPr/>
          </p:nvSpPr>
          <p:spPr bwMode="auto">
            <a:xfrm>
              <a:off x="2970731" y="5644687"/>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7" name="Oval 68"/>
            <p:cNvSpPr>
              <a:spLocks noChangeArrowheads="1"/>
            </p:cNvSpPr>
            <p:nvPr/>
          </p:nvSpPr>
          <p:spPr bwMode="auto">
            <a:xfrm>
              <a:off x="2967885"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8" name="Oval 69"/>
            <p:cNvSpPr>
              <a:spLocks noChangeArrowheads="1"/>
            </p:cNvSpPr>
            <p:nvPr/>
          </p:nvSpPr>
          <p:spPr bwMode="auto">
            <a:xfrm>
              <a:off x="3282832" y="5650520"/>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19" name="Oval 70"/>
            <p:cNvSpPr>
              <a:spLocks noChangeArrowheads="1"/>
            </p:cNvSpPr>
            <p:nvPr/>
          </p:nvSpPr>
          <p:spPr bwMode="auto">
            <a:xfrm>
              <a:off x="3282832" y="5972515"/>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0" name="Oval 71"/>
            <p:cNvSpPr>
              <a:spLocks noChangeArrowheads="1"/>
            </p:cNvSpPr>
            <p:nvPr/>
          </p:nvSpPr>
          <p:spPr bwMode="auto">
            <a:xfrm>
              <a:off x="3282832" y="6378508"/>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1" name="Oval 72"/>
            <p:cNvSpPr>
              <a:spLocks noChangeArrowheads="1"/>
            </p:cNvSpPr>
            <p:nvPr/>
          </p:nvSpPr>
          <p:spPr bwMode="auto">
            <a:xfrm>
              <a:off x="3282832" y="6695836"/>
              <a:ext cx="73994" cy="90998"/>
            </a:xfrm>
            <a:prstGeom prst="ellipse">
              <a:avLst/>
            </a:prstGeom>
            <a:noFill/>
            <a:ln w="12700"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622" name="Line 23"/>
            <p:cNvSpPr>
              <a:spLocks noChangeShapeType="1"/>
            </p:cNvSpPr>
            <p:nvPr/>
          </p:nvSpPr>
          <p:spPr bwMode="auto">
            <a:xfrm>
              <a:off x="2647720" y="6027347"/>
              <a:ext cx="91069" cy="0"/>
            </a:xfrm>
            <a:prstGeom prst="line">
              <a:avLst/>
            </a:prstGeom>
            <a:noFill/>
            <a:ln w="5715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grpSp>
      <p:sp>
        <p:nvSpPr>
          <p:cNvPr id="60" name="Footer Placeholder 3"/>
          <p:cNvSpPr>
            <a:spLocks noGrp="1"/>
          </p:cNvSpPr>
          <p:nvPr>
            <p:ph type="ftr" sz="quarter" idx="10"/>
          </p:nvPr>
        </p:nvSpPr>
        <p:spPr/>
        <p:txBody>
          <a:bodyPr/>
          <a:lstStyle/>
          <a:p>
            <a:pPr>
              <a:defRPr/>
            </a:pPr>
            <a:r>
              <a:rPr lang="en-US"/>
              <a:t>Art of Multiprocessor Programming</a:t>
            </a:r>
          </a:p>
        </p:txBody>
      </p:sp>
      <p:sp>
        <p:nvSpPr>
          <p:cNvPr id="61" name="Slide Number Placeholder 4"/>
          <p:cNvSpPr>
            <a:spLocks noGrp="1"/>
          </p:cNvSpPr>
          <p:nvPr>
            <p:ph type="sldNum" sz="quarter" idx="11"/>
          </p:nvPr>
        </p:nvSpPr>
        <p:spPr/>
        <p:txBody>
          <a:bodyPr/>
          <a:lstStyle/>
          <a:p>
            <a:pPr>
              <a:defRPr/>
            </a:pPr>
            <a:fld id="{AE54AE81-0D20-41A1-BD89-28DF042D8234}" type="slidenum">
              <a:rPr lang="en-US"/>
              <a:pPr>
                <a:defRPr/>
              </a:pPr>
              <a:t>124</a:t>
            </a:fld>
            <a:endParaRPr lang="en-US"/>
          </a:p>
        </p:txBody>
      </p:sp>
      <p:sp>
        <p:nvSpPr>
          <p:cNvPr id="236550" name="Rectangle 2"/>
          <p:cNvSpPr>
            <a:spLocks noGrp="1" noChangeArrowheads="1"/>
          </p:cNvSpPr>
          <p:nvPr>
            <p:ph type="title"/>
          </p:nvPr>
        </p:nvSpPr>
        <p:spPr>
          <a:xfrm>
            <a:off x="795338" y="571500"/>
            <a:ext cx="7772400" cy="1143000"/>
          </a:xfrm>
        </p:spPr>
        <p:txBody>
          <a:bodyPr/>
          <a:lstStyle/>
          <a:p>
            <a:r>
              <a:rPr lang="en-US"/>
              <a:t>Shared Pool</a:t>
            </a:r>
          </a:p>
        </p:txBody>
      </p:sp>
      <p:grpSp>
        <p:nvGrpSpPr>
          <p:cNvPr id="236551" name="Group 3"/>
          <p:cNvGrpSpPr>
            <a:grpSpLocks/>
          </p:cNvGrpSpPr>
          <p:nvPr/>
        </p:nvGrpSpPr>
        <p:grpSpPr bwMode="auto">
          <a:xfrm>
            <a:off x="660400" y="2374900"/>
            <a:ext cx="1447800" cy="1295400"/>
            <a:chOff x="1584" y="816"/>
            <a:chExt cx="912" cy="816"/>
          </a:xfrm>
          <a:effectLst>
            <a:glow rad="139700">
              <a:schemeClr val="accent3">
                <a:satMod val="175000"/>
                <a:alpha val="40000"/>
              </a:schemeClr>
            </a:glow>
          </a:effectLst>
        </p:grpSpPr>
        <p:sp>
          <p:nvSpPr>
            <p:cNvPr id="236584"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5"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6" name="Freeform 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7"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8"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9"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0" name="Freeform 1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1" name="Freeform 1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92" name="Freeform 1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36552" name="Group 13"/>
          <p:cNvGrpSpPr>
            <a:grpSpLocks/>
          </p:cNvGrpSpPr>
          <p:nvPr/>
        </p:nvGrpSpPr>
        <p:grpSpPr bwMode="auto">
          <a:xfrm>
            <a:off x="6121400" y="4914900"/>
            <a:ext cx="1447800" cy="1295400"/>
            <a:chOff x="1584" y="816"/>
            <a:chExt cx="912" cy="816"/>
          </a:xfrm>
          <a:effectLst>
            <a:glow rad="139700">
              <a:schemeClr val="accent3">
                <a:satMod val="175000"/>
                <a:alpha val="40000"/>
              </a:schemeClr>
            </a:glow>
          </a:effectLst>
        </p:grpSpPr>
        <p:sp>
          <p:nvSpPr>
            <p:cNvPr id="236575" name="Freeform 1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6" name="Freeform 1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7" name="Freeform 16"/>
            <p:cNvSpPr>
              <a:spLocks/>
            </p:cNvSpPr>
            <p:nvPr/>
          </p:nvSpPr>
          <p:spPr bwMode="auto">
            <a:xfrm>
              <a:off x="1920" y="816"/>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8" name="Freeform 1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9" name="Freeform 1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0" name="Freeform 1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1" name="Freeform 20"/>
            <p:cNvSpPr>
              <a:spLocks/>
            </p:cNvSpPr>
            <p:nvPr/>
          </p:nvSpPr>
          <p:spPr bwMode="auto">
            <a:xfrm>
              <a:off x="1920" y="1296"/>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2" name="Freeform 21"/>
            <p:cNvSpPr>
              <a:spLocks/>
            </p:cNvSpPr>
            <p:nvPr/>
          </p:nvSpPr>
          <p:spPr bwMode="auto">
            <a:xfrm>
              <a:off x="1728" y="1152"/>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83" name="Freeform 22"/>
            <p:cNvSpPr>
              <a:spLocks/>
            </p:cNvSpPr>
            <p:nvPr/>
          </p:nvSpPr>
          <p:spPr bwMode="auto">
            <a:xfrm>
              <a:off x="1584" y="1008"/>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36553" name="Rectangle 23"/>
          <p:cNvSpPr>
            <a:spLocks noChangeArrowheads="1"/>
          </p:cNvSpPr>
          <p:nvPr/>
        </p:nvSpPr>
        <p:spPr bwMode="auto">
          <a:xfrm>
            <a:off x="3708400" y="2133600"/>
            <a:ext cx="914400" cy="3657600"/>
          </a:xfrm>
          <a:prstGeom prst="rect">
            <a:avLst/>
          </a:prstGeom>
          <a:solidFill>
            <a:srgbClr val="FF7C80"/>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236554" name="Line 24"/>
          <p:cNvSpPr>
            <a:spLocks noChangeShapeType="1"/>
          </p:cNvSpPr>
          <p:nvPr/>
        </p:nvSpPr>
        <p:spPr bwMode="auto">
          <a:xfrm>
            <a:off x="3708400" y="31369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55" name="Line 25"/>
          <p:cNvSpPr>
            <a:spLocks noChangeShapeType="1"/>
          </p:cNvSpPr>
          <p:nvPr/>
        </p:nvSpPr>
        <p:spPr bwMode="auto">
          <a:xfrm>
            <a:off x="3708400" y="36703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56" name="Line 26"/>
          <p:cNvSpPr>
            <a:spLocks noChangeShapeType="1"/>
          </p:cNvSpPr>
          <p:nvPr/>
        </p:nvSpPr>
        <p:spPr bwMode="auto">
          <a:xfrm>
            <a:off x="3708400" y="42037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57" name="Line 27"/>
          <p:cNvSpPr>
            <a:spLocks noChangeShapeType="1"/>
          </p:cNvSpPr>
          <p:nvPr/>
        </p:nvSpPr>
        <p:spPr bwMode="auto">
          <a:xfrm>
            <a:off x="3708400" y="53340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236558" name="Group 28"/>
          <p:cNvGrpSpPr>
            <a:grpSpLocks/>
          </p:cNvGrpSpPr>
          <p:nvPr/>
        </p:nvGrpSpPr>
        <p:grpSpPr bwMode="auto">
          <a:xfrm>
            <a:off x="3951288" y="3746500"/>
            <a:ext cx="430212" cy="341313"/>
            <a:chOff x="2828" y="3460"/>
            <a:chExt cx="271" cy="215"/>
          </a:xfrm>
        </p:grpSpPr>
        <p:sp>
          <p:nvSpPr>
            <p:cNvPr id="236573" name="Oval 29"/>
            <p:cNvSpPr>
              <a:spLocks noChangeArrowheads="1"/>
            </p:cNvSpPr>
            <p:nvPr/>
          </p:nvSpPr>
          <p:spPr bwMode="auto">
            <a:xfrm>
              <a:off x="2828" y="3460"/>
              <a:ext cx="271" cy="215"/>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4" name="Oval 30"/>
            <p:cNvSpPr>
              <a:spLocks noChangeArrowheads="1"/>
            </p:cNvSpPr>
            <p:nvPr/>
          </p:nvSpPr>
          <p:spPr bwMode="auto">
            <a:xfrm>
              <a:off x="2982" y="3498"/>
              <a:ext cx="71" cy="60"/>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36559" name="Freeform 40"/>
          <p:cNvSpPr>
            <a:spLocks/>
          </p:cNvSpPr>
          <p:nvPr/>
        </p:nvSpPr>
        <p:spPr bwMode="auto">
          <a:xfrm>
            <a:off x="1955800" y="3403600"/>
            <a:ext cx="1930400" cy="1589088"/>
          </a:xfrm>
          <a:custGeom>
            <a:avLst/>
            <a:gdLst>
              <a:gd name="T0" fmla="*/ 0 w 1216"/>
              <a:gd name="T1" fmla="*/ 0 h 1001"/>
              <a:gd name="T2" fmla="*/ 2147483647 w 1216"/>
              <a:gd name="T3" fmla="*/ 2147483647 h 1001"/>
              <a:gd name="T4" fmla="*/ 2147483647 w 1216"/>
              <a:gd name="T5" fmla="*/ 2147483647 h 1001"/>
              <a:gd name="T6" fmla="*/ 0 60000 65536"/>
              <a:gd name="T7" fmla="*/ 0 60000 65536"/>
              <a:gd name="T8" fmla="*/ 0 60000 65536"/>
              <a:gd name="T9" fmla="*/ 0 w 1216"/>
              <a:gd name="T10" fmla="*/ 0 h 1001"/>
              <a:gd name="T11" fmla="*/ 1216 w 1216"/>
              <a:gd name="T12" fmla="*/ 1001 h 1001"/>
            </a:gdLst>
            <a:ahLst/>
            <a:cxnLst>
              <a:cxn ang="T6">
                <a:pos x="T0" y="T1"/>
              </a:cxn>
              <a:cxn ang="T7">
                <a:pos x="T2" y="T3"/>
              </a:cxn>
              <a:cxn ang="T8">
                <a:pos x="T4" y="T5"/>
              </a:cxn>
            </a:cxnLst>
            <a:rect l="T9" t="T10" r="T11" b="T12"/>
            <a:pathLst>
              <a:path w="1216" h="1001">
                <a:moveTo>
                  <a:pt x="0" y="0"/>
                </a:moveTo>
                <a:cubicBezTo>
                  <a:pt x="84" y="155"/>
                  <a:pt x="301" y="855"/>
                  <a:pt x="504" y="928"/>
                </a:cubicBezTo>
                <a:cubicBezTo>
                  <a:pt x="707" y="1001"/>
                  <a:pt x="1068" y="542"/>
                  <a:pt x="1216" y="440"/>
                </a:cubicBezTo>
              </a:path>
            </a:pathLst>
          </a:cu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36560" name="Freeform 41"/>
          <p:cNvSpPr>
            <a:spLocks/>
          </p:cNvSpPr>
          <p:nvPr/>
        </p:nvSpPr>
        <p:spPr bwMode="auto">
          <a:xfrm>
            <a:off x="4546600" y="2806700"/>
            <a:ext cx="2043113" cy="2082800"/>
          </a:xfrm>
          <a:custGeom>
            <a:avLst/>
            <a:gdLst>
              <a:gd name="T0" fmla="*/ 2147483647 w 1287"/>
              <a:gd name="T1" fmla="*/ 2147483647 h 1312"/>
              <a:gd name="T2" fmla="*/ 2147483647 w 1287"/>
              <a:gd name="T3" fmla="*/ 2147483647 h 1312"/>
              <a:gd name="T4" fmla="*/ 0 w 1287"/>
              <a:gd name="T5" fmla="*/ 0 h 1312"/>
              <a:gd name="T6" fmla="*/ 0 60000 65536"/>
              <a:gd name="T7" fmla="*/ 0 60000 65536"/>
              <a:gd name="T8" fmla="*/ 0 60000 65536"/>
              <a:gd name="T9" fmla="*/ 0 w 1287"/>
              <a:gd name="T10" fmla="*/ 0 h 1312"/>
              <a:gd name="T11" fmla="*/ 1287 w 1287"/>
              <a:gd name="T12" fmla="*/ 1312 h 1312"/>
            </a:gdLst>
            <a:ahLst/>
            <a:cxnLst>
              <a:cxn ang="T6">
                <a:pos x="T0" y="T1"/>
              </a:cxn>
              <a:cxn ang="T7">
                <a:pos x="T2" y="T3"/>
              </a:cxn>
              <a:cxn ang="T8">
                <a:pos x="T4" y="T5"/>
              </a:cxn>
            </a:cxnLst>
            <a:rect l="T9" t="T10" r="T11" b="T12"/>
            <a:pathLst>
              <a:path w="1287" h="1312">
                <a:moveTo>
                  <a:pt x="1096" y="1312"/>
                </a:moveTo>
                <a:cubicBezTo>
                  <a:pt x="1097" y="1157"/>
                  <a:pt x="1287" y="603"/>
                  <a:pt x="1104" y="384"/>
                </a:cubicBezTo>
                <a:cubicBezTo>
                  <a:pt x="921" y="165"/>
                  <a:pt x="230" y="80"/>
                  <a:pt x="0" y="0"/>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236561" name="AutoShape 43"/>
          <p:cNvSpPr>
            <a:spLocks noChangeArrowheads="1"/>
          </p:cNvSpPr>
          <p:nvPr/>
        </p:nvSpPr>
        <p:spPr bwMode="auto">
          <a:xfrm>
            <a:off x="6527800" y="3733800"/>
            <a:ext cx="2235200" cy="685800"/>
          </a:xfrm>
          <a:prstGeom prst="cloudCallout">
            <a:avLst>
              <a:gd name="adj1" fmla="val -34801"/>
              <a:gd name="adj2" fmla="val 112500"/>
            </a:avLst>
          </a:prstGeom>
          <a:noFill/>
          <a:ln w="38100">
            <a:solidFill>
              <a:srgbClr val="00B0F0"/>
            </a:solidFill>
            <a:round/>
            <a:headEnd/>
            <a:tailEnd/>
          </a:ln>
        </p:spPr>
        <p:txBody>
          <a:bodyPr anchor="ctr"/>
          <a:lstStyle/>
          <a:p>
            <a:pPr algn="ctr">
              <a:spcBef>
                <a:spcPct val="0"/>
              </a:spcBef>
            </a:pPr>
            <a:r>
              <a:rPr lang="en-US" sz="2800" b="0">
                <a:solidFill>
                  <a:srgbClr val="FFFF00"/>
                </a:solidFill>
                <a:latin typeface="Arial" pitchFamily="34" charset="0"/>
                <a:cs typeface="Arial" pitchFamily="34" charset="0"/>
              </a:rPr>
              <a:t>remove</a:t>
            </a:r>
          </a:p>
        </p:txBody>
      </p:sp>
      <p:sp>
        <p:nvSpPr>
          <p:cNvPr id="236562" name="AutoShape 44"/>
          <p:cNvSpPr>
            <a:spLocks noChangeArrowheads="1"/>
          </p:cNvSpPr>
          <p:nvPr/>
        </p:nvSpPr>
        <p:spPr bwMode="auto">
          <a:xfrm>
            <a:off x="2006600" y="1714500"/>
            <a:ext cx="1524000" cy="685800"/>
          </a:xfrm>
          <a:prstGeom prst="cloudCallout">
            <a:avLst>
              <a:gd name="adj1" fmla="val -58542"/>
              <a:gd name="adj2" fmla="val 77315"/>
            </a:avLst>
          </a:prstGeom>
          <a:noFill/>
          <a:ln w="38100">
            <a:solidFill>
              <a:srgbClr val="FF5050"/>
            </a:solidFill>
            <a:round/>
            <a:headEnd/>
            <a:tailEnd/>
          </a:ln>
        </p:spPr>
        <p:txBody>
          <a:bodyPr anchor="ctr"/>
          <a:lstStyle/>
          <a:p>
            <a:pPr algn="ctr">
              <a:spcBef>
                <a:spcPct val="0"/>
              </a:spcBef>
            </a:pPr>
            <a:r>
              <a:rPr lang="en-US" sz="2800" b="0" dirty="0">
                <a:solidFill>
                  <a:srgbClr val="FFFF00"/>
                </a:solidFill>
                <a:latin typeface="Arial" pitchFamily="34" charset="0"/>
                <a:cs typeface="Arial" pitchFamily="34" charset="0"/>
              </a:rPr>
              <a:t>put</a:t>
            </a:r>
          </a:p>
        </p:txBody>
      </p:sp>
      <p:grpSp>
        <p:nvGrpSpPr>
          <p:cNvPr id="236563" name="Group 45"/>
          <p:cNvGrpSpPr>
            <a:grpSpLocks/>
          </p:cNvGrpSpPr>
          <p:nvPr/>
        </p:nvGrpSpPr>
        <p:grpSpPr bwMode="auto">
          <a:xfrm>
            <a:off x="3951288" y="2679700"/>
            <a:ext cx="430212" cy="341313"/>
            <a:chOff x="2828" y="3460"/>
            <a:chExt cx="271" cy="215"/>
          </a:xfrm>
        </p:grpSpPr>
        <p:sp>
          <p:nvSpPr>
            <p:cNvPr id="236571" name="Oval 46"/>
            <p:cNvSpPr>
              <a:spLocks noChangeArrowheads="1"/>
            </p:cNvSpPr>
            <p:nvPr/>
          </p:nvSpPr>
          <p:spPr bwMode="auto">
            <a:xfrm>
              <a:off x="2828" y="3460"/>
              <a:ext cx="271" cy="215"/>
            </a:xfrm>
            <a:prstGeom prst="ellipse">
              <a:avLst/>
            </a:prstGeom>
            <a:solidFill>
              <a:srgbClr val="FF99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2" name="Oval 47"/>
            <p:cNvSpPr>
              <a:spLocks noChangeArrowheads="1"/>
            </p:cNvSpPr>
            <p:nvPr/>
          </p:nvSpPr>
          <p:spPr bwMode="auto">
            <a:xfrm>
              <a:off x="2982" y="3498"/>
              <a:ext cx="71" cy="60"/>
            </a:xfrm>
            <a:prstGeom prst="ellipse">
              <a:avLst/>
            </a:prstGeom>
            <a:solidFill>
              <a:srgbClr val="FFFF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36564" name="Group 48"/>
          <p:cNvGrpSpPr>
            <a:grpSpLocks/>
          </p:cNvGrpSpPr>
          <p:nvPr/>
        </p:nvGrpSpPr>
        <p:grpSpPr bwMode="auto">
          <a:xfrm>
            <a:off x="3951288" y="3213100"/>
            <a:ext cx="430212" cy="341313"/>
            <a:chOff x="2828" y="3460"/>
            <a:chExt cx="271" cy="215"/>
          </a:xfrm>
        </p:grpSpPr>
        <p:sp>
          <p:nvSpPr>
            <p:cNvPr id="236569" name="Oval 49"/>
            <p:cNvSpPr>
              <a:spLocks noChangeArrowheads="1"/>
            </p:cNvSpPr>
            <p:nvPr/>
          </p:nvSpPr>
          <p:spPr bwMode="auto">
            <a:xfrm>
              <a:off x="2828" y="3460"/>
              <a:ext cx="271" cy="215"/>
            </a:xfrm>
            <a:prstGeom prst="ellipse">
              <a:avLst/>
            </a:prstGeom>
            <a:solidFill>
              <a:srgbClr val="FF505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70" name="Oval 50"/>
            <p:cNvSpPr>
              <a:spLocks noChangeArrowheads="1"/>
            </p:cNvSpPr>
            <p:nvPr/>
          </p:nvSpPr>
          <p:spPr bwMode="auto">
            <a:xfrm>
              <a:off x="2982" y="3498"/>
              <a:ext cx="71" cy="60"/>
            </a:xfrm>
            <a:prstGeom prst="ellipse">
              <a:avLst/>
            </a:prstGeom>
            <a:solidFill>
              <a:srgbClr val="FF9999"/>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236565" name="Line 60"/>
          <p:cNvSpPr>
            <a:spLocks noChangeShapeType="1"/>
          </p:cNvSpPr>
          <p:nvPr/>
        </p:nvSpPr>
        <p:spPr bwMode="auto">
          <a:xfrm>
            <a:off x="3708400" y="2578100"/>
            <a:ext cx="914400" cy="0"/>
          </a:xfrm>
          <a:prstGeom prst="line">
            <a:avLst/>
          </a:prstGeom>
          <a:no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566" name="Right Brace 123"/>
          <p:cNvSpPr>
            <a:spLocks/>
          </p:cNvSpPr>
          <p:nvPr/>
        </p:nvSpPr>
        <p:spPr bwMode="auto">
          <a:xfrm rot="5400000">
            <a:off x="2438400" y="5314255"/>
            <a:ext cx="546100" cy="483989"/>
          </a:xfrm>
          <a:prstGeom prst="rightBrace">
            <a:avLst>
              <a:gd name="adj1" fmla="val 8328"/>
              <a:gd name="adj2" fmla="val 47898"/>
            </a:avLst>
          </a:prstGeom>
          <a:noFill/>
          <a:ln w="28575" algn="ctr">
            <a:solidFill>
              <a:schemeClr val="tx1"/>
            </a:solidFill>
            <a:round/>
            <a:headEnd/>
            <a:tailEnd/>
          </a:ln>
        </p:spPr>
        <p:txBody>
          <a:bodyPr>
            <a:spAutoFit/>
          </a:bodyPr>
          <a:lstStyle/>
          <a:p>
            <a:pPr marL="342900" indent="-342900"/>
            <a:endParaRPr lang="en-US">
              <a:latin typeface="Arial" pitchFamily="34" charset="0"/>
              <a:cs typeface="Arial" pitchFamily="34" charset="0"/>
            </a:endParaRPr>
          </a:p>
        </p:txBody>
      </p:sp>
      <p:sp>
        <p:nvSpPr>
          <p:cNvPr id="125" name="TextBox 124"/>
          <p:cNvSpPr txBox="1"/>
          <p:nvPr/>
        </p:nvSpPr>
        <p:spPr>
          <a:xfrm>
            <a:off x="1803400" y="5905500"/>
            <a:ext cx="1944688" cy="461963"/>
          </a:xfrm>
          <a:prstGeom prst="rect">
            <a:avLst/>
          </a:prstGeom>
          <a:noFill/>
        </p:spPr>
        <p:txBody>
          <a:bodyPr wrap="none">
            <a:spAutoFit/>
          </a:bodyPr>
          <a:lstStyle/>
          <a:p>
            <a:pPr>
              <a:defRPr/>
            </a:pPr>
            <a:r>
              <a:rPr lang="en-US" dirty="0">
                <a:solidFill>
                  <a:schemeClr val="tx1"/>
                </a:solidFill>
                <a:latin typeface="Arial" pitchFamily="34" charset="0"/>
                <a:ea typeface="Kozuka Gothic Pro H" pitchFamily="34" charset="-128"/>
                <a:cs typeface="Arial" pitchFamily="34" charset="0"/>
              </a:rPr>
              <a:t>Depth log</a:t>
            </a:r>
            <a:r>
              <a:rPr lang="en-US" baseline="30000" dirty="0">
                <a:solidFill>
                  <a:schemeClr val="tx1"/>
                </a:solidFill>
                <a:latin typeface="Arial" pitchFamily="34" charset="0"/>
                <a:ea typeface="Kozuka Gothic Pro H" pitchFamily="34" charset="-128"/>
                <a:cs typeface="Arial" pitchFamily="34" charset="0"/>
              </a:rPr>
              <a:t>2</a:t>
            </a:r>
            <a:r>
              <a:rPr lang="en-US" dirty="0">
                <a:solidFill>
                  <a:schemeClr val="tx1"/>
                </a:solidFill>
                <a:latin typeface="Arial" pitchFamily="34" charset="0"/>
                <a:ea typeface="Kozuka Gothic Pro H" pitchFamily="34" charset="-128"/>
                <a:cs typeface="Arial" pitchFamily="34" charset="0"/>
              </a:rPr>
              <a:t>w</a:t>
            </a:r>
          </a:p>
        </p:txBody>
      </p:sp>
      <p:sp>
        <p:nvSpPr>
          <p:cNvPr id="126" name="TextBox 125"/>
          <p:cNvSpPr txBox="1"/>
          <p:nvPr/>
        </p:nvSpPr>
        <p:spPr>
          <a:xfrm rot="20939870">
            <a:off x="3832225" y="5097463"/>
            <a:ext cx="2717800" cy="1200150"/>
          </a:xfrm>
          <a:prstGeom prst="rect">
            <a:avLst/>
          </a:prstGeom>
          <a:solidFill>
            <a:schemeClr val="tx1"/>
          </a:solidFill>
          <a:ln w="38100">
            <a:solidFill>
              <a:srgbClr val="3399FF"/>
            </a:solidFill>
          </a:ln>
        </p:spPr>
        <p:txBody>
          <a:bodyPr>
            <a:spAutoFit/>
          </a:bodyPr>
          <a:lstStyle/>
          <a:p>
            <a:pPr>
              <a:defRPr/>
            </a:pPr>
            <a:r>
              <a:rPr lang="en-US" sz="3600" dirty="0">
                <a:solidFill>
                  <a:srgbClr val="FFFF00"/>
                </a:solidFill>
                <a:latin typeface="Arial" pitchFamily="34" charset="0"/>
                <a:ea typeface="Kozuka Gothic Pro H" pitchFamily="34" charset="-128"/>
                <a:cs typeface="Arial" pitchFamily="34" charset="0"/>
              </a:rPr>
              <a:t>Can we do better?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9"/>
          <p:cNvSpPr>
            <a:spLocks noChangeShapeType="1"/>
          </p:cNvSpPr>
          <p:nvPr/>
        </p:nvSpPr>
        <p:spPr bwMode="auto">
          <a:xfrm>
            <a:off x="3295652" y="3075709"/>
            <a:ext cx="98901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2" name="Line 9"/>
          <p:cNvSpPr>
            <a:spLocks noChangeShapeType="1"/>
          </p:cNvSpPr>
          <p:nvPr/>
        </p:nvSpPr>
        <p:spPr bwMode="auto">
          <a:xfrm>
            <a:off x="4297363" y="2514600"/>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0" name="Footer Placeholder 4"/>
          <p:cNvSpPr>
            <a:spLocks noGrp="1"/>
          </p:cNvSpPr>
          <p:nvPr>
            <p:ph type="ftr" sz="quarter" idx="10"/>
          </p:nvPr>
        </p:nvSpPr>
        <p:spPr/>
        <p:txBody>
          <a:bodyPr/>
          <a:lstStyle/>
          <a:p>
            <a:pPr>
              <a:defRPr/>
            </a:pPr>
            <a:r>
              <a:rPr lang="en-US"/>
              <a:t>Art of Multiprocessor Programming</a:t>
            </a:r>
          </a:p>
        </p:txBody>
      </p:sp>
      <p:sp>
        <p:nvSpPr>
          <p:cNvPr id="21" name="Slide Number Placeholder 5"/>
          <p:cNvSpPr>
            <a:spLocks noGrp="1"/>
          </p:cNvSpPr>
          <p:nvPr>
            <p:ph type="sldNum" sz="quarter" idx="11"/>
          </p:nvPr>
        </p:nvSpPr>
        <p:spPr/>
        <p:txBody>
          <a:bodyPr/>
          <a:lstStyle/>
          <a:p>
            <a:pPr>
              <a:defRPr/>
            </a:pPr>
            <a:fld id="{B7F15EA2-BF88-4B97-8AD8-4C0321DD5E58}" type="slidenum">
              <a:rPr lang="en-US"/>
              <a:pPr>
                <a:defRPr/>
              </a:pPr>
              <a:t>125</a:t>
            </a:fld>
            <a:endParaRPr lang="en-US"/>
          </a:p>
        </p:txBody>
      </p:sp>
      <p:grpSp>
        <p:nvGrpSpPr>
          <p:cNvPr id="2" name="Group 2"/>
          <p:cNvGrpSpPr>
            <a:grpSpLocks/>
          </p:cNvGrpSpPr>
          <p:nvPr/>
        </p:nvGrpSpPr>
        <p:grpSpPr bwMode="auto">
          <a:xfrm>
            <a:off x="2084190" y="2651846"/>
            <a:ext cx="1377950" cy="423863"/>
            <a:chOff x="1313" y="2496"/>
            <a:chExt cx="1252" cy="427"/>
          </a:xfrm>
        </p:grpSpPr>
        <p:sp>
          <p:nvSpPr>
            <p:cNvPr id="118802"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8803"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8804"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8805"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18789" name="Rectangle 7"/>
          <p:cNvSpPr>
            <a:spLocks noGrp="1" noChangeArrowheads="1"/>
          </p:cNvSpPr>
          <p:nvPr>
            <p:ph type="title"/>
          </p:nvPr>
        </p:nvSpPr>
        <p:spPr/>
        <p:txBody>
          <a:bodyPr/>
          <a:lstStyle/>
          <a:p>
            <a:r>
              <a:rPr lang="en-US" dirty="0"/>
              <a:t>Counting Trees</a:t>
            </a:r>
          </a:p>
        </p:txBody>
      </p:sp>
      <p:sp>
        <p:nvSpPr>
          <p:cNvPr id="118791" name="Line 9"/>
          <p:cNvSpPr>
            <a:spLocks noChangeShapeType="1"/>
          </p:cNvSpPr>
          <p:nvPr/>
        </p:nvSpPr>
        <p:spPr bwMode="auto">
          <a:xfrm>
            <a:off x="4297363" y="3794125"/>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18792" name="AutoShape 1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740369" name="Line 17"/>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sp>
        <p:nvSpPr>
          <p:cNvPr id="118795" name="Oval 18"/>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18796" name="Oval 19"/>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grpSp>
        <p:nvGrpSpPr>
          <p:cNvPr id="3" name="Group 12"/>
          <p:cNvGrpSpPr>
            <a:grpSpLocks/>
          </p:cNvGrpSpPr>
          <p:nvPr/>
        </p:nvGrpSpPr>
        <p:grpSpPr bwMode="auto">
          <a:xfrm>
            <a:off x="2096890" y="2651846"/>
            <a:ext cx="1377950" cy="423863"/>
            <a:chOff x="1313" y="2496"/>
            <a:chExt cx="1252" cy="427"/>
          </a:xfrm>
          <a:effectLst>
            <a:glow rad="101600">
              <a:schemeClr val="accent3">
                <a:satMod val="175000"/>
                <a:alpha val="40000"/>
              </a:schemeClr>
            </a:glow>
          </a:effectLst>
        </p:grpSpPr>
        <p:sp>
          <p:nvSpPr>
            <p:cNvPr id="118798" name="Freeform 1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8799" name="Freeform 1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8800" name="Oval 1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8801" name="Oval 1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29" name="AutoShape 58"/>
          <p:cNvSpPr>
            <a:spLocks noChangeArrowheads="1"/>
          </p:cNvSpPr>
          <p:nvPr/>
        </p:nvSpPr>
        <p:spPr bwMode="auto">
          <a:xfrm>
            <a:off x="619125" y="4611688"/>
            <a:ext cx="3397250" cy="623887"/>
          </a:xfrm>
          <a:prstGeom prst="wedgeRoundRectCallout">
            <a:avLst>
              <a:gd name="adj1" fmla="val 47389"/>
              <a:gd name="adj2" fmla="val -259686"/>
              <a:gd name="adj3" fmla="val 16667"/>
            </a:avLst>
          </a:prstGeom>
          <a:noFill/>
          <a:ln w="28575">
            <a:solidFill>
              <a:schemeClr val="accent2"/>
            </a:solidFill>
            <a:miter lim="800000"/>
            <a:headEnd/>
            <a:tailEnd/>
          </a:ln>
        </p:spPr>
        <p:txBody>
          <a:bodyPr wrap="none" anchor="ctr"/>
          <a:lstStyle/>
          <a:p>
            <a:pPr algn="ctr">
              <a:spcBef>
                <a:spcPct val="0"/>
              </a:spcBef>
            </a:pPr>
            <a:r>
              <a:rPr lang="en-US" sz="2800" b="0">
                <a:solidFill>
                  <a:srgbClr val="FFFF00"/>
                </a:solidFill>
                <a:latin typeface="Arial" pitchFamily="34" charset="0"/>
                <a:cs typeface="Arial" pitchFamily="34" charset="0"/>
              </a:rPr>
              <a:t>Single input wire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66667E-6 -2.93247E-6 C 0.06823 0.00925 0.13663 0.0185 0.16615 0.00347 C 0.19566 -0.01157 0.15 -0.07447 0.17656 -0.08997 C 0.20312 -0.10546 0.26441 -0.09783 0.32587 -0.08997 " pathEditMode="relative" ptsTypes="aaaA">
                                      <p:cBhvr>
                                        <p:cTn id="6" dur="2000" fill="hold"/>
                                        <p:tgtEl>
                                          <p:spTgt spid="3"/>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00556 0.0074 L -0.00556 0.19259 " pathEditMode="relative" ptsTypes="AA">
                                      <p:cBhvr>
                                        <p:cTn id="8" dur="2000" fill="hold"/>
                                        <p:tgtEl>
                                          <p:spTgt spid="740369"/>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linds(horizontal)">
                                      <p:cBhvr>
                                        <p:cTn id="1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69" grpId="0" animBg="1"/>
      <p:bldP spid="29"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9">
            <a:extLst>
              <a:ext uri="{FF2B5EF4-FFF2-40B4-BE49-F238E27FC236}">
                <a16:creationId xmlns:a16="http://schemas.microsoft.com/office/drawing/2014/main" id="{0B9B7582-A40E-AB8D-9883-E9439A88624B}"/>
              </a:ext>
            </a:extLst>
          </p:cNvPr>
          <p:cNvSpPr>
            <a:spLocks noChangeShapeType="1"/>
          </p:cNvSpPr>
          <p:nvPr/>
        </p:nvSpPr>
        <p:spPr bwMode="auto">
          <a:xfrm>
            <a:off x="3295652" y="3075709"/>
            <a:ext cx="98901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6" name="Line 9">
            <a:extLst>
              <a:ext uri="{FF2B5EF4-FFF2-40B4-BE49-F238E27FC236}">
                <a16:creationId xmlns:a16="http://schemas.microsoft.com/office/drawing/2014/main" id="{A26DF15B-6115-B9F4-BA2D-FF1EDB3587D9}"/>
              </a:ext>
            </a:extLst>
          </p:cNvPr>
          <p:cNvSpPr>
            <a:spLocks noChangeShapeType="1"/>
          </p:cNvSpPr>
          <p:nvPr/>
        </p:nvSpPr>
        <p:spPr bwMode="auto">
          <a:xfrm>
            <a:off x="4297363" y="2514600"/>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Line 9">
            <a:extLst>
              <a:ext uri="{FF2B5EF4-FFF2-40B4-BE49-F238E27FC236}">
                <a16:creationId xmlns:a16="http://schemas.microsoft.com/office/drawing/2014/main" id="{E1502CAA-D363-51A8-18C8-D9D540B72762}"/>
              </a:ext>
            </a:extLst>
          </p:cNvPr>
          <p:cNvSpPr>
            <a:spLocks noChangeShapeType="1"/>
          </p:cNvSpPr>
          <p:nvPr/>
        </p:nvSpPr>
        <p:spPr bwMode="auto">
          <a:xfrm>
            <a:off x="4297363" y="3794125"/>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29" name="Footer Placeholder 4"/>
          <p:cNvSpPr>
            <a:spLocks noGrp="1"/>
          </p:cNvSpPr>
          <p:nvPr>
            <p:ph type="ftr" sz="quarter" idx="10"/>
          </p:nvPr>
        </p:nvSpPr>
        <p:spPr/>
        <p:txBody>
          <a:bodyPr/>
          <a:lstStyle/>
          <a:p>
            <a:pPr>
              <a:defRPr/>
            </a:pPr>
            <a:r>
              <a:rPr lang="en-US"/>
              <a:t>Art of Multiprocessor Programming</a:t>
            </a:r>
          </a:p>
        </p:txBody>
      </p:sp>
      <p:sp>
        <p:nvSpPr>
          <p:cNvPr id="30" name="Slide Number Placeholder 5"/>
          <p:cNvSpPr>
            <a:spLocks noGrp="1"/>
          </p:cNvSpPr>
          <p:nvPr>
            <p:ph type="sldNum" sz="quarter" idx="11"/>
          </p:nvPr>
        </p:nvSpPr>
        <p:spPr/>
        <p:txBody>
          <a:bodyPr/>
          <a:lstStyle/>
          <a:p>
            <a:pPr>
              <a:defRPr/>
            </a:pPr>
            <a:fld id="{34AFD9EB-E3A4-4D47-9FD2-3BE108D0697F}" type="slidenum">
              <a:rPr lang="en-US"/>
              <a:pPr>
                <a:defRPr/>
              </a:pPr>
              <a:t>126</a:t>
            </a:fld>
            <a:endParaRPr lang="en-US"/>
          </a:p>
        </p:txBody>
      </p:sp>
      <p:grpSp>
        <p:nvGrpSpPr>
          <p:cNvPr id="2" name="Group 2"/>
          <p:cNvGrpSpPr>
            <a:grpSpLocks/>
          </p:cNvGrpSpPr>
          <p:nvPr/>
        </p:nvGrpSpPr>
        <p:grpSpPr bwMode="auto">
          <a:xfrm>
            <a:off x="1489952" y="3103923"/>
            <a:ext cx="1377950" cy="423863"/>
            <a:chOff x="1313" y="2496"/>
            <a:chExt cx="1252" cy="427"/>
          </a:xfrm>
        </p:grpSpPr>
        <p:sp>
          <p:nvSpPr>
            <p:cNvPr id="11983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1983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19814" name="Rectangle 12"/>
          <p:cNvSpPr>
            <a:spLocks noGrp="1" noChangeArrowheads="1"/>
          </p:cNvSpPr>
          <p:nvPr>
            <p:ph type="title"/>
          </p:nvPr>
        </p:nvSpPr>
        <p:spPr/>
        <p:txBody>
          <a:bodyPr/>
          <a:lstStyle/>
          <a:p>
            <a:r>
              <a:rPr lang="en-US" dirty="0"/>
              <a:t>Counting Trees</a:t>
            </a:r>
          </a:p>
        </p:txBody>
      </p:sp>
      <p:sp>
        <p:nvSpPr>
          <p:cNvPr id="119817" name="AutoShape 15"/>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4" name="Group 16"/>
          <p:cNvGrpSpPr>
            <a:grpSpLocks/>
          </p:cNvGrpSpPr>
          <p:nvPr/>
        </p:nvGrpSpPr>
        <p:grpSpPr bwMode="auto">
          <a:xfrm>
            <a:off x="5724525" y="2336800"/>
            <a:ext cx="1377950" cy="423863"/>
            <a:chOff x="1313" y="2496"/>
            <a:chExt cx="1252" cy="427"/>
          </a:xfrm>
          <a:effectLst>
            <a:glow rad="101600">
              <a:schemeClr val="accent3">
                <a:satMod val="175000"/>
                <a:alpha val="40000"/>
              </a:schemeClr>
            </a:glow>
          </a:effectLst>
        </p:grpSpPr>
        <p:sp>
          <p:nvSpPr>
            <p:cNvPr id="119827"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8"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9"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30"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2421" name="Line 21"/>
          <p:cNvSpPr>
            <a:spLocks noChangeShapeType="1"/>
          </p:cNvSpPr>
          <p:nvPr/>
        </p:nvSpPr>
        <p:spPr bwMode="auto">
          <a:xfrm>
            <a:off x="4419600" y="37592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5" name="Group 22"/>
          <p:cNvGrpSpPr>
            <a:grpSpLocks/>
          </p:cNvGrpSpPr>
          <p:nvPr/>
        </p:nvGrpSpPr>
        <p:grpSpPr bwMode="auto">
          <a:xfrm>
            <a:off x="1489952" y="3103923"/>
            <a:ext cx="1377950" cy="423863"/>
            <a:chOff x="1313" y="2496"/>
            <a:chExt cx="1252" cy="427"/>
          </a:xfrm>
          <a:effectLst>
            <a:glow rad="101600">
              <a:schemeClr val="accent3">
                <a:satMod val="175000"/>
                <a:alpha val="40000"/>
              </a:schemeClr>
            </a:glow>
          </a:effectLst>
        </p:grpSpPr>
        <p:sp>
          <p:nvSpPr>
            <p:cNvPr id="119823" name="Freeform 2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4" name="Freeform 2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5" name="Oval 2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19826" name="Oval 2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19821" name="Oval 2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19822" name="Oval 2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grpSp>
        <p:nvGrpSpPr>
          <p:cNvPr id="44" name="Group 2"/>
          <p:cNvGrpSpPr>
            <a:grpSpLocks/>
          </p:cNvGrpSpPr>
          <p:nvPr/>
        </p:nvGrpSpPr>
        <p:grpSpPr bwMode="auto">
          <a:xfrm>
            <a:off x="2084190" y="2651846"/>
            <a:ext cx="1377950" cy="423863"/>
            <a:chOff x="1313" y="2496"/>
            <a:chExt cx="1252" cy="427"/>
          </a:xfrm>
        </p:grpSpPr>
        <p:sp>
          <p:nvSpPr>
            <p:cNvPr id="4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4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4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4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556 -0.00185 L -0.00556 -0.17778 " pathEditMode="relative" ptsTypes="AA">
                                      <p:cBhvr>
                                        <p:cTn id="6" dur="2000" fill="hold"/>
                                        <p:tgtEl>
                                          <p:spTgt spid="74242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0903 -0.00694 C 0.10451 -0.01989 0.2 -0.03261 0.2467 -0.01735 C 0.2934 -0.00209 0.25712 0.06891 0.28958 0.08464 C 0.32205 0.10037 0.38177 0.08903 0.44149 0.0777 " pathEditMode="relative" rAng="0" ptsTypes="aaaA">
                                      <p:cBhvr>
                                        <p:cTn id="8" dur="2000" fill="hold"/>
                                        <p:tgtEl>
                                          <p:spTgt spid="5"/>
                                        </p:tgtEl>
                                        <p:attrNameLst>
                                          <p:attrName>ppt_x</p:attrName>
                                          <p:attrName>ppt_y</p:attrName>
                                        </p:attrNameLst>
                                      </p:cBhvr>
                                      <p:rCtr x="21600" y="4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21"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9">
            <a:extLst>
              <a:ext uri="{FF2B5EF4-FFF2-40B4-BE49-F238E27FC236}">
                <a16:creationId xmlns:a16="http://schemas.microsoft.com/office/drawing/2014/main" id="{B115CF16-17CB-1F70-5327-3D9FFF01237F}"/>
              </a:ext>
            </a:extLst>
          </p:cNvPr>
          <p:cNvSpPr>
            <a:spLocks noChangeShapeType="1"/>
          </p:cNvSpPr>
          <p:nvPr/>
        </p:nvSpPr>
        <p:spPr bwMode="auto">
          <a:xfrm>
            <a:off x="3295652" y="3075709"/>
            <a:ext cx="98901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 name="Line 9">
            <a:extLst>
              <a:ext uri="{FF2B5EF4-FFF2-40B4-BE49-F238E27FC236}">
                <a16:creationId xmlns:a16="http://schemas.microsoft.com/office/drawing/2014/main" id="{2A60110C-0066-DDBC-B9EE-FC60A0F42B7B}"/>
              </a:ext>
            </a:extLst>
          </p:cNvPr>
          <p:cNvSpPr>
            <a:spLocks noChangeShapeType="1"/>
          </p:cNvSpPr>
          <p:nvPr/>
        </p:nvSpPr>
        <p:spPr bwMode="auto">
          <a:xfrm>
            <a:off x="4297363" y="2514600"/>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8" name="Line 9">
            <a:extLst>
              <a:ext uri="{FF2B5EF4-FFF2-40B4-BE49-F238E27FC236}">
                <a16:creationId xmlns:a16="http://schemas.microsoft.com/office/drawing/2014/main" id="{BE84E794-A611-DD83-0AE3-D3B299B18E36}"/>
              </a:ext>
            </a:extLst>
          </p:cNvPr>
          <p:cNvSpPr>
            <a:spLocks noChangeShapeType="1"/>
          </p:cNvSpPr>
          <p:nvPr/>
        </p:nvSpPr>
        <p:spPr bwMode="auto">
          <a:xfrm>
            <a:off x="4297363" y="3794125"/>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39" name="Footer Placeholder 4"/>
          <p:cNvSpPr>
            <a:spLocks noGrp="1"/>
          </p:cNvSpPr>
          <p:nvPr>
            <p:ph type="ftr" sz="quarter" idx="10"/>
          </p:nvPr>
        </p:nvSpPr>
        <p:spPr/>
        <p:txBody>
          <a:bodyPr/>
          <a:lstStyle/>
          <a:p>
            <a:pPr>
              <a:defRPr/>
            </a:pPr>
            <a:r>
              <a:rPr lang="en-US"/>
              <a:t>Art of Multiprocessor Programming</a:t>
            </a:r>
          </a:p>
        </p:txBody>
      </p:sp>
      <p:sp>
        <p:nvSpPr>
          <p:cNvPr id="40" name="Slide Number Placeholder 5"/>
          <p:cNvSpPr>
            <a:spLocks noGrp="1"/>
          </p:cNvSpPr>
          <p:nvPr>
            <p:ph type="sldNum" sz="quarter" idx="11"/>
          </p:nvPr>
        </p:nvSpPr>
        <p:spPr/>
        <p:txBody>
          <a:bodyPr/>
          <a:lstStyle/>
          <a:p>
            <a:pPr>
              <a:defRPr/>
            </a:pPr>
            <a:fld id="{2733952E-8B85-406A-9B4F-A616FDA1EA1F}" type="slidenum">
              <a:rPr lang="en-US"/>
              <a:pPr>
                <a:defRPr/>
              </a:pPr>
              <a:t>127</a:t>
            </a:fld>
            <a:endParaRPr lang="en-US"/>
          </a:p>
        </p:txBody>
      </p:sp>
      <p:sp>
        <p:nvSpPr>
          <p:cNvPr id="120838" name="Rectangle 12"/>
          <p:cNvSpPr>
            <a:spLocks noGrp="1" noChangeArrowheads="1"/>
          </p:cNvSpPr>
          <p:nvPr>
            <p:ph type="title"/>
          </p:nvPr>
        </p:nvSpPr>
        <p:spPr/>
        <p:txBody>
          <a:bodyPr/>
          <a:lstStyle/>
          <a:p>
            <a:r>
              <a:rPr lang="en-US" dirty="0"/>
              <a:t>Counting Trees</a:t>
            </a:r>
          </a:p>
        </p:txBody>
      </p:sp>
      <p:sp>
        <p:nvSpPr>
          <p:cNvPr id="120841" name="AutoShape 15"/>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4" name="Group 16"/>
          <p:cNvGrpSpPr>
            <a:grpSpLocks/>
          </p:cNvGrpSpPr>
          <p:nvPr/>
        </p:nvGrpSpPr>
        <p:grpSpPr bwMode="auto">
          <a:xfrm>
            <a:off x="5724525" y="2336800"/>
            <a:ext cx="1377950" cy="423863"/>
            <a:chOff x="1313" y="2496"/>
            <a:chExt cx="1252" cy="427"/>
          </a:xfrm>
          <a:effectLst>
            <a:glow rad="101600">
              <a:schemeClr val="accent3">
                <a:satMod val="175000"/>
                <a:alpha val="40000"/>
              </a:schemeClr>
            </a:glow>
          </a:effectLst>
        </p:grpSpPr>
        <p:sp>
          <p:nvSpPr>
            <p:cNvPr id="120861" name="Freeform 17"/>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2" name="Freeform 18"/>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3" name="Oval 19"/>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4" name="Oval 20"/>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4469" name="Line 21"/>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5" name="Group 22"/>
          <p:cNvGrpSpPr>
            <a:grpSpLocks/>
          </p:cNvGrpSpPr>
          <p:nvPr/>
        </p:nvGrpSpPr>
        <p:grpSpPr bwMode="auto">
          <a:xfrm>
            <a:off x="5737225" y="3556000"/>
            <a:ext cx="1377950" cy="423863"/>
            <a:chOff x="1313" y="2496"/>
            <a:chExt cx="1252" cy="427"/>
          </a:xfrm>
          <a:effectLst>
            <a:glow rad="101600">
              <a:schemeClr val="accent3">
                <a:satMod val="175000"/>
                <a:alpha val="40000"/>
              </a:schemeClr>
            </a:glow>
          </a:effectLst>
        </p:grpSpPr>
        <p:sp>
          <p:nvSpPr>
            <p:cNvPr id="120857" name="Freeform 2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8" name="Freeform 2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9" name="Oval 2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60" name="Oval 2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6" name="Group 27"/>
          <p:cNvGrpSpPr>
            <a:grpSpLocks/>
          </p:cNvGrpSpPr>
          <p:nvPr/>
        </p:nvGrpSpPr>
        <p:grpSpPr bwMode="auto">
          <a:xfrm>
            <a:off x="2143125" y="3708400"/>
            <a:ext cx="1377950" cy="423863"/>
            <a:chOff x="1313" y="2496"/>
            <a:chExt cx="1252" cy="427"/>
          </a:xfrm>
        </p:grpSpPr>
        <p:sp>
          <p:nvSpPr>
            <p:cNvPr id="120853"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54"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55" name="Oval 3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0856" name="Oval 3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7" name="Group 32"/>
          <p:cNvGrpSpPr>
            <a:grpSpLocks/>
          </p:cNvGrpSpPr>
          <p:nvPr/>
        </p:nvGrpSpPr>
        <p:grpSpPr bwMode="auto">
          <a:xfrm>
            <a:off x="2143125" y="3708400"/>
            <a:ext cx="1377950" cy="423863"/>
            <a:chOff x="1313" y="2496"/>
            <a:chExt cx="1252" cy="427"/>
          </a:xfrm>
          <a:effectLst>
            <a:glow rad="101600">
              <a:schemeClr val="accent3">
                <a:satMod val="175000"/>
                <a:alpha val="40000"/>
              </a:schemeClr>
            </a:glow>
          </a:effectLst>
        </p:grpSpPr>
        <p:sp>
          <p:nvSpPr>
            <p:cNvPr id="12084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085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0847" name="Oval 3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0848" name="Oval 3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grpSp>
        <p:nvGrpSpPr>
          <p:cNvPr id="44" name="Group 2"/>
          <p:cNvGrpSpPr>
            <a:grpSpLocks/>
          </p:cNvGrpSpPr>
          <p:nvPr/>
        </p:nvGrpSpPr>
        <p:grpSpPr bwMode="auto">
          <a:xfrm>
            <a:off x="2084190" y="2651846"/>
            <a:ext cx="1377950" cy="423863"/>
            <a:chOff x="1313" y="2496"/>
            <a:chExt cx="1252" cy="427"/>
          </a:xfrm>
        </p:grpSpPr>
        <p:sp>
          <p:nvSpPr>
            <p:cNvPr id="4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4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4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4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49" name="Group 2"/>
          <p:cNvGrpSpPr>
            <a:grpSpLocks/>
          </p:cNvGrpSpPr>
          <p:nvPr/>
        </p:nvGrpSpPr>
        <p:grpSpPr bwMode="auto">
          <a:xfrm>
            <a:off x="1489952" y="3103923"/>
            <a:ext cx="1377950" cy="423863"/>
            <a:chOff x="1313" y="2496"/>
            <a:chExt cx="1252" cy="427"/>
          </a:xfrm>
        </p:grpSpPr>
        <p:sp>
          <p:nvSpPr>
            <p:cNvPr id="50"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1"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2"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3"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611 -0.00741 C 0.0316 0.00879 0.09948 0.02523 0.13195 -0.00926 C 0.16441 -0.04375 0.11268 -0.1882 0.15834 -0.21482 C 0.204 -0.24144 0.30469 -0.20509 0.40556 -0.16852 " pathEditMode="relative" rAng="0" ptsTypes="aaaA">
                                      <p:cBhvr>
                                        <p:cTn id="6" dur="2000" fill="hold"/>
                                        <p:tgtEl>
                                          <p:spTgt spid="7"/>
                                        </p:tgtEl>
                                        <p:attrNameLst>
                                          <p:attrName>ppt_x</p:attrName>
                                          <p:attrName>ppt_y</p:attrName>
                                        </p:attrNameLst>
                                      </p:cBhvr>
                                      <p:rCtr x="221" y="-101"/>
                                    </p:animMotion>
                                  </p:childTnLst>
                                </p:cTn>
                              </p:par>
                              <p:par>
                                <p:cTn id="7" presetID="0" presetClass="path" presetSubtype="0" accel="50000" decel="50000" fill="hold" grpId="0" nodeType="withEffect">
                                  <p:stCondLst>
                                    <p:cond delay="0"/>
                                  </p:stCondLst>
                                  <p:childTnLst>
                                    <p:animMotion origin="layout" path="M -0.00417 0.0037 L -0.00417 0.18148 " pathEditMode="relative" rAng="0" ptsTypes="AA">
                                      <p:cBhvr>
                                        <p:cTn id="8" dur="2000" fill="hold"/>
                                        <p:tgtEl>
                                          <p:spTgt spid="744469"/>
                                        </p:tgtEl>
                                        <p:attrNameLst>
                                          <p:attrName>ppt_x</p:attrName>
                                          <p:attrName>ppt_y</p:attrName>
                                        </p:attrNameLst>
                                      </p:cBhvr>
                                      <p:rCtr x="0" y="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69"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9">
            <a:extLst>
              <a:ext uri="{FF2B5EF4-FFF2-40B4-BE49-F238E27FC236}">
                <a16:creationId xmlns:a16="http://schemas.microsoft.com/office/drawing/2014/main" id="{019DD9A5-AF49-9EEE-6CB3-485C4DCEAE01}"/>
              </a:ext>
            </a:extLst>
          </p:cNvPr>
          <p:cNvSpPr>
            <a:spLocks noChangeShapeType="1"/>
          </p:cNvSpPr>
          <p:nvPr/>
        </p:nvSpPr>
        <p:spPr bwMode="auto">
          <a:xfrm>
            <a:off x="3295652" y="3075709"/>
            <a:ext cx="98901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Line 9">
            <a:extLst>
              <a:ext uri="{FF2B5EF4-FFF2-40B4-BE49-F238E27FC236}">
                <a16:creationId xmlns:a16="http://schemas.microsoft.com/office/drawing/2014/main" id="{E9378BC3-DC27-1640-9370-3AC12FEBCB79}"/>
              </a:ext>
            </a:extLst>
          </p:cNvPr>
          <p:cNvSpPr>
            <a:spLocks noChangeShapeType="1"/>
          </p:cNvSpPr>
          <p:nvPr/>
        </p:nvSpPr>
        <p:spPr bwMode="auto">
          <a:xfrm>
            <a:off x="4297363" y="2514600"/>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10" name="Line 9">
            <a:extLst>
              <a:ext uri="{FF2B5EF4-FFF2-40B4-BE49-F238E27FC236}">
                <a16:creationId xmlns:a16="http://schemas.microsoft.com/office/drawing/2014/main" id="{90AB1F15-8616-2D20-06C6-8D84BABB54EC}"/>
              </a:ext>
            </a:extLst>
          </p:cNvPr>
          <p:cNvSpPr>
            <a:spLocks noChangeShapeType="1"/>
          </p:cNvSpPr>
          <p:nvPr/>
        </p:nvSpPr>
        <p:spPr bwMode="auto">
          <a:xfrm>
            <a:off x="4297363" y="3794125"/>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9" name="Footer Placeholder 4"/>
          <p:cNvSpPr>
            <a:spLocks noGrp="1"/>
          </p:cNvSpPr>
          <p:nvPr>
            <p:ph type="ftr" sz="quarter" idx="10"/>
          </p:nvPr>
        </p:nvSpPr>
        <p:spPr/>
        <p:txBody>
          <a:bodyPr/>
          <a:lstStyle/>
          <a:p>
            <a:pPr>
              <a:defRPr/>
            </a:pPr>
            <a:r>
              <a:rPr lang="en-US"/>
              <a:t>Art of Multiprocessor Programming</a:t>
            </a:r>
          </a:p>
        </p:txBody>
      </p:sp>
      <p:sp>
        <p:nvSpPr>
          <p:cNvPr id="50" name="Slide Number Placeholder 5"/>
          <p:cNvSpPr>
            <a:spLocks noGrp="1"/>
          </p:cNvSpPr>
          <p:nvPr>
            <p:ph type="sldNum" sz="quarter" idx="11"/>
          </p:nvPr>
        </p:nvSpPr>
        <p:spPr/>
        <p:txBody>
          <a:bodyPr/>
          <a:lstStyle/>
          <a:p>
            <a:pPr>
              <a:defRPr/>
            </a:pPr>
            <a:fld id="{0DD9153A-F12E-482A-B83E-ABFD7ABB273F}" type="slidenum">
              <a:rPr lang="en-US"/>
              <a:pPr>
                <a:defRPr/>
              </a:pPr>
              <a:t>128</a:t>
            </a:fld>
            <a:endParaRPr lang="en-US"/>
          </a:p>
        </p:txBody>
      </p:sp>
      <p:grpSp>
        <p:nvGrpSpPr>
          <p:cNvPr id="2" name="Group 2"/>
          <p:cNvGrpSpPr>
            <a:grpSpLocks/>
          </p:cNvGrpSpPr>
          <p:nvPr/>
        </p:nvGrpSpPr>
        <p:grpSpPr bwMode="auto">
          <a:xfrm>
            <a:off x="2295525" y="3860800"/>
            <a:ext cx="1377950" cy="423863"/>
            <a:chOff x="1313" y="2496"/>
            <a:chExt cx="1252" cy="427"/>
          </a:xfrm>
        </p:grpSpPr>
        <p:sp>
          <p:nvSpPr>
            <p:cNvPr id="121903"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4"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5"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906"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1863" name="Rectangle 17"/>
          <p:cNvSpPr>
            <a:spLocks noGrp="1" noChangeArrowheads="1"/>
          </p:cNvSpPr>
          <p:nvPr>
            <p:ph type="title"/>
          </p:nvPr>
        </p:nvSpPr>
        <p:spPr/>
        <p:txBody>
          <a:bodyPr/>
          <a:lstStyle/>
          <a:p>
            <a:r>
              <a:rPr lang="en-US" dirty="0"/>
              <a:t>Counting Trees</a:t>
            </a:r>
          </a:p>
        </p:txBody>
      </p:sp>
      <p:sp>
        <p:nvSpPr>
          <p:cNvPr id="121866" name="AutoShape 2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5" name="Group 21"/>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21891"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2"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3" name="Oval 2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4" name="Oval 2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6522" name="Line 26"/>
          <p:cNvSpPr>
            <a:spLocks noChangeShapeType="1"/>
          </p:cNvSpPr>
          <p:nvPr/>
        </p:nvSpPr>
        <p:spPr bwMode="auto">
          <a:xfrm>
            <a:off x="4419600" y="378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6" name="Group 27"/>
          <p:cNvGrpSpPr>
            <a:grpSpLocks/>
          </p:cNvGrpSpPr>
          <p:nvPr/>
        </p:nvGrpSpPr>
        <p:grpSpPr bwMode="auto">
          <a:xfrm>
            <a:off x="5737225" y="3556000"/>
            <a:ext cx="1377950" cy="423863"/>
            <a:chOff x="1313" y="2496"/>
            <a:chExt cx="1252" cy="427"/>
          </a:xfrm>
          <a:effectLst>
            <a:glow rad="63500">
              <a:schemeClr val="accent3">
                <a:satMod val="175000"/>
                <a:alpha val="40000"/>
              </a:schemeClr>
            </a:glow>
          </a:effectLst>
        </p:grpSpPr>
        <p:sp>
          <p:nvSpPr>
            <p:cNvPr id="121887"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8"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9" name="Oval 3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90" name="Oval 3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7" name="Group 32"/>
          <p:cNvGrpSpPr>
            <a:grpSpLocks/>
          </p:cNvGrpSpPr>
          <p:nvPr/>
        </p:nvGrpSpPr>
        <p:grpSpPr bwMode="auto">
          <a:xfrm>
            <a:off x="2143125" y="3708400"/>
            <a:ext cx="1377950" cy="423863"/>
            <a:chOff x="1313" y="2496"/>
            <a:chExt cx="1252" cy="427"/>
          </a:xfrm>
        </p:grpSpPr>
        <p:sp>
          <p:nvSpPr>
            <p:cNvPr id="12188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8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85" name="Oval 3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1886" name="Oval 3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8" name="Group 37"/>
          <p:cNvGrpSpPr>
            <a:grpSpLocks/>
          </p:cNvGrpSpPr>
          <p:nvPr/>
        </p:nvGrpSpPr>
        <p:grpSpPr bwMode="auto">
          <a:xfrm>
            <a:off x="5864225" y="2565400"/>
            <a:ext cx="1377950" cy="423863"/>
            <a:chOff x="1313" y="2496"/>
            <a:chExt cx="1252" cy="427"/>
          </a:xfrm>
          <a:effectLst>
            <a:glow rad="63500">
              <a:schemeClr val="accent3">
                <a:satMod val="175000"/>
                <a:alpha val="40000"/>
              </a:schemeClr>
            </a:glow>
          </a:effectLst>
        </p:grpSpPr>
        <p:sp>
          <p:nvSpPr>
            <p:cNvPr id="121879"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0"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1" name="Oval 4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82" name="Oval 4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 name="Group 42"/>
          <p:cNvGrpSpPr>
            <a:grpSpLocks/>
          </p:cNvGrpSpPr>
          <p:nvPr/>
        </p:nvGrpSpPr>
        <p:grpSpPr bwMode="auto">
          <a:xfrm>
            <a:off x="2295525" y="3860800"/>
            <a:ext cx="1377950" cy="423863"/>
            <a:chOff x="1313" y="2496"/>
            <a:chExt cx="1252" cy="427"/>
          </a:xfrm>
          <a:effectLst>
            <a:glow rad="63500">
              <a:schemeClr val="accent3">
                <a:satMod val="175000"/>
                <a:alpha val="40000"/>
              </a:schemeClr>
            </a:glow>
          </a:effectLst>
        </p:grpSpPr>
        <p:sp>
          <p:nvSpPr>
            <p:cNvPr id="121875" name="Freeform 4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76" name="Freeform 4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77" name="Oval 4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1878" name="Oval 4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1873" name="Oval 4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1874" name="Oval 4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grpSp>
        <p:nvGrpSpPr>
          <p:cNvPr id="54" name="Group 2"/>
          <p:cNvGrpSpPr>
            <a:grpSpLocks/>
          </p:cNvGrpSpPr>
          <p:nvPr/>
        </p:nvGrpSpPr>
        <p:grpSpPr bwMode="auto">
          <a:xfrm>
            <a:off x="2084190" y="2651846"/>
            <a:ext cx="1377950" cy="423863"/>
            <a:chOff x="1313" y="2496"/>
            <a:chExt cx="1252" cy="427"/>
          </a:xfrm>
        </p:grpSpPr>
        <p:sp>
          <p:nvSpPr>
            <p:cNvPr id="55"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6"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7"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58"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59" name="Group 2"/>
          <p:cNvGrpSpPr>
            <a:grpSpLocks/>
          </p:cNvGrpSpPr>
          <p:nvPr/>
        </p:nvGrpSpPr>
        <p:grpSpPr bwMode="auto">
          <a:xfrm>
            <a:off x="1489952" y="3103923"/>
            <a:ext cx="1377950" cy="423863"/>
            <a:chOff x="1313" y="2496"/>
            <a:chExt cx="1252" cy="427"/>
          </a:xfrm>
        </p:grpSpPr>
        <p:sp>
          <p:nvSpPr>
            <p:cNvPr id="60"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61"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62"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63"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1.11022E-16 L 0.39167 -0.01296 " pathEditMode="relative" rAng="0" ptsTypes="AA">
                                      <p:cBhvr>
                                        <p:cTn id="6" dur="2000" fill="hold"/>
                                        <p:tgtEl>
                                          <p:spTgt spid="9"/>
                                        </p:tgtEl>
                                        <p:attrNameLst>
                                          <p:attrName>ppt_x</p:attrName>
                                          <p:attrName>ppt_y</p:attrName>
                                        </p:attrNameLst>
                                      </p:cBhvr>
                                      <p:rCtr x="19600" y="-600"/>
                                    </p:animMotion>
                                  </p:childTnLst>
                                </p:cTn>
                              </p:par>
                              <p:par>
                                <p:cTn id="7" presetID="0" presetClass="path" presetSubtype="0" accel="50000" decel="50000" fill="hold" grpId="0" nodeType="withEffect">
                                  <p:stCondLst>
                                    <p:cond delay="0"/>
                                  </p:stCondLst>
                                  <p:childTnLst>
                                    <p:animMotion origin="layout" path="M -0.00556 0.00185 L -0.00556 -0.18518 " pathEditMode="relative" ptsTypes="AA">
                                      <p:cBhvr>
                                        <p:cTn id="8" dur="2000" fill="hold"/>
                                        <p:tgtEl>
                                          <p:spTgt spid="74652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52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9">
            <a:extLst>
              <a:ext uri="{FF2B5EF4-FFF2-40B4-BE49-F238E27FC236}">
                <a16:creationId xmlns:a16="http://schemas.microsoft.com/office/drawing/2014/main" id="{51E7B5C9-E2ED-86AA-6410-7967E72AA5EF}"/>
              </a:ext>
            </a:extLst>
          </p:cNvPr>
          <p:cNvSpPr>
            <a:spLocks noChangeShapeType="1"/>
          </p:cNvSpPr>
          <p:nvPr/>
        </p:nvSpPr>
        <p:spPr bwMode="auto">
          <a:xfrm>
            <a:off x="3295652" y="3075709"/>
            <a:ext cx="989012"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4" name="Line 9">
            <a:extLst>
              <a:ext uri="{FF2B5EF4-FFF2-40B4-BE49-F238E27FC236}">
                <a16:creationId xmlns:a16="http://schemas.microsoft.com/office/drawing/2014/main" id="{18410477-BD2C-20FE-E12B-07ACAB2C59B1}"/>
              </a:ext>
            </a:extLst>
          </p:cNvPr>
          <p:cNvSpPr>
            <a:spLocks noChangeShapeType="1"/>
          </p:cNvSpPr>
          <p:nvPr/>
        </p:nvSpPr>
        <p:spPr bwMode="auto">
          <a:xfrm>
            <a:off x="4297363" y="2514600"/>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7" name="Line 9">
            <a:extLst>
              <a:ext uri="{FF2B5EF4-FFF2-40B4-BE49-F238E27FC236}">
                <a16:creationId xmlns:a16="http://schemas.microsoft.com/office/drawing/2014/main" id="{46B67302-616A-7509-947F-17B052FB6B1E}"/>
              </a:ext>
            </a:extLst>
          </p:cNvPr>
          <p:cNvSpPr>
            <a:spLocks noChangeShapeType="1"/>
          </p:cNvSpPr>
          <p:nvPr/>
        </p:nvSpPr>
        <p:spPr bwMode="auto">
          <a:xfrm>
            <a:off x="4297363" y="3794125"/>
            <a:ext cx="1550987" cy="0"/>
          </a:xfrm>
          <a:prstGeom prst="line">
            <a:avLst/>
          </a:prstGeom>
          <a:noFill/>
          <a:ln w="76200">
            <a:solidFill>
              <a:schemeClr val="bg1"/>
            </a:solidFill>
            <a:round/>
            <a:headEnd type="none" w="med" len="med"/>
            <a:tailEnd type="triangle" w="med" len="med"/>
          </a:ln>
        </p:spPr>
        <p:txBody>
          <a:bodyPr wrap="none" anchor="ctr"/>
          <a:lstStyle/>
          <a:p>
            <a:endParaRPr lang="en-US" dirty="0">
              <a:latin typeface="Courier New" pitchFamily="49" charset="0"/>
            </a:endParaRPr>
          </a:p>
        </p:txBody>
      </p:sp>
      <p:sp>
        <p:nvSpPr>
          <p:cNvPr id="59" name="Footer Placeholder 4"/>
          <p:cNvSpPr>
            <a:spLocks noGrp="1"/>
          </p:cNvSpPr>
          <p:nvPr>
            <p:ph type="ftr" sz="quarter" idx="10"/>
          </p:nvPr>
        </p:nvSpPr>
        <p:spPr/>
        <p:txBody>
          <a:bodyPr/>
          <a:lstStyle/>
          <a:p>
            <a:pPr>
              <a:defRPr/>
            </a:pPr>
            <a:r>
              <a:rPr lang="en-US"/>
              <a:t>Art of Multiprocessor Programming</a:t>
            </a:r>
          </a:p>
        </p:txBody>
      </p:sp>
      <p:sp>
        <p:nvSpPr>
          <p:cNvPr id="60" name="Slide Number Placeholder 5"/>
          <p:cNvSpPr>
            <a:spLocks noGrp="1"/>
          </p:cNvSpPr>
          <p:nvPr>
            <p:ph type="sldNum" sz="quarter" idx="11"/>
          </p:nvPr>
        </p:nvSpPr>
        <p:spPr/>
        <p:txBody>
          <a:bodyPr/>
          <a:lstStyle/>
          <a:p>
            <a:pPr>
              <a:defRPr/>
            </a:pPr>
            <a:fld id="{F489A987-81BD-4716-BF68-AFD78CF5EB10}" type="slidenum">
              <a:rPr lang="en-US"/>
              <a:pPr>
                <a:defRPr/>
              </a:pPr>
              <a:t>129</a:t>
            </a:fld>
            <a:endParaRPr lang="en-US"/>
          </a:p>
        </p:txBody>
      </p:sp>
      <p:grpSp>
        <p:nvGrpSpPr>
          <p:cNvPr id="2" name="Group 2"/>
          <p:cNvGrpSpPr>
            <a:grpSpLocks/>
          </p:cNvGrpSpPr>
          <p:nvPr/>
        </p:nvGrpSpPr>
        <p:grpSpPr bwMode="auto">
          <a:xfrm>
            <a:off x="2295525" y="3860800"/>
            <a:ext cx="1377950" cy="423863"/>
            <a:chOff x="1313" y="2496"/>
            <a:chExt cx="1252" cy="427"/>
          </a:xfrm>
        </p:grpSpPr>
        <p:sp>
          <p:nvSpPr>
            <p:cNvPr id="122937"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8"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39"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40"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122887" name="Rectangle 17"/>
          <p:cNvSpPr>
            <a:spLocks noGrp="1" noChangeArrowheads="1"/>
          </p:cNvSpPr>
          <p:nvPr>
            <p:ph type="title"/>
          </p:nvPr>
        </p:nvSpPr>
        <p:spPr/>
        <p:txBody>
          <a:bodyPr/>
          <a:lstStyle/>
          <a:p>
            <a:r>
              <a:rPr lang="en-US" dirty="0"/>
              <a:t>Counting Trees</a:t>
            </a:r>
          </a:p>
        </p:txBody>
      </p:sp>
      <p:sp>
        <p:nvSpPr>
          <p:cNvPr id="122890" name="AutoShape 20"/>
          <p:cNvSpPr>
            <a:spLocks noChangeArrowheads="1"/>
          </p:cNvSpPr>
          <p:nvPr/>
        </p:nvSpPr>
        <p:spPr bwMode="auto">
          <a:xfrm>
            <a:off x="4297363" y="2108200"/>
            <a:ext cx="549275" cy="2093913"/>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5" name="Group 21"/>
          <p:cNvGrpSpPr>
            <a:grpSpLocks/>
          </p:cNvGrpSpPr>
          <p:nvPr/>
        </p:nvGrpSpPr>
        <p:grpSpPr bwMode="auto">
          <a:xfrm>
            <a:off x="5724525" y="2336800"/>
            <a:ext cx="1377950" cy="423863"/>
            <a:chOff x="1313" y="2496"/>
            <a:chExt cx="1252" cy="427"/>
          </a:xfrm>
          <a:effectLst>
            <a:glow rad="63500">
              <a:schemeClr val="accent3">
                <a:satMod val="175000"/>
                <a:alpha val="40000"/>
              </a:schemeClr>
            </a:glow>
          </a:effectLst>
        </p:grpSpPr>
        <p:sp>
          <p:nvSpPr>
            <p:cNvPr id="122925" name="Freeform 22"/>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6" name="Freeform 23"/>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7" name="Oval 24"/>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8" name="Oval 25"/>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748570" name="Line 26"/>
          <p:cNvSpPr>
            <a:spLocks noChangeShapeType="1"/>
          </p:cNvSpPr>
          <p:nvPr/>
        </p:nvSpPr>
        <p:spPr bwMode="auto">
          <a:xfrm>
            <a:off x="4419600" y="2514600"/>
            <a:ext cx="304800" cy="0"/>
          </a:xfrm>
          <a:prstGeom prst="line">
            <a:avLst/>
          </a:prstGeom>
          <a:noFill/>
          <a:ln w="57150">
            <a:solidFill>
              <a:srgbClr val="FF0000"/>
            </a:solidFill>
            <a:round/>
            <a:headEnd/>
            <a:tailEnd type="triangle" w="med" len="med"/>
          </a:ln>
        </p:spPr>
        <p:txBody>
          <a:bodyPr wrap="none" anchor="ctr"/>
          <a:lstStyle/>
          <a:p>
            <a:endParaRPr lang="en-US" dirty="0">
              <a:latin typeface="Courier New" pitchFamily="49" charset="0"/>
            </a:endParaRPr>
          </a:p>
        </p:txBody>
      </p:sp>
      <p:grpSp>
        <p:nvGrpSpPr>
          <p:cNvPr id="6" name="Group 27"/>
          <p:cNvGrpSpPr>
            <a:grpSpLocks/>
          </p:cNvGrpSpPr>
          <p:nvPr/>
        </p:nvGrpSpPr>
        <p:grpSpPr bwMode="auto">
          <a:xfrm>
            <a:off x="5737225" y="3556000"/>
            <a:ext cx="1377950" cy="423863"/>
            <a:chOff x="1313" y="2496"/>
            <a:chExt cx="1252" cy="427"/>
          </a:xfrm>
          <a:effectLst>
            <a:glow rad="63500">
              <a:schemeClr val="accent3">
                <a:satMod val="175000"/>
                <a:alpha val="40000"/>
              </a:schemeClr>
            </a:glow>
          </a:effectLst>
        </p:grpSpPr>
        <p:sp>
          <p:nvSpPr>
            <p:cNvPr id="122921" name="Freeform 2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2" name="Freeform 2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3" name="Oval 3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24" name="Oval 3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8" name="Group 37"/>
          <p:cNvGrpSpPr>
            <a:grpSpLocks/>
          </p:cNvGrpSpPr>
          <p:nvPr/>
        </p:nvGrpSpPr>
        <p:grpSpPr bwMode="auto">
          <a:xfrm>
            <a:off x="5870575" y="2565400"/>
            <a:ext cx="1377950" cy="423863"/>
            <a:chOff x="1313" y="2496"/>
            <a:chExt cx="1252" cy="427"/>
          </a:xfrm>
          <a:effectLst>
            <a:glow rad="63500">
              <a:schemeClr val="accent3">
                <a:satMod val="175000"/>
                <a:alpha val="40000"/>
              </a:schemeClr>
            </a:glow>
          </a:effectLst>
        </p:grpSpPr>
        <p:sp>
          <p:nvSpPr>
            <p:cNvPr id="122913" name="Freeform 3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4" name="Freeform 3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5" name="Oval 40"/>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6" name="Oval 41"/>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 name="Group 42"/>
          <p:cNvGrpSpPr>
            <a:grpSpLocks/>
          </p:cNvGrpSpPr>
          <p:nvPr/>
        </p:nvGrpSpPr>
        <p:grpSpPr bwMode="auto">
          <a:xfrm>
            <a:off x="5870575" y="3822700"/>
            <a:ext cx="1377950" cy="423863"/>
            <a:chOff x="1313" y="2496"/>
            <a:chExt cx="1252" cy="427"/>
          </a:xfrm>
          <a:effectLst>
            <a:glow rad="63500">
              <a:schemeClr val="accent3">
                <a:satMod val="175000"/>
                <a:alpha val="40000"/>
              </a:schemeClr>
            </a:glow>
          </a:effectLst>
        </p:grpSpPr>
        <p:sp>
          <p:nvSpPr>
            <p:cNvPr id="122909" name="Freeform 4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0" name="Freeform 4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1" name="Oval 4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12" name="Oval 4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0" name="Group 47"/>
          <p:cNvGrpSpPr>
            <a:grpSpLocks/>
          </p:cNvGrpSpPr>
          <p:nvPr/>
        </p:nvGrpSpPr>
        <p:grpSpPr bwMode="auto">
          <a:xfrm>
            <a:off x="2447925" y="4013200"/>
            <a:ext cx="1377950" cy="423863"/>
            <a:chOff x="1313" y="2496"/>
            <a:chExt cx="1252" cy="427"/>
          </a:xfrm>
        </p:grpSpPr>
        <p:sp>
          <p:nvSpPr>
            <p:cNvPr id="122905" name="Freeform 48"/>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06" name="Freeform 49"/>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07" name="Oval 50"/>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122908" name="Oval 51"/>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11" name="Group 52"/>
          <p:cNvGrpSpPr>
            <a:grpSpLocks/>
          </p:cNvGrpSpPr>
          <p:nvPr/>
        </p:nvGrpSpPr>
        <p:grpSpPr bwMode="auto">
          <a:xfrm>
            <a:off x="2428875" y="4000500"/>
            <a:ext cx="1377950" cy="423863"/>
            <a:chOff x="1313" y="2496"/>
            <a:chExt cx="1252" cy="427"/>
          </a:xfrm>
          <a:effectLst>
            <a:glow rad="63500">
              <a:schemeClr val="accent3">
                <a:satMod val="175000"/>
                <a:alpha val="40000"/>
              </a:schemeClr>
            </a:glow>
          </a:effectLst>
        </p:grpSpPr>
        <p:sp>
          <p:nvSpPr>
            <p:cNvPr id="122901" name="Freeform 5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02" name="Freeform 5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03" name="Oval 5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22904" name="Oval 5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22899" name="Oval 57"/>
          <p:cNvSpPr>
            <a:spLocks noChangeArrowheads="1"/>
          </p:cNvSpPr>
          <p:nvPr/>
        </p:nvSpPr>
        <p:spPr bwMode="auto">
          <a:xfrm>
            <a:off x="4375150" y="23495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sp>
        <p:nvSpPr>
          <p:cNvPr id="122900" name="Oval 58"/>
          <p:cNvSpPr>
            <a:spLocks noChangeArrowheads="1"/>
          </p:cNvSpPr>
          <p:nvPr/>
        </p:nvSpPr>
        <p:spPr bwMode="auto">
          <a:xfrm>
            <a:off x="4375150" y="3594100"/>
            <a:ext cx="393700" cy="393700"/>
          </a:xfrm>
          <a:prstGeom prst="ellipse">
            <a:avLst/>
          </a:prstGeom>
          <a:noFill/>
          <a:ln w="12700" algn="ctr">
            <a:solidFill>
              <a:schemeClr val="tx1"/>
            </a:solidFill>
            <a:round/>
            <a:headEnd/>
            <a:tailEnd/>
          </a:ln>
        </p:spPr>
        <p:txBody>
          <a:bodyPr wrap="none" anchor="ctr"/>
          <a:lstStyle/>
          <a:p>
            <a:endParaRPr lang="en-US" dirty="0">
              <a:latin typeface="Courier New" pitchFamily="49" charset="0"/>
            </a:endParaRPr>
          </a:p>
        </p:txBody>
      </p:sp>
      <p:grpSp>
        <p:nvGrpSpPr>
          <p:cNvPr id="67" name="Group 2"/>
          <p:cNvGrpSpPr>
            <a:grpSpLocks/>
          </p:cNvGrpSpPr>
          <p:nvPr/>
        </p:nvGrpSpPr>
        <p:grpSpPr bwMode="auto">
          <a:xfrm>
            <a:off x="2084190" y="2651846"/>
            <a:ext cx="1377950" cy="423863"/>
            <a:chOff x="1313" y="2496"/>
            <a:chExt cx="1252" cy="427"/>
          </a:xfrm>
        </p:grpSpPr>
        <p:sp>
          <p:nvSpPr>
            <p:cNvPr id="68"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69"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70"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71"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grpSp>
        <p:nvGrpSpPr>
          <p:cNvPr id="72" name="Group 2"/>
          <p:cNvGrpSpPr>
            <a:grpSpLocks/>
          </p:cNvGrpSpPr>
          <p:nvPr/>
        </p:nvGrpSpPr>
        <p:grpSpPr bwMode="auto">
          <a:xfrm>
            <a:off x="1489952" y="3103923"/>
            <a:ext cx="1377950" cy="423863"/>
            <a:chOff x="1313" y="2496"/>
            <a:chExt cx="1252" cy="427"/>
          </a:xfrm>
        </p:grpSpPr>
        <p:sp>
          <p:nvSpPr>
            <p:cNvPr id="73" name="Freeform 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74" name="Freeform 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75" name="Oval 5"/>
            <p:cNvSpPr>
              <a:spLocks noChangeArrowheads="1"/>
            </p:cNvSpPr>
            <p:nvPr/>
          </p:nvSpPr>
          <p:spPr bwMode="auto">
            <a:xfrm>
              <a:off x="1722" y="2579"/>
              <a:ext cx="391" cy="344"/>
            </a:xfrm>
            <a:prstGeom prst="ellipse">
              <a:avLst/>
            </a:prstGeom>
            <a:solidFill>
              <a:schemeClr val="folHlink"/>
            </a:solidFill>
            <a:ln w="38100">
              <a:solidFill>
                <a:schemeClr val="folHlink"/>
              </a:solidFill>
              <a:round/>
              <a:headEnd/>
              <a:tailEnd/>
            </a:ln>
          </p:spPr>
          <p:txBody>
            <a:bodyPr wrap="none" anchor="ctr"/>
            <a:lstStyle/>
            <a:p>
              <a:endParaRPr lang="en-US" dirty="0">
                <a:latin typeface="Courier New" pitchFamily="49" charset="0"/>
              </a:endParaRPr>
            </a:p>
          </p:txBody>
        </p:sp>
        <p:sp>
          <p:nvSpPr>
            <p:cNvPr id="76" name="Oval 6"/>
            <p:cNvSpPr>
              <a:spLocks noChangeArrowheads="1"/>
            </p:cNvSpPr>
            <p:nvPr/>
          </p:nvSpPr>
          <p:spPr bwMode="auto">
            <a:xfrm>
              <a:off x="1945" y="2640"/>
              <a:ext cx="102" cy="96"/>
            </a:xfrm>
            <a:prstGeom prst="ellipse">
              <a:avLst/>
            </a:prstGeom>
            <a:solidFill>
              <a:schemeClr val="folHlink"/>
            </a:solidFill>
            <a:ln w="19050">
              <a:solidFill>
                <a:schemeClr val="folHlink"/>
              </a:solidFill>
              <a:round/>
              <a:headEnd/>
              <a:tailEnd/>
            </a:ln>
          </p:spPr>
          <p:txBody>
            <a:bodyPr wrap="none" anchor="ctr"/>
            <a:lstStyle/>
            <a:p>
              <a:endParaRPr lang="en-US" dirty="0">
                <a:latin typeface="Courier New" pitchFamily="49" charset="0"/>
              </a:endParaRPr>
            </a:p>
          </p:txBody>
        </p:sp>
      </p:grpSp>
      <p:sp>
        <p:nvSpPr>
          <p:cNvPr id="77" name="AutoShape 58"/>
          <p:cNvSpPr>
            <a:spLocks noChangeArrowheads="1"/>
          </p:cNvSpPr>
          <p:nvPr/>
        </p:nvSpPr>
        <p:spPr bwMode="auto">
          <a:xfrm>
            <a:off x="2630488" y="5543550"/>
            <a:ext cx="5800725" cy="623888"/>
          </a:xfrm>
          <a:prstGeom prst="wedgeRoundRectCallout">
            <a:avLst>
              <a:gd name="adj1" fmla="val 8349"/>
              <a:gd name="adj2" fmla="val -239012"/>
              <a:gd name="adj3" fmla="val 16667"/>
            </a:avLst>
          </a:prstGeom>
          <a:noFill/>
          <a:ln w="28575">
            <a:solidFill>
              <a:srgbClr val="00B0F0"/>
            </a:solidFill>
            <a:miter lim="800000"/>
            <a:headEnd/>
            <a:tailEnd/>
          </a:ln>
        </p:spPr>
        <p:txBody>
          <a:bodyPr wrap="none" anchor="ctr"/>
          <a:lstStyle/>
          <a:p>
            <a:pPr algn="ctr">
              <a:spcBef>
                <a:spcPct val="0"/>
              </a:spcBef>
            </a:pPr>
            <a:r>
              <a:rPr lang="en-US" sz="2800" b="0">
                <a:solidFill>
                  <a:srgbClr val="FFFF00"/>
                </a:solidFill>
                <a:latin typeface="Arial" pitchFamily="34" charset="0"/>
                <a:cs typeface="Arial" pitchFamily="34" charset="0"/>
              </a:rPr>
              <a:t>Step property in quiescent state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2222E-6 -3.7037E-7 C 0.05452 -0.00694 0.10955 -0.01343 0.1375 -0.05069 C 0.16545 -0.08819 0.12292 -0.20116 0.16719 -0.22361 C 0.21146 -0.24606 0.36337 -0.19167 0.40278 -0.18518 " pathEditMode="relative" rAng="0" ptsTypes="aaaA">
                                      <p:cBhvr>
                                        <p:cTn id="6" dur="2000" fill="hold"/>
                                        <p:tgtEl>
                                          <p:spTgt spid="11"/>
                                        </p:tgtEl>
                                        <p:attrNameLst>
                                          <p:attrName>ppt_x</p:attrName>
                                          <p:attrName>ppt_y</p:attrName>
                                        </p:attrNameLst>
                                      </p:cBhvr>
                                      <p:rCtr x="20100" y="-12300"/>
                                    </p:animMotion>
                                  </p:childTnLst>
                                </p:cTn>
                              </p:par>
                              <p:par>
                                <p:cTn id="7" presetID="0" presetClass="path" presetSubtype="0" accel="50000" decel="50000" fill="hold" grpId="0" nodeType="withEffect">
                                  <p:stCondLst>
                                    <p:cond delay="0"/>
                                  </p:stCondLst>
                                  <p:childTnLst>
                                    <p:animMotion origin="layout" path="M -0.00556 0.00185 L -0.00556 0.18889 " pathEditMode="relative" ptsTypes="AA">
                                      <p:cBhvr>
                                        <p:cTn id="8" dur="2000" fill="hold"/>
                                        <p:tgtEl>
                                          <p:spTgt spid="748570"/>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linds(horizontal)">
                                      <p:cBhvr>
                                        <p:cTn id="1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8570" grpId="0" animBg="1"/>
      <p:bldP spid="7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176338" y="360363"/>
            <a:ext cx="7162800" cy="1143000"/>
          </a:xfrm>
          <a:prstGeom prst="rect">
            <a:avLst/>
          </a:prstGeom>
          <a:noFill/>
          <a:ln w="12700">
            <a:noFill/>
            <a:miter lim="800000"/>
            <a:headEnd/>
            <a:tailEnd/>
          </a:ln>
          <a:effectLst/>
        </p:spPr>
        <p:txBody>
          <a:bodyPr lIns="57150" tIns="46038" rIns="57150" bIns="46038" anchor="ctr"/>
          <a:lstStyle/>
          <a:p>
            <a:pPr algn="ctr">
              <a:defRPr/>
            </a:pPr>
            <a:r>
              <a:rPr lang="en-US" sz="4400" b="0" dirty="0">
                <a:solidFill>
                  <a:schemeClr val="tx2"/>
                </a:solidFill>
                <a:latin typeface="Arial" pitchFamily="34" charset="0"/>
              </a:rPr>
              <a:t>Counting Trees </a:t>
            </a:r>
          </a:p>
        </p:txBody>
      </p:sp>
      <p:sp>
        <p:nvSpPr>
          <p:cNvPr id="25645" name="Line 45"/>
          <p:cNvSpPr>
            <a:spLocks noChangeShapeType="1"/>
          </p:cNvSpPr>
          <p:nvPr/>
        </p:nvSpPr>
        <p:spPr bwMode="auto">
          <a:xfrm>
            <a:off x="3343275" y="3338513"/>
            <a:ext cx="223838" cy="1587"/>
          </a:xfrm>
          <a:prstGeom prst="line">
            <a:avLst/>
          </a:prstGeom>
          <a:noFill/>
          <a:ln w="25400">
            <a:solidFill>
              <a:schemeClr val="bg1"/>
            </a:solidFill>
            <a:round/>
            <a:headEnd/>
            <a:tailEnd/>
          </a:ln>
          <a:effectLst/>
        </p:spPr>
        <p:txBody>
          <a:bodyPr wrap="none" anchor="ctr"/>
          <a:lstStyle/>
          <a:p>
            <a:pPr>
              <a:defRPr/>
            </a:pPr>
            <a:endParaRPr lang="en-US" sz="2000" dirty="0">
              <a:latin typeface="Arial" pitchFamily="34" charset="0"/>
            </a:endParaRPr>
          </a:p>
        </p:txBody>
      </p:sp>
      <p:sp>
        <p:nvSpPr>
          <p:cNvPr id="25649" name="Freeform 49"/>
          <p:cNvSpPr>
            <a:spLocks/>
          </p:cNvSpPr>
          <p:nvPr/>
        </p:nvSpPr>
        <p:spPr bwMode="auto">
          <a:xfrm>
            <a:off x="3897313" y="2881313"/>
            <a:ext cx="566737" cy="320675"/>
          </a:xfrm>
          <a:custGeom>
            <a:avLst/>
            <a:gdLst/>
            <a:ahLst/>
            <a:cxnLst>
              <a:cxn ang="0">
                <a:pos x="0" y="138"/>
              </a:cxn>
              <a:cxn ang="0">
                <a:pos x="99" y="138"/>
              </a:cxn>
              <a:cxn ang="0">
                <a:pos x="99" y="0"/>
              </a:cxn>
              <a:cxn ang="0">
                <a:pos x="255" y="0"/>
              </a:cxn>
              <a:cxn ang="0">
                <a:pos x="255" y="0"/>
              </a:cxn>
            </a:cxnLst>
            <a:rect l="0" t="0" r="r" b="b"/>
            <a:pathLst>
              <a:path w="256" h="139">
                <a:moveTo>
                  <a:pt x="0" y="138"/>
                </a:moveTo>
                <a:lnTo>
                  <a:pt x="99" y="138"/>
                </a:lnTo>
                <a:lnTo>
                  <a:pt x="99" y="0"/>
                </a:lnTo>
                <a:lnTo>
                  <a:pt x="255" y="0"/>
                </a:lnTo>
                <a:lnTo>
                  <a:pt x="255"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dirty="0">
              <a:latin typeface="Arial" pitchFamily="34" charset="0"/>
            </a:endParaRPr>
          </a:p>
        </p:txBody>
      </p:sp>
      <p:sp>
        <p:nvSpPr>
          <p:cNvPr id="25650" name="Freeform 50"/>
          <p:cNvSpPr>
            <a:spLocks/>
          </p:cNvSpPr>
          <p:nvPr/>
        </p:nvSpPr>
        <p:spPr bwMode="auto">
          <a:xfrm>
            <a:off x="4794250" y="2152650"/>
            <a:ext cx="503238" cy="609600"/>
          </a:xfrm>
          <a:custGeom>
            <a:avLst/>
            <a:gdLst/>
            <a:ahLst/>
            <a:cxnLst>
              <a:cxn ang="0">
                <a:pos x="0" y="264"/>
              </a:cxn>
              <a:cxn ang="0">
                <a:pos x="87" y="264"/>
              </a:cxn>
              <a:cxn ang="0">
                <a:pos x="87" y="0"/>
              </a:cxn>
              <a:cxn ang="0">
                <a:pos x="226" y="0"/>
              </a:cxn>
              <a:cxn ang="0">
                <a:pos x="226" y="0"/>
              </a:cxn>
            </a:cxnLst>
            <a:rect l="0" t="0" r="r" b="b"/>
            <a:pathLst>
              <a:path w="227" h="265">
                <a:moveTo>
                  <a:pt x="0" y="264"/>
                </a:moveTo>
                <a:lnTo>
                  <a:pt x="87" y="264"/>
                </a:lnTo>
                <a:lnTo>
                  <a:pt x="87" y="0"/>
                </a:lnTo>
                <a:lnTo>
                  <a:pt x="226" y="0"/>
                </a:lnTo>
                <a:lnTo>
                  <a:pt x="226"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dirty="0">
              <a:latin typeface="Arial" pitchFamily="34" charset="0"/>
            </a:endParaRPr>
          </a:p>
        </p:txBody>
      </p:sp>
      <p:sp>
        <p:nvSpPr>
          <p:cNvPr id="25651" name="Freeform 51"/>
          <p:cNvSpPr>
            <a:spLocks/>
          </p:cNvSpPr>
          <p:nvPr/>
        </p:nvSpPr>
        <p:spPr bwMode="auto">
          <a:xfrm>
            <a:off x="3897313" y="3503613"/>
            <a:ext cx="503237" cy="307975"/>
          </a:xfrm>
          <a:custGeom>
            <a:avLst/>
            <a:gdLst/>
            <a:ahLst/>
            <a:cxnLst>
              <a:cxn ang="0">
                <a:pos x="0" y="0"/>
              </a:cxn>
              <a:cxn ang="0">
                <a:pos x="87" y="0"/>
              </a:cxn>
              <a:cxn ang="0">
                <a:pos x="87" y="134"/>
              </a:cxn>
              <a:cxn ang="0">
                <a:pos x="226" y="134"/>
              </a:cxn>
              <a:cxn ang="0">
                <a:pos x="226" y="134"/>
              </a:cxn>
            </a:cxnLst>
            <a:rect l="0" t="0" r="r" b="b"/>
            <a:pathLst>
              <a:path w="227" h="135">
                <a:moveTo>
                  <a:pt x="0" y="0"/>
                </a:moveTo>
                <a:lnTo>
                  <a:pt x="87" y="0"/>
                </a:lnTo>
                <a:lnTo>
                  <a:pt x="87" y="134"/>
                </a:lnTo>
                <a:lnTo>
                  <a:pt x="226" y="134"/>
                </a:lnTo>
                <a:lnTo>
                  <a:pt x="226" y="134"/>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dirty="0">
              <a:latin typeface="Arial" pitchFamily="34" charset="0"/>
            </a:endParaRPr>
          </a:p>
        </p:txBody>
      </p:sp>
      <p:sp>
        <p:nvSpPr>
          <p:cNvPr id="25653" name="Freeform 53"/>
          <p:cNvSpPr>
            <a:spLocks/>
          </p:cNvSpPr>
          <p:nvPr/>
        </p:nvSpPr>
        <p:spPr bwMode="auto">
          <a:xfrm>
            <a:off x="4756150" y="3952875"/>
            <a:ext cx="555625" cy="700088"/>
          </a:xfrm>
          <a:custGeom>
            <a:avLst/>
            <a:gdLst/>
            <a:ahLst/>
            <a:cxnLst>
              <a:cxn ang="0">
                <a:pos x="0" y="0"/>
              </a:cxn>
              <a:cxn ang="0">
                <a:pos x="96" y="0"/>
              </a:cxn>
              <a:cxn ang="0">
                <a:pos x="96" y="304"/>
              </a:cxn>
              <a:cxn ang="0">
                <a:pos x="249" y="304"/>
              </a:cxn>
              <a:cxn ang="0">
                <a:pos x="249" y="304"/>
              </a:cxn>
            </a:cxnLst>
            <a:rect l="0" t="0" r="r" b="b"/>
            <a:pathLst>
              <a:path w="250" h="305">
                <a:moveTo>
                  <a:pt x="0" y="0"/>
                </a:moveTo>
                <a:lnTo>
                  <a:pt x="96" y="0"/>
                </a:lnTo>
                <a:lnTo>
                  <a:pt x="96" y="304"/>
                </a:lnTo>
                <a:lnTo>
                  <a:pt x="249" y="304"/>
                </a:lnTo>
                <a:lnTo>
                  <a:pt x="249" y="304"/>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dirty="0">
              <a:latin typeface="Arial" pitchFamily="34" charset="0"/>
            </a:endParaRPr>
          </a:p>
        </p:txBody>
      </p:sp>
      <p:sp>
        <p:nvSpPr>
          <p:cNvPr id="25654" name="Freeform 54"/>
          <p:cNvSpPr>
            <a:spLocks/>
          </p:cNvSpPr>
          <p:nvPr/>
        </p:nvSpPr>
        <p:spPr bwMode="auto">
          <a:xfrm>
            <a:off x="4741863" y="3735388"/>
            <a:ext cx="569912" cy="85725"/>
          </a:xfrm>
          <a:custGeom>
            <a:avLst/>
            <a:gdLst/>
            <a:ahLst/>
            <a:cxnLst>
              <a:cxn ang="0">
                <a:pos x="0" y="0"/>
              </a:cxn>
              <a:cxn ang="0">
                <a:pos x="99" y="0"/>
              </a:cxn>
              <a:cxn ang="0">
                <a:pos x="99" y="37"/>
              </a:cxn>
              <a:cxn ang="0">
                <a:pos x="256" y="37"/>
              </a:cxn>
              <a:cxn ang="0">
                <a:pos x="256" y="37"/>
              </a:cxn>
            </a:cxnLst>
            <a:rect l="0" t="0" r="r" b="b"/>
            <a:pathLst>
              <a:path w="257" h="38">
                <a:moveTo>
                  <a:pt x="0" y="0"/>
                </a:moveTo>
                <a:lnTo>
                  <a:pt x="99" y="0"/>
                </a:lnTo>
                <a:lnTo>
                  <a:pt x="99" y="37"/>
                </a:lnTo>
                <a:lnTo>
                  <a:pt x="256" y="37"/>
                </a:lnTo>
                <a:lnTo>
                  <a:pt x="256" y="37"/>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dirty="0">
              <a:latin typeface="Arial" pitchFamily="34" charset="0"/>
            </a:endParaRPr>
          </a:p>
        </p:txBody>
      </p:sp>
      <p:sp>
        <p:nvSpPr>
          <p:cNvPr id="25655" name="Freeform 55"/>
          <p:cNvSpPr>
            <a:spLocks/>
          </p:cNvSpPr>
          <p:nvPr/>
        </p:nvSpPr>
        <p:spPr bwMode="auto">
          <a:xfrm>
            <a:off x="4783138" y="2943225"/>
            <a:ext cx="565150" cy="84138"/>
          </a:xfrm>
          <a:custGeom>
            <a:avLst/>
            <a:gdLst/>
            <a:ahLst/>
            <a:cxnLst>
              <a:cxn ang="0">
                <a:pos x="0" y="37"/>
              </a:cxn>
              <a:cxn ang="0">
                <a:pos x="98" y="37"/>
              </a:cxn>
              <a:cxn ang="0">
                <a:pos x="98" y="0"/>
              </a:cxn>
              <a:cxn ang="0">
                <a:pos x="254" y="0"/>
              </a:cxn>
              <a:cxn ang="0">
                <a:pos x="254" y="0"/>
              </a:cxn>
            </a:cxnLst>
            <a:rect l="0" t="0" r="r" b="b"/>
            <a:pathLst>
              <a:path w="255" h="38">
                <a:moveTo>
                  <a:pt x="0" y="37"/>
                </a:moveTo>
                <a:lnTo>
                  <a:pt x="98" y="37"/>
                </a:lnTo>
                <a:lnTo>
                  <a:pt x="98" y="0"/>
                </a:lnTo>
                <a:lnTo>
                  <a:pt x="254" y="0"/>
                </a:lnTo>
                <a:lnTo>
                  <a:pt x="254"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dirty="0">
              <a:latin typeface="Arial" pitchFamily="34" charset="0"/>
            </a:endParaRPr>
          </a:p>
        </p:txBody>
      </p:sp>
      <p:grpSp>
        <p:nvGrpSpPr>
          <p:cNvPr id="238630" name="Group 63"/>
          <p:cNvGrpSpPr>
            <a:grpSpLocks/>
          </p:cNvGrpSpPr>
          <p:nvPr/>
        </p:nvGrpSpPr>
        <p:grpSpPr bwMode="auto">
          <a:xfrm>
            <a:off x="5334000" y="1870075"/>
            <a:ext cx="304800" cy="3024188"/>
            <a:chOff x="5272026" y="1808142"/>
            <a:chExt cx="304800" cy="3429000"/>
          </a:xfrm>
        </p:grpSpPr>
        <p:sp>
          <p:nvSpPr>
            <p:cNvPr id="238644" name="AutoShape 12"/>
            <p:cNvSpPr>
              <a:spLocks noChangeArrowheads="1"/>
            </p:cNvSpPr>
            <p:nvPr/>
          </p:nvSpPr>
          <p:spPr bwMode="auto">
            <a:xfrm>
              <a:off x="5272026" y="18081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8645" name="AutoShape 13"/>
            <p:cNvSpPr>
              <a:spLocks noChangeArrowheads="1"/>
            </p:cNvSpPr>
            <p:nvPr/>
          </p:nvSpPr>
          <p:spPr bwMode="auto">
            <a:xfrm>
              <a:off x="5272026" y="27479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8646" name="AutoShape 14"/>
            <p:cNvSpPr>
              <a:spLocks noChangeArrowheads="1"/>
            </p:cNvSpPr>
            <p:nvPr/>
          </p:nvSpPr>
          <p:spPr bwMode="auto">
            <a:xfrm>
              <a:off x="5272026" y="36877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sp>
          <p:nvSpPr>
            <p:cNvPr id="238647" name="AutoShape 15"/>
            <p:cNvSpPr>
              <a:spLocks noChangeArrowheads="1"/>
            </p:cNvSpPr>
            <p:nvPr/>
          </p:nvSpPr>
          <p:spPr bwMode="auto">
            <a:xfrm>
              <a:off x="5272026" y="45513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dirty="0">
                <a:latin typeface="Courier New" pitchFamily="49" charset="0"/>
              </a:endParaRPr>
            </a:p>
          </p:txBody>
        </p:sp>
      </p:grpSp>
      <p:sp>
        <p:nvSpPr>
          <p:cNvPr id="238631" name="AutoShape 12"/>
          <p:cNvSpPr>
            <a:spLocks noChangeArrowheads="1"/>
          </p:cNvSpPr>
          <p:nvPr/>
        </p:nvSpPr>
        <p:spPr bwMode="auto">
          <a:xfrm>
            <a:off x="4451350" y="2649538"/>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8632" name="AutoShape 13"/>
          <p:cNvSpPr>
            <a:spLocks noChangeArrowheads="1"/>
          </p:cNvSpPr>
          <p:nvPr/>
        </p:nvSpPr>
        <p:spPr bwMode="auto">
          <a:xfrm>
            <a:off x="4451350" y="3478213"/>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238633" name="AutoShape 14"/>
          <p:cNvSpPr>
            <a:spLocks noChangeArrowheads="1"/>
          </p:cNvSpPr>
          <p:nvPr/>
        </p:nvSpPr>
        <p:spPr bwMode="auto">
          <a:xfrm>
            <a:off x="3567113" y="3027363"/>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54" name="Text Box 24"/>
          <p:cNvSpPr txBox="1">
            <a:spLocks noChangeArrowheads="1"/>
          </p:cNvSpPr>
          <p:nvPr/>
        </p:nvSpPr>
        <p:spPr bwMode="auto">
          <a:xfrm>
            <a:off x="3567113" y="5602288"/>
            <a:ext cx="4911725" cy="523875"/>
          </a:xfrm>
          <a:prstGeom prst="rect">
            <a:avLst/>
          </a:prstGeom>
          <a:noFill/>
          <a:ln w="38100" algn="ctr">
            <a:solidFill>
              <a:srgbClr val="FF0000"/>
            </a:solid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Interleaved output wires</a:t>
            </a:r>
          </a:p>
        </p:txBody>
      </p:sp>
      <p:sp>
        <p:nvSpPr>
          <p:cNvPr id="55" name="AutoShape 22"/>
          <p:cNvSpPr>
            <a:spLocks noChangeArrowheads="1"/>
          </p:cNvSpPr>
          <p:nvPr/>
        </p:nvSpPr>
        <p:spPr bwMode="auto">
          <a:xfrm>
            <a:off x="5481638" y="1719263"/>
            <a:ext cx="900112" cy="3175000"/>
          </a:xfrm>
          <a:prstGeom prst="wedgeRoundRectCallout">
            <a:avLst>
              <a:gd name="adj1" fmla="val 59514"/>
              <a:gd name="adj2" fmla="val 67454"/>
              <a:gd name="adj3" fmla="val 16667"/>
            </a:avLst>
          </a:prstGeom>
          <a:solidFill>
            <a:schemeClr val="bg1">
              <a:alpha val="74901"/>
            </a:schemeClr>
          </a:solidFill>
          <a:ln w="38100" algn="ctr">
            <a:solidFill>
              <a:srgbClr val="FF0000"/>
            </a:solidFill>
            <a:miter lim="800000"/>
            <a:headEnd/>
            <a:tailEnd/>
          </a:ln>
        </p:spPr>
        <p:txBody>
          <a:bodyPr anchor="ctr"/>
          <a:lstStyle/>
          <a:p>
            <a:pPr algn="ctr">
              <a:spcBef>
                <a:spcPct val="0"/>
              </a:spcBef>
            </a:pPr>
            <a:endParaRPr lang="en-US" sz="4000" b="0" dirty="0">
              <a:latin typeface="Arial" pitchFamily="34" charset="0"/>
            </a:endParaRPr>
          </a:p>
        </p:txBody>
      </p:sp>
      <p:sp>
        <p:nvSpPr>
          <p:cNvPr id="25652" name="Line 52"/>
          <p:cNvSpPr>
            <a:spLocks noChangeShapeType="1"/>
          </p:cNvSpPr>
          <p:nvPr/>
        </p:nvSpPr>
        <p:spPr bwMode="auto">
          <a:xfrm>
            <a:off x="5638800" y="1976438"/>
            <a:ext cx="709613" cy="46037"/>
          </a:xfrm>
          <a:prstGeom prst="line">
            <a:avLst/>
          </a:prstGeom>
          <a:noFill/>
          <a:ln w="25400">
            <a:solidFill>
              <a:schemeClr val="tx2"/>
            </a:solidFill>
            <a:round/>
            <a:headEnd/>
            <a:tailEnd type="triangle" w="med" len="med"/>
          </a:ln>
          <a:effectLst/>
        </p:spPr>
        <p:txBody>
          <a:bodyPr wrap="none" anchor="ctr"/>
          <a:lstStyle/>
          <a:p>
            <a:pPr>
              <a:defRPr/>
            </a:pPr>
            <a:endParaRPr lang="en-US" sz="2000" dirty="0">
              <a:latin typeface="Arial" pitchFamily="34" charset="0"/>
            </a:endParaRPr>
          </a:p>
        </p:txBody>
      </p:sp>
      <p:sp>
        <p:nvSpPr>
          <p:cNvPr id="25670" name="Freeform 70"/>
          <p:cNvSpPr>
            <a:spLocks/>
          </p:cNvSpPr>
          <p:nvPr/>
        </p:nvSpPr>
        <p:spPr bwMode="auto">
          <a:xfrm>
            <a:off x="5653088" y="2297113"/>
            <a:ext cx="688975" cy="1428750"/>
          </a:xfrm>
          <a:custGeom>
            <a:avLst/>
            <a:gdLst/>
            <a:ahLst/>
            <a:cxnLst>
              <a:cxn ang="0">
                <a:pos x="0" y="0"/>
              </a:cxn>
              <a:cxn ang="0">
                <a:pos x="120" y="0"/>
              </a:cxn>
              <a:cxn ang="0">
                <a:pos x="201" y="621"/>
              </a:cxn>
              <a:cxn ang="0">
                <a:pos x="310" y="621"/>
              </a:cxn>
              <a:cxn ang="0">
                <a:pos x="310" y="621"/>
              </a:cxn>
            </a:cxnLst>
            <a:rect l="0" t="0" r="r" b="b"/>
            <a:pathLst>
              <a:path w="311" h="622">
                <a:moveTo>
                  <a:pt x="0" y="0"/>
                </a:moveTo>
                <a:lnTo>
                  <a:pt x="120" y="0"/>
                </a:lnTo>
                <a:lnTo>
                  <a:pt x="201" y="621"/>
                </a:lnTo>
                <a:lnTo>
                  <a:pt x="310" y="621"/>
                </a:lnTo>
                <a:lnTo>
                  <a:pt x="310" y="621"/>
                </a:lnTo>
              </a:path>
            </a:pathLst>
          </a:custGeom>
          <a:noFill/>
          <a:ln w="25400" cap="rnd" cmpd="sng">
            <a:solidFill>
              <a:schemeClr val="tx2"/>
            </a:solidFill>
            <a:prstDash val="solid"/>
            <a:round/>
            <a:headEnd type="none" w="med" len="med"/>
            <a:tailEnd type="triangle" w="med" len="med"/>
          </a:ln>
          <a:effectLst/>
        </p:spPr>
        <p:txBody>
          <a:bodyPr/>
          <a:lstStyle/>
          <a:p>
            <a:pPr>
              <a:defRPr/>
            </a:pPr>
            <a:endParaRPr lang="en-US" sz="2000" dirty="0">
              <a:latin typeface="Arial" pitchFamily="34" charset="0"/>
            </a:endParaRPr>
          </a:p>
        </p:txBody>
      </p:sp>
      <p:sp>
        <p:nvSpPr>
          <p:cNvPr id="25671" name="Line 71"/>
          <p:cNvSpPr>
            <a:spLocks noChangeShapeType="1"/>
          </p:cNvSpPr>
          <p:nvPr/>
        </p:nvSpPr>
        <p:spPr bwMode="auto">
          <a:xfrm>
            <a:off x="5659438" y="2805113"/>
            <a:ext cx="674687" cy="4762"/>
          </a:xfrm>
          <a:prstGeom prst="line">
            <a:avLst/>
          </a:prstGeom>
          <a:noFill/>
          <a:ln w="25400">
            <a:solidFill>
              <a:schemeClr val="tx2"/>
            </a:solidFill>
            <a:round/>
            <a:headEnd/>
            <a:tailEnd type="triangle" w="med" len="med"/>
          </a:ln>
          <a:effectLst/>
        </p:spPr>
        <p:txBody>
          <a:bodyPr wrap="none" anchor="ctr"/>
          <a:lstStyle/>
          <a:p>
            <a:pPr>
              <a:defRPr/>
            </a:pPr>
            <a:endParaRPr lang="en-US" sz="2000" dirty="0">
              <a:latin typeface="Arial" pitchFamily="34" charset="0"/>
            </a:endParaRPr>
          </a:p>
        </p:txBody>
      </p:sp>
      <p:sp>
        <p:nvSpPr>
          <p:cNvPr id="25672" name="Freeform 72"/>
          <p:cNvSpPr>
            <a:spLocks/>
          </p:cNvSpPr>
          <p:nvPr/>
        </p:nvSpPr>
        <p:spPr bwMode="auto">
          <a:xfrm>
            <a:off x="5653088" y="3076575"/>
            <a:ext cx="696912" cy="1497013"/>
          </a:xfrm>
          <a:custGeom>
            <a:avLst/>
            <a:gdLst/>
            <a:ahLst/>
            <a:cxnLst>
              <a:cxn ang="0">
                <a:pos x="0" y="0"/>
              </a:cxn>
              <a:cxn ang="0">
                <a:pos x="60" y="0"/>
              </a:cxn>
              <a:cxn ang="0">
                <a:pos x="209" y="651"/>
              </a:cxn>
              <a:cxn ang="0">
                <a:pos x="313" y="651"/>
              </a:cxn>
              <a:cxn ang="0">
                <a:pos x="313" y="651"/>
              </a:cxn>
            </a:cxnLst>
            <a:rect l="0" t="0" r="r" b="b"/>
            <a:pathLst>
              <a:path w="314" h="652">
                <a:moveTo>
                  <a:pt x="0" y="0"/>
                </a:moveTo>
                <a:lnTo>
                  <a:pt x="60" y="0"/>
                </a:lnTo>
                <a:lnTo>
                  <a:pt x="209" y="651"/>
                </a:lnTo>
                <a:lnTo>
                  <a:pt x="313" y="651"/>
                </a:lnTo>
                <a:lnTo>
                  <a:pt x="313" y="651"/>
                </a:lnTo>
              </a:path>
            </a:pathLst>
          </a:custGeom>
          <a:noFill/>
          <a:ln w="25400" cap="rnd" cmpd="sng">
            <a:solidFill>
              <a:schemeClr val="tx2"/>
            </a:solidFill>
            <a:prstDash val="solid"/>
            <a:round/>
            <a:headEnd type="none" w="med" len="med"/>
            <a:tailEnd type="triangle" w="med" len="med"/>
          </a:ln>
          <a:effectLst/>
        </p:spPr>
        <p:txBody>
          <a:bodyPr/>
          <a:lstStyle/>
          <a:p>
            <a:pPr>
              <a:defRPr/>
            </a:pPr>
            <a:endParaRPr lang="en-US" sz="2000" dirty="0">
              <a:latin typeface="Arial" pitchFamily="34" charset="0"/>
            </a:endParaRPr>
          </a:p>
        </p:txBody>
      </p:sp>
      <p:sp>
        <p:nvSpPr>
          <p:cNvPr id="25673" name="Line 73"/>
          <p:cNvSpPr>
            <a:spLocks noChangeShapeType="1"/>
          </p:cNvSpPr>
          <p:nvPr/>
        </p:nvSpPr>
        <p:spPr bwMode="auto">
          <a:xfrm flipV="1">
            <a:off x="5659438" y="4754563"/>
            <a:ext cx="657225" cy="46037"/>
          </a:xfrm>
          <a:prstGeom prst="line">
            <a:avLst/>
          </a:prstGeom>
          <a:noFill/>
          <a:ln w="25400">
            <a:solidFill>
              <a:schemeClr val="tx2"/>
            </a:solidFill>
            <a:round/>
            <a:headEnd/>
            <a:tailEnd type="triangle" w="med" len="med"/>
          </a:ln>
          <a:effectLst/>
        </p:spPr>
        <p:txBody>
          <a:bodyPr wrap="none" anchor="ctr"/>
          <a:lstStyle/>
          <a:p>
            <a:pPr>
              <a:defRPr/>
            </a:pPr>
            <a:endParaRPr lang="en-US" sz="2000" dirty="0">
              <a:latin typeface="Arial" pitchFamily="34" charset="0"/>
            </a:endParaRPr>
          </a:p>
        </p:txBody>
      </p:sp>
      <p:sp>
        <p:nvSpPr>
          <p:cNvPr id="25674" name="Line 74"/>
          <p:cNvSpPr>
            <a:spLocks noChangeShapeType="1"/>
          </p:cNvSpPr>
          <p:nvPr/>
        </p:nvSpPr>
        <p:spPr bwMode="auto">
          <a:xfrm>
            <a:off x="5672138" y="3940175"/>
            <a:ext cx="671512" cy="3175"/>
          </a:xfrm>
          <a:prstGeom prst="line">
            <a:avLst/>
          </a:prstGeom>
          <a:noFill/>
          <a:ln w="25400">
            <a:solidFill>
              <a:schemeClr val="tx2"/>
            </a:solidFill>
            <a:round/>
            <a:headEnd/>
            <a:tailEnd type="triangle" w="med" len="med"/>
          </a:ln>
          <a:effectLst/>
        </p:spPr>
        <p:txBody>
          <a:bodyPr wrap="none" anchor="ctr"/>
          <a:lstStyle/>
          <a:p>
            <a:pPr>
              <a:defRPr/>
            </a:pPr>
            <a:endParaRPr lang="en-US" sz="2000" dirty="0">
              <a:latin typeface="Arial" pitchFamily="34" charset="0"/>
            </a:endParaRPr>
          </a:p>
        </p:txBody>
      </p:sp>
      <p:sp>
        <p:nvSpPr>
          <p:cNvPr id="25675" name="Freeform 75"/>
          <p:cNvSpPr>
            <a:spLocks/>
          </p:cNvSpPr>
          <p:nvPr/>
        </p:nvSpPr>
        <p:spPr bwMode="auto">
          <a:xfrm>
            <a:off x="5653088" y="3094038"/>
            <a:ext cx="682625" cy="1447800"/>
          </a:xfrm>
          <a:custGeom>
            <a:avLst/>
            <a:gdLst/>
            <a:ahLst/>
            <a:cxnLst>
              <a:cxn ang="0">
                <a:pos x="0" y="631"/>
              </a:cxn>
              <a:cxn ang="0">
                <a:pos x="59" y="631"/>
              </a:cxn>
              <a:cxn ang="0">
                <a:pos x="205" y="0"/>
              </a:cxn>
              <a:cxn ang="0">
                <a:pos x="307" y="0"/>
              </a:cxn>
              <a:cxn ang="0">
                <a:pos x="307" y="0"/>
              </a:cxn>
            </a:cxnLst>
            <a:rect l="0" t="0" r="r" b="b"/>
            <a:pathLst>
              <a:path w="308" h="632">
                <a:moveTo>
                  <a:pt x="0" y="631"/>
                </a:moveTo>
                <a:lnTo>
                  <a:pt x="59" y="631"/>
                </a:lnTo>
                <a:lnTo>
                  <a:pt x="205" y="0"/>
                </a:lnTo>
                <a:lnTo>
                  <a:pt x="307" y="0"/>
                </a:lnTo>
                <a:lnTo>
                  <a:pt x="307" y="0"/>
                </a:lnTo>
              </a:path>
            </a:pathLst>
          </a:custGeom>
          <a:noFill/>
          <a:ln w="25400" cap="rnd" cmpd="sng">
            <a:solidFill>
              <a:schemeClr val="tx2"/>
            </a:solidFill>
            <a:prstDash val="solid"/>
            <a:round/>
            <a:headEnd type="none" w="med" len="med"/>
            <a:tailEnd type="triangle" w="med" len="med"/>
          </a:ln>
          <a:effectLst/>
        </p:spPr>
        <p:txBody>
          <a:bodyPr/>
          <a:lstStyle/>
          <a:p>
            <a:pPr>
              <a:defRPr/>
            </a:pPr>
            <a:endParaRPr lang="en-US" sz="2000" dirty="0">
              <a:latin typeface="Arial" pitchFamily="34" charset="0"/>
            </a:endParaRPr>
          </a:p>
        </p:txBody>
      </p:sp>
      <p:sp>
        <p:nvSpPr>
          <p:cNvPr id="25676" name="Freeform 76"/>
          <p:cNvSpPr>
            <a:spLocks/>
          </p:cNvSpPr>
          <p:nvPr/>
        </p:nvSpPr>
        <p:spPr bwMode="auto">
          <a:xfrm>
            <a:off x="5653088" y="2303463"/>
            <a:ext cx="688975" cy="1411287"/>
          </a:xfrm>
          <a:custGeom>
            <a:avLst/>
            <a:gdLst/>
            <a:ahLst/>
            <a:cxnLst>
              <a:cxn ang="0">
                <a:pos x="0" y="614"/>
              </a:cxn>
              <a:cxn ang="0">
                <a:pos x="60" y="614"/>
              </a:cxn>
              <a:cxn ang="0">
                <a:pos x="207" y="0"/>
              </a:cxn>
              <a:cxn ang="0">
                <a:pos x="310" y="0"/>
              </a:cxn>
              <a:cxn ang="0">
                <a:pos x="310" y="0"/>
              </a:cxn>
            </a:cxnLst>
            <a:rect l="0" t="0" r="r" b="b"/>
            <a:pathLst>
              <a:path w="311" h="615">
                <a:moveTo>
                  <a:pt x="0" y="614"/>
                </a:moveTo>
                <a:lnTo>
                  <a:pt x="60" y="614"/>
                </a:lnTo>
                <a:lnTo>
                  <a:pt x="207" y="0"/>
                </a:lnTo>
                <a:lnTo>
                  <a:pt x="310" y="0"/>
                </a:lnTo>
                <a:lnTo>
                  <a:pt x="310" y="0"/>
                </a:lnTo>
              </a:path>
            </a:pathLst>
          </a:custGeom>
          <a:noFill/>
          <a:ln w="25400" cap="rnd" cmpd="sng">
            <a:solidFill>
              <a:schemeClr val="tx2"/>
            </a:solidFill>
            <a:prstDash val="solid"/>
            <a:round/>
            <a:headEnd type="none" w="med" len="med"/>
            <a:tailEnd type="triangle" w="med" len="med"/>
          </a:ln>
          <a:effectLst/>
        </p:spPr>
        <p:txBody>
          <a:bodyPr/>
          <a:lstStyle/>
          <a:p>
            <a:pPr>
              <a:defRPr/>
            </a:pPr>
            <a:endParaRPr lang="en-US" sz="2000" dirty="0">
              <a:latin typeface="Arial" pitchFamily="34" charset="0"/>
            </a:endParaRPr>
          </a:p>
        </p:txBody>
      </p:sp>
      <p:grpSp>
        <p:nvGrpSpPr>
          <p:cNvPr id="61" name="Group 32"/>
          <p:cNvGrpSpPr>
            <a:grpSpLocks/>
          </p:cNvGrpSpPr>
          <p:nvPr/>
        </p:nvGrpSpPr>
        <p:grpSpPr bwMode="auto">
          <a:xfrm>
            <a:off x="1312239" y="3449103"/>
            <a:ext cx="863600" cy="265647"/>
            <a:chOff x="1313" y="2496"/>
            <a:chExt cx="1252" cy="427"/>
          </a:xfrm>
          <a:effectLst>
            <a:glow rad="63500">
              <a:schemeClr val="accent3">
                <a:satMod val="175000"/>
                <a:alpha val="40000"/>
              </a:schemeClr>
            </a:glow>
          </a:effectLst>
        </p:grpSpPr>
        <p:sp>
          <p:nvSpPr>
            <p:cNvPr id="6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6" name="Group 32"/>
          <p:cNvGrpSpPr>
            <a:grpSpLocks/>
          </p:cNvGrpSpPr>
          <p:nvPr/>
        </p:nvGrpSpPr>
        <p:grpSpPr bwMode="auto">
          <a:xfrm>
            <a:off x="2662578" y="4084638"/>
            <a:ext cx="863600" cy="265647"/>
            <a:chOff x="1313" y="2496"/>
            <a:chExt cx="1252" cy="427"/>
          </a:xfrm>
          <a:effectLst>
            <a:glow rad="63500">
              <a:schemeClr val="accent3">
                <a:satMod val="175000"/>
                <a:alpha val="40000"/>
              </a:schemeClr>
            </a:glow>
          </a:effectLst>
        </p:grpSpPr>
        <p:sp>
          <p:nvSpPr>
            <p:cNvPr id="6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1" name="Group 32"/>
          <p:cNvGrpSpPr>
            <a:grpSpLocks/>
          </p:cNvGrpSpPr>
          <p:nvPr/>
        </p:nvGrpSpPr>
        <p:grpSpPr bwMode="auto">
          <a:xfrm>
            <a:off x="1687396" y="4023778"/>
            <a:ext cx="863600" cy="265647"/>
            <a:chOff x="1313" y="2496"/>
            <a:chExt cx="1252" cy="427"/>
          </a:xfrm>
          <a:effectLst>
            <a:glow rad="63500">
              <a:schemeClr val="accent3">
                <a:satMod val="175000"/>
                <a:alpha val="40000"/>
              </a:schemeClr>
            </a:glow>
          </a:effectLst>
        </p:grpSpPr>
        <p:sp>
          <p:nvSpPr>
            <p:cNvPr id="7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6" name="Group 32"/>
          <p:cNvGrpSpPr>
            <a:grpSpLocks/>
          </p:cNvGrpSpPr>
          <p:nvPr/>
        </p:nvGrpSpPr>
        <p:grpSpPr bwMode="auto">
          <a:xfrm>
            <a:off x="884578" y="3980540"/>
            <a:ext cx="863600" cy="265647"/>
            <a:chOff x="1313" y="2496"/>
            <a:chExt cx="1252" cy="427"/>
          </a:xfrm>
          <a:effectLst>
            <a:glow rad="63500">
              <a:schemeClr val="accent3">
                <a:satMod val="175000"/>
                <a:alpha val="40000"/>
              </a:schemeClr>
            </a:glow>
          </a:effectLst>
        </p:grpSpPr>
        <p:sp>
          <p:nvSpPr>
            <p:cNvPr id="7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1" name="Group 32"/>
          <p:cNvGrpSpPr>
            <a:grpSpLocks/>
          </p:cNvGrpSpPr>
          <p:nvPr/>
        </p:nvGrpSpPr>
        <p:grpSpPr bwMode="auto">
          <a:xfrm>
            <a:off x="2045999" y="3650189"/>
            <a:ext cx="863600" cy="265647"/>
            <a:chOff x="1313" y="2496"/>
            <a:chExt cx="1252" cy="427"/>
          </a:xfrm>
          <a:effectLst>
            <a:glow rad="63500">
              <a:schemeClr val="accent3">
                <a:satMod val="175000"/>
                <a:alpha val="40000"/>
              </a:schemeClr>
            </a:glow>
          </a:effectLst>
        </p:grpSpPr>
        <p:sp>
          <p:nvSpPr>
            <p:cNvPr id="8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6" name="Group 32"/>
          <p:cNvGrpSpPr>
            <a:grpSpLocks/>
          </p:cNvGrpSpPr>
          <p:nvPr/>
        </p:nvGrpSpPr>
        <p:grpSpPr bwMode="auto">
          <a:xfrm>
            <a:off x="1537715" y="2946175"/>
            <a:ext cx="863600" cy="265647"/>
            <a:chOff x="1313" y="2496"/>
            <a:chExt cx="1252" cy="427"/>
          </a:xfrm>
          <a:effectLst>
            <a:glow rad="63500">
              <a:schemeClr val="accent3">
                <a:satMod val="175000"/>
                <a:alpha val="40000"/>
              </a:schemeClr>
            </a:glow>
          </a:effectLst>
        </p:grpSpPr>
        <p:sp>
          <p:nvSpPr>
            <p:cNvPr id="8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1" name="Group 32"/>
          <p:cNvGrpSpPr>
            <a:grpSpLocks/>
          </p:cNvGrpSpPr>
          <p:nvPr/>
        </p:nvGrpSpPr>
        <p:grpSpPr bwMode="auto">
          <a:xfrm>
            <a:off x="2199819" y="3027363"/>
            <a:ext cx="863600" cy="265647"/>
            <a:chOff x="1313" y="2496"/>
            <a:chExt cx="1252" cy="427"/>
          </a:xfrm>
          <a:effectLst>
            <a:glow rad="63500">
              <a:schemeClr val="accent3">
                <a:satMod val="175000"/>
                <a:alpha val="40000"/>
              </a:schemeClr>
            </a:glow>
          </a:effectLst>
        </p:grpSpPr>
        <p:sp>
          <p:nvSpPr>
            <p:cNvPr id="9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6" name="Group 32"/>
          <p:cNvGrpSpPr>
            <a:grpSpLocks/>
          </p:cNvGrpSpPr>
          <p:nvPr/>
        </p:nvGrpSpPr>
        <p:grpSpPr bwMode="auto">
          <a:xfrm>
            <a:off x="2353639" y="3345389"/>
            <a:ext cx="863600" cy="265647"/>
            <a:chOff x="1313" y="2496"/>
            <a:chExt cx="1252" cy="427"/>
          </a:xfrm>
          <a:effectLst>
            <a:glow rad="63500">
              <a:schemeClr val="accent3">
                <a:satMod val="175000"/>
                <a:alpha val="40000"/>
              </a:schemeClr>
            </a:glow>
          </a:effectLst>
        </p:grpSpPr>
        <p:sp>
          <p:nvSpPr>
            <p:cNvPr id="9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01" name="Group 32"/>
          <p:cNvGrpSpPr>
            <a:grpSpLocks/>
          </p:cNvGrpSpPr>
          <p:nvPr/>
        </p:nvGrpSpPr>
        <p:grpSpPr bwMode="auto">
          <a:xfrm>
            <a:off x="2859935" y="3688289"/>
            <a:ext cx="863600" cy="265647"/>
            <a:chOff x="1313" y="2496"/>
            <a:chExt cx="1252" cy="427"/>
          </a:xfrm>
        </p:grpSpPr>
        <p:sp>
          <p:nvSpPr>
            <p:cNvPr id="10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06" name="Group 32"/>
          <p:cNvGrpSpPr>
            <a:grpSpLocks/>
          </p:cNvGrpSpPr>
          <p:nvPr/>
        </p:nvGrpSpPr>
        <p:grpSpPr bwMode="auto">
          <a:xfrm>
            <a:off x="2490216" y="2748489"/>
            <a:ext cx="863600" cy="265647"/>
            <a:chOff x="1313" y="2496"/>
            <a:chExt cx="1252" cy="427"/>
          </a:xfrm>
          <a:effectLst>
            <a:glow rad="63500">
              <a:schemeClr val="accent3">
                <a:satMod val="175000"/>
                <a:alpha val="40000"/>
              </a:schemeClr>
            </a:glow>
          </a:effectLst>
        </p:grpSpPr>
        <p:sp>
          <p:nvSpPr>
            <p:cNvPr id="10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87" name="Group 186"/>
          <p:cNvGrpSpPr/>
          <p:nvPr/>
        </p:nvGrpSpPr>
        <p:grpSpPr>
          <a:xfrm>
            <a:off x="6381750" y="1811856"/>
            <a:ext cx="863600" cy="3082407"/>
            <a:chOff x="7709575" y="1756828"/>
            <a:chExt cx="863600" cy="3082407"/>
          </a:xfrm>
          <a:effectLst>
            <a:glow rad="63500">
              <a:schemeClr val="accent3">
                <a:satMod val="175000"/>
                <a:alpha val="40000"/>
              </a:schemeClr>
            </a:glow>
          </a:effectLst>
        </p:grpSpPr>
        <p:grpSp>
          <p:nvGrpSpPr>
            <p:cNvPr id="56" name="Group 32"/>
            <p:cNvGrpSpPr>
              <a:grpSpLocks/>
            </p:cNvGrpSpPr>
            <p:nvPr/>
          </p:nvGrpSpPr>
          <p:grpSpPr bwMode="auto">
            <a:xfrm>
              <a:off x="7709575" y="1756828"/>
              <a:ext cx="863600" cy="265647"/>
              <a:chOff x="1313" y="2496"/>
              <a:chExt cx="1252" cy="427"/>
            </a:xfrm>
          </p:grpSpPr>
          <p:sp>
            <p:nvSpPr>
              <p:cNvPr id="5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2" name="Group 32"/>
            <p:cNvGrpSpPr>
              <a:grpSpLocks/>
            </p:cNvGrpSpPr>
            <p:nvPr/>
          </p:nvGrpSpPr>
          <p:grpSpPr bwMode="auto">
            <a:xfrm>
              <a:off x="7709575" y="2159222"/>
              <a:ext cx="863600" cy="265647"/>
              <a:chOff x="1313" y="2496"/>
              <a:chExt cx="1252" cy="427"/>
            </a:xfrm>
          </p:grpSpPr>
          <p:sp>
            <p:nvSpPr>
              <p:cNvPr id="11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7" name="Group 32"/>
            <p:cNvGrpSpPr>
              <a:grpSpLocks/>
            </p:cNvGrpSpPr>
            <p:nvPr/>
          </p:nvGrpSpPr>
          <p:grpSpPr bwMode="auto">
            <a:xfrm>
              <a:off x="7709575" y="2561616"/>
              <a:ext cx="863600" cy="265647"/>
              <a:chOff x="1313" y="2496"/>
              <a:chExt cx="1252" cy="427"/>
            </a:xfrm>
          </p:grpSpPr>
          <p:sp>
            <p:nvSpPr>
              <p:cNvPr id="11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2" name="Group 32"/>
            <p:cNvGrpSpPr>
              <a:grpSpLocks/>
            </p:cNvGrpSpPr>
            <p:nvPr/>
          </p:nvGrpSpPr>
          <p:grpSpPr bwMode="auto">
            <a:xfrm>
              <a:off x="7709575" y="2964010"/>
              <a:ext cx="863600" cy="265647"/>
              <a:chOff x="1313" y="2496"/>
              <a:chExt cx="1252" cy="427"/>
            </a:xfrm>
          </p:grpSpPr>
          <p:sp>
            <p:nvSpPr>
              <p:cNvPr id="12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7" name="Group 32"/>
            <p:cNvGrpSpPr>
              <a:grpSpLocks/>
            </p:cNvGrpSpPr>
            <p:nvPr/>
          </p:nvGrpSpPr>
          <p:grpSpPr bwMode="auto">
            <a:xfrm>
              <a:off x="7709575" y="3366404"/>
              <a:ext cx="863600" cy="265647"/>
              <a:chOff x="1313" y="2496"/>
              <a:chExt cx="1252" cy="427"/>
            </a:xfrm>
          </p:grpSpPr>
          <p:sp>
            <p:nvSpPr>
              <p:cNvPr id="12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2" name="Group 32"/>
            <p:cNvGrpSpPr>
              <a:grpSpLocks/>
            </p:cNvGrpSpPr>
            <p:nvPr/>
          </p:nvGrpSpPr>
          <p:grpSpPr bwMode="auto">
            <a:xfrm>
              <a:off x="7709575" y="3768798"/>
              <a:ext cx="863600" cy="265647"/>
              <a:chOff x="1313" y="2496"/>
              <a:chExt cx="1252" cy="427"/>
            </a:xfrm>
          </p:grpSpPr>
          <p:sp>
            <p:nvSpPr>
              <p:cNvPr id="13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7" name="Group 32"/>
            <p:cNvGrpSpPr>
              <a:grpSpLocks/>
            </p:cNvGrpSpPr>
            <p:nvPr/>
          </p:nvGrpSpPr>
          <p:grpSpPr bwMode="auto">
            <a:xfrm>
              <a:off x="7709575" y="4171192"/>
              <a:ext cx="863600" cy="265647"/>
              <a:chOff x="1313" y="2496"/>
              <a:chExt cx="1252" cy="427"/>
            </a:xfrm>
          </p:grpSpPr>
          <p:sp>
            <p:nvSpPr>
              <p:cNvPr id="13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42" name="Group 32"/>
            <p:cNvGrpSpPr>
              <a:grpSpLocks/>
            </p:cNvGrpSpPr>
            <p:nvPr/>
          </p:nvGrpSpPr>
          <p:grpSpPr bwMode="auto">
            <a:xfrm>
              <a:off x="7709575" y="4573588"/>
              <a:ext cx="863600" cy="265647"/>
              <a:chOff x="1313" y="2496"/>
              <a:chExt cx="1252" cy="427"/>
            </a:xfrm>
          </p:grpSpPr>
          <p:sp>
            <p:nvSpPr>
              <p:cNvPr id="14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188" name="Group 187"/>
          <p:cNvGrpSpPr/>
          <p:nvPr/>
        </p:nvGrpSpPr>
        <p:grpSpPr>
          <a:xfrm>
            <a:off x="7297413" y="1811856"/>
            <a:ext cx="863600" cy="1875223"/>
            <a:chOff x="8896087" y="1811856"/>
            <a:chExt cx="863600" cy="1875223"/>
          </a:xfrm>
          <a:effectLst>
            <a:glow rad="63500">
              <a:schemeClr val="accent3">
                <a:satMod val="175000"/>
                <a:alpha val="40000"/>
              </a:schemeClr>
            </a:glow>
          </a:effectLst>
        </p:grpSpPr>
        <p:grpSp>
          <p:nvGrpSpPr>
            <p:cNvPr id="147" name="Group 32"/>
            <p:cNvGrpSpPr>
              <a:grpSpLocks/>
            </p:cNvGrpSpPr>
            <p:nvPr/>
          </p:nvGrpSpPr>
          <p:grpSpPr bwMode="auto">
            <a:xfrm>
              <a:off x="8896087" y="1811856"/>
              <a:ext cx="863600" cy="265647"/>
              <a:chOff x="1313" y="2496"/>
              <a:chExt cx="1252" cy="427"/>
            </a:xfrm>
          </p:grpSpPr>
          <p:sp>
            <p:nvSpPr>
              <p:cNvPr id="14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52" name="Group 32"/>
            <p:cNvGrpSpPr>
              <a:grpSpLocks/>
            </p:cNvGrpSpPr>
            <p:nvPr/>
          </p:nvGrpSpPr>
          <p:grpSpPr bwMode="auto">
            <a:xfrm>
              <a:off x="8896087" y="2214250"/>
              <a:ext cx="863600" cy="265647"/>
              <a:chOff x="1313" y="2496"/>
              <a:chExt cx="1252" cy="427"/>
            </a:xfrm>
          </p:grpSpPr>
          <p:sp>
            <p:nvSpPr>
              <p:cNvPr id="15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57" name="Group 32"/>
            <p:cNvGrpSpPr>
              <a:grpSpLocks/>
            </p:cNvGrpSpPr>
            <p:nvPr/>
          </p:nvGrpSpPr>
          <p:grpSpPr bwMode="auto">
            <a:xfrm>
              <a:off x="8896087" y="2616644"/>
              <a:ext cx="863600" cy="265647"/>
              <a:chOff x="1313" y="2496"/>
              <a:chExt cx="1252" cy="427"/>
            </a:xfrm>
          </p:grpSpPr>
          <p:sp>
            <p:nvSpPr>
              <p:cNvPr id="15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62" name="Group 32"/>
            <p:cNvGrpSpPr>
              <a:grpSpLocks/>
            </p:cNvGrpSpPr>
            <p:nvPr/>
          </p:nvGrpSpPr>
          <p:grpSpPr bwMode="auto">
            <a:xfrm>
              <a:off x="8896087" y="3019038"/>
              <a:ext cx="863600" cy="265647"/>
              <a:chOff x="1313" y="2496"/>
              <a:chExt cx="1252" cy="427"/>
            </a:xfrm>
          </p:grpSpPr>
          <p:sp>
            <p:nvSpPr>
              <p:cNvPr id="16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67" name="Group 32"/>
            <p:cNvGrpSpPr>
              <a:grpSpLocks/>
            </p:cNvGrpSpPr>
            <p:nvPr/>
          </p:nvGrpSpPr>
          <p:grpSpPr bwMode="auto">
            <a:xfrm>
              <a:off x="8896087" y="3421432"/>
              <a:ext cx="863600" cy="265647"/>
              <a:chOff x="1313" y="2496"/>
              <a:chExt cx="1252" cy="427"/>
            </a:xfrm>
          </p:grpSpPr>
          <p:sp>
            <p:nvSpPr>
              <p:cNvPr id="16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189" name="Group 32"/>
          <p:cNvGrpSpPr>
            <a:grpSpLocks/>
          </p:cNvGrpSpPr>
          <p:nvPr/>
        </p:nvGrpSpPr>
        <p:grpSpPr bwMode="auto">
          <a:xfrm>
            <a:off x="1798978" y="2516714"/>
            <a:ext cx="863600" cy="265647"/>
            <a:chOff x="1313" y="2496"/>
            <a:chExt cx="1252" cy="427"/>
          </a:xfrm>
          <a:effectLst>
            <a:glow rad="63500">
              <a:schemeClr val="accent3">
                <a:satMod val="175000"/>
                <a:alpha val="40000"/>
              </a:schemeClr>
            </a:glow>
          </a:effectLst>
        </p:grpSpPr>
        <p:sp>
          <p:nvSpPr>
            <p:cNvPr id="19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94" name="Group 32"/>
          <p:cNvGrpSpPr>
            <a:grpSpLocks/>
          </p:cNvGrpSpPr>
          <p:nvPr/>
        </p:nvGrpSpPr>
        <p:grpSpPr bwMode="auto">
          <a:xfrm>
            <a:off x="572800" y="2761716"/>
            <a:ext cx="863600" cy="265647"/>
            <a:chOff x="1313" y="2496"/>
            <a:chExt cx="1252" cy="427"/>
          </a:xfrm>
          <a:effectLst>
            <a:glow rad="63500">
              <a:schemeClr val="accent3">
                <a:satMod val="175000"/>
                <a:alpha val="40000"/>
              </a:schemeClr>
            </a:glow>
          </a:effectLst>
        </p:grpSpPr>
        <p:sp>
          <p:nvSpPr>
            <p:cNvPr id="19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AutoShape 22"/>
          <p:cNvSpPr>
            <a:spLocks noChangeArrowheads="1"/>
          </p:cNvSpPr>
          <p:nvPr/>
        </p:nvSpPr>
        <p:spPr bwMode="auto">
          <a:xfrm>
            <a:off x="2563560" y="3575050"/>
            <a:ext cx="2028491" cy="1317996"/>
          </a:xfrm>
          <a:prstGeom prst="wedgeRoundRectCallout">
            <a:avLst>
              <a:gd name="adj1" fmla="val 66443"/>
              <a:gd name="adj2" fmla="val 51034"/>
              <a:gd name="adj3" fmla="val 16667"/>
            </a:avLst>
          </a:prstGeom>
          <a:solidFill>
            <a:schemeClr val="bg1">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28678" name="Freeform 6"/>
          <p:cNvSpPr>
            <a:spLocks/>
          </p:cNvSpPr>
          <p:nvPr/>
        </p:nvSpPr>
        <p:spPr bwMode="auto">
          <a:xfrm>
            <a:off x="3311525" y="3171825"/>
            <a:ext cx="879475" cy="615950"/>
          </a:xfrm>
          <a:custGeom>
            <a:avLst/>
            <a:gdLst/>
            <a:ahLst/>
            <a:cxnLst>
              <a:cxn ang="0">
                <a:pos x="0" y="0"/>
              </a:cxn>
              <a:cxn ang="0">
                <a:pos x="160" y="0"/>
              </a:cxn>
              <a:cxn ang="0">
                <a:pos x="160" y="303"/>
              </a:cxn>
              <a:cxn ang="0">
                <a:pos x="414" y="303"/>
              </a:cxn>
              <a:cxn ang="0">
                <a:pos x="414" y="303"/>
              </a:cxn>
            </a:cxnLst>
            <a:rect l="0" t="0" r="r" b="b"/>
            <a:pathLst>
              <a:path w="415" h="304">
                <a:moveTo>
                  <a:pt x="0" y="0"/>
                </a:moveTo>
                <a:lnTo>
                  <a:pt x="160" y="0"/>
                </a:lnTo>
                <a:lnTo>
                  <a:pt x="160" y="303"/>
                </a:lnTo>
                <a:lnTo>
                  <a:pt x="414" y="303"/>
                </a:lnTo>
                <a:lnTo>
                  <a:pt x="414" y="303"/>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sp>
        <p:nvSpPr>
          <p:cNvPr id="28674" name="Rectangle 2"/>
          <p:cNvSpPr>
            <a:spLocks noGrp="1" noChangeArrowheads="1"/>
          </p:cNvSpPr>
          <p:nvPr>
            <p:ph type="title"/>
          </p:nvPr>
        </p:nvSpPr>
        <p:spPr>
          <a:xfrm>
            <a:off x="808038" y="261938"/>
            <a:ext cx="7772400" cy="1143000"/>
          </a:xfrm>
        </p:spPr>
        <p:txBody>
          <a:bodyPr/>
          <a:lstStyle/>
          <a:p>
            <a:pPr>
              <a:defRPr/>
            </a:pPr>
            <a:r>
              <a:rPr lang="en-US" dirty="0"/>
              <a:t>Inductive Construction</a:t>
            </a:r>
          </a:p>
        </p:txBody>
      </p:sp>
      <p:sp>
        <p:nvSpPr>
          <p:cNvPr id="28675" name="Rectangle 3"/>
          <p:cNvSpPr>
            <a:spLocks noChangeArrowheads="1"/>
          </p:cNvSpPr>
          <p:nvPr/>
        </p:nvSpPr>
        <p:spPr bwMode="auto">
          <a:xfrm>
            <a:off x="1173313" y="5594350"/>
            <a:ext cx="6326860" cy="459100"/>
          </a:xfrm>
          <a:prstGeom prst="rect">
            <a:avLst/>
          </a:prstGeom>
          <a:noFill/>
          <a:ln w="25400">
            <a:noFill/>
            <a:miter lim="800000"/>
            <a:headEnd/>
            <a:tailEnd/>
          </a:ln>
          <a:effectLst/>
        </p:spPr>
        <p:txBody>
          <a:bodyPr wrap="none" lIns="88900" tIns="44450" rIns="88900" bIns="44450">
            <a:spAutoFit/>
          </a:bodyPr>
          <a:lstStyle/>
          <a:p>
            <a:pPr defTabSz="858838">
              <a:defRPr/>
            </a:pPr>
            <a:r>
              <a:rPr lang="en-US" b="0" dirty="0">
                <a:solidFill>
                  <a:srgbClr val="FFFF00"/>
                </a:solidFill>
                <a:latin typeface="Arial" pitchFamily="34" charset="0"/>
                <a:cs typeface="Arial" pitchFamily="34" charset="0"/>
              </a:rPr>
              <a:t>Tree[2k] has step property in quiescent state.</a:t>
            </a:r>
          </a:p>
        </p:txBody>
      </p:sp>
      <p:sp>
        <p:nvSpPr>
          <p:cNvPr id="28676" name="Line 4"/>
          <p:cNvSpPr>
            <a:spLocks noChangeShapeType="1"/>
          </p:cNvSpPr>
          <p:nvPr/>
        </p:nvSpPr>
        <p:spPr bwMode="auto">
          <a:xfrm>
            <a:off x="2463800" y="2976563"/>
            <a:ext cx="365125" cy="3175"/>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8681" name="Rectangle 9"/>
          <p:cNvSpPr>
            <a:spLocks noChangeArrowheads="1"/>
          </p:cNvSpPr>
          <p:nvPr/>
        </p:nvSpPr>
        <p:spPr bwMode="auto">
          <a:xfrm>
            <a:off x="733425" y="1847850"/>
            <a:ext cx="1606017" cy="481541"/>
          </a:xfrm>
          <a:prstGeom prst="rect">
            <a:avLst/>
          </a:prstGeom>
          <a:noFill/>
          <a:ln w="25400">
            <a:noFill/>
            <a:miter lim="800000"/>
            <a:headEnd/>
            <a:tailEnd/>
          </a:ln>
          <a:effectLst/>
        </p:spPr>
        <p:txBody>
          <a:bodyPr wrap="none" lIns="111125" tIns="55562" rIns="111125" bIns="55562">
            <a:spAutoFit/>
          </a:bodyPr>
          <a:lstStyle/>
          <a:p>
            <a:pPr defTabSz="1314450">
              <a:defRPr/>
            </a:pPr>
            <a:r>
              <a:rPr lang="en-US" b="0" dirty="0">
                <a:solidFill>
                  <a:srgbClr val="FFFF00"/>
                </a:solidFill>
                <a:latin typeface="Arial" pitchFamily="34" charset="0"/>
                <a:cs typeface="Arial" pitchFamily="34" charset="0"/>
              </a:rPr>
              <a:t>Tree[2k] =</a:t>
            </a:r>
          </a:p>
        </p:txBody>
      </p:sp>
      <p:sp>
        <p:nvSpPr>
          <p:cNvPr id="28682" name="Line 10"/>
          <p:cNvSpPr>
            <a:spLocks noChangeShapeType="1"/>
          </p:cNvSpPr>
          <p:nvPr/>
        </p:nvSpPr>
        <p:spPr bwMode="auto">
          <a:xfrm>
            <a:off x="5722938" y="1912938"/>
            <a:ext cx="438150" cy="0"/>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8683" name="Line 11"/>
          <p:cNvSpPr>
            <a:spLocks noChangeShapeType="1"/>
          </p:cNvSpPr>
          <p:nvPr/>
        </p:nvSpPr>
        <p:spPr bwMode="auto">
          <a:xfrm>
            <a:off x="5722938" y="2098675"/>
            <a:ext cx="438150" cy="0"/>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8684" name="Rectangle 12"/>
          <p:cNvSpPr>
            <a:spLocks noChangeArrowheads="1"/>
          </p:cNvSpPr>
          <p:nvPr/>
        </p:nvSpPr>
        <p:spPr bwMode="auto">
          <a:xfrm>
            <a:off x="5734054" y="1941513"/>
            <a:ext cx="305998" cy="465534"/>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dirty="0">
                <a:solidFill>
                  <a:srgbClr val="FFFF00"/>
                </a:solidFill>
                <a:latin typeface="Arial" pitchFamily="34" charset="0"/>
                <a:cs typeface="Arial" pitchFamily="34" charset="0"/>
              </a:rPr>
              <a:t>.</a:t>
            </a:r>
          </a:p>
        </p:txBody>
      </p:sp>
      <p:sp>
        <p:nvSpPr>
          <p:cNvPr id="28685" name="Rectangle 13"/>
          <p:cNvSpPr>
            <a:spLocks noChangeArrowheads="1"/>
          </p:cNvSpPr>
          <p:nvPr/>
        </p:nvSpPr>
        <p:spPr bwMode="auto">
          <a:xfrm>
            <a:off x="5734054" y="2062957"/>
            <a:ext cx="305998" cy="465534"/>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a:solidFill>
                  <a:srgbClr val="FFFF00"/>
                </a:solidFill>
                <a:latin typeface="Arial" pitchFamily="34" charset="0"/>
                <a:cs typeface="Arial" pitchFamily="34" charset="0"/>
              </a:rPr>
              <a:t>.</a:t>
            </a:r>
          </a:p>
        </p:txBody>
      </p:sp>
      <p:sp>
        <p:nvSpPr>
          <p:cNvPr id="28686" name="Rectangle 14"/>
          <p:cNvSpPr>
            <a:spLocks noChangeArrowheads="1"/>
          </p:cNvSpPr>
          <p:nvPr/>
        </p:nvSpPr>
        <p:spPr bwMode="auto">
          <a:xfrm>
            <a:off x="5734054" y="2202617"/>
            <a:ext cx="305998" cy="465534"/>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dirty="0">
                <a:solidFill>
                  <a:srgbClr val="FFFF00"/>
                </a:solidFill>
                <a:latin typeface="Arial" pitchFamily="34" charset="0"/>
                <a:cs typeface="Arial" pitchFamily="34" charset="0"/>
              </a:rPr>
              <a:t>.</a:t>
            </a:r>
          </a:p>
        </p:txBody>
      </p:sp>
      <p:grpSp>
        <p:nvGrpSpPr>
          <p:cNvPr id="239627" name="Group 19"/>
          <p:cNvGrpSpPr>
            <a:grpSpLocks/>
          </p:cNvGrpSpPr>
          <p:nvPr/>
        </p:nvGrpSpPr>
        <p:grpSpPr bwMode="auto">
          <a:xfrm>
            <a:off x="5753104" y="3386138"/>
            <a:ext cx="305998" cy="727075"/>
            <a:chOff x="2425" y="2926"/>
            <a:chExt cx="145" cy="360"/>
          </a:xfrm>
        </p:grpSpPr>
        <p:sp>
          <p:nvSpPr>
            <p:cNvPr id="28688" name="Rectangle 16"/>
            <p:cNvSpPr>
              <a:spLocks noChangeArrowheads="1"/>
            </p:cNvSpPr>
            <p:nvPr/>
          </p:nvSpPr>
          <p:spPr bwMode="auto">
            <a:xfrm>
              <a:off x="2425" y="2926"/>
              <a:ext cx="145" cy="231"/>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a:solidFill>
                    <a:srgbClr val="FFFF00"/>
                  </a:solidFill>
                  <a:latin typeface="Arial" pitchFamily="34" charset="0"/>
                  <a:cs typeface="Arial" pitchFamily="34" charset="0"/>
                </a:rPr>
                <a:t>.</a:t>
              </a:r>
            </a:p>
          </p:txBody>
        </p:sp>
        <p:sp>
          <p:nvSpPr>
            <p:cNvPr id="28689" name="Rectangle 17"/>
            <p:cNvSpPr>
              <a:spLocks noChangeArrowheads="1"/>
            </p:cNvSpPr>
            <p:nvPr/>
          </p:nvSpPr>
          <p:spPr bwMode="auto">
            <a:xfrm>
              <a:off x="2425" y="2986"/>
              <a:ext cx="145" cy="231"/>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a:solidFill>
                    <a:srgbClr val="FFFF00"/>
                  </a:solidFill>
                  <a:latin typeface="Arial" pitchFamily="34" charset="0"/>
                  <a:cs typeface="Arial" pitchFamily="34" charset="0"/>
                </a:rPr>
                <a:t>.</a:t>
              </a:r>
            </a:p>
          </p:txBody>
        </p:sp>
        <p:sp>
          <p:nvSpPr>
            <p:cNvPr id="28690" name="Rectangle 18"/>
            <p:cNvSpPr>
              <a:spLocks noChangeArrowheads="1"/>
            </p:cNvSpPr>
            <p:nvPr/>
          </p:nvSpPr>
          <p:spPr bwMode="auto">
            <a:xfrm>
              <a:off x="2425" y="3055"/>
              <a:ext cx="145" cy="231"/>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dirty="0">
                  <a:solidFill>
                    <a:srgbClr val="FFFF00"/>
                  </a:solidFill>
                  <a:latin typeface="Arial" pitchFamily="34" charset="0"/>
                  <a:cs typeface="Arial" pitchFamily="34" charset="0"/>
                </a:rPr>
                <a:t>.</a:t>
              </a:r>
            </a:p>
          </p:txBody>
        </p:sp>
      </p:grpSp>
      <p:sp>
        <p:nvSpPr>
          <p:cNvPr id="28692" name="Line 20"/>
          <p:cNvSpPr>
            <a:spLocks noChangeShapeType="1"/>
          </p:cNvSpPr>
          <p:nvPr/>
        </p:nvSpPr>
        <p:spPr bwMode="auto">
          <a:xfrm>
            <a:off x="5715000" y="3405188"/>
            <a:ext cx="439738" cy="0"/>
          </a:xfrm>
          <a:prstGeom prst="line">
            <a:avLst/>
          </a:prstGeom>
          <a:noFill/>
          <a:ln w="25400">
            <a:solidFill>
              <a:schemeClr val="bg1"/>
            </a:solidFill>
            <a:round/>
            <a:headEnd/>
            <a:tailEnd/>
          </a:ln>
          <a:effectLst/>
        </p:spPr>
        <p:txBody>
          <a:bodyPr wrap="none" anchor="ctr"/>
          <a:lstStyle/>
          <a:p>
            <a:pPr>
              <a:defRPr/>
            </a:pPr>
            <a:endParaRPr lang="en-US">
              <a:solidFill>
                <a:srgbClr val="FFFF00"/>
              </a:solidFill>
              <a:latin typeface="Arial" pitchFamily="34" charset="0"/>
              <a:cs typeface="Arial" pitchFamily="34" charset="0"/>
            </a:endParaRPr>
          </a:p>
        </p:txBody>
      </p:sp>
      <p:sp>
        <p:nvSpPr>
          <p:cNvPr id="28693" name="Line 21"/>
          <p:cNvSpPr>
            <a:spLocks noChangeShapeType="1"/>
          </p:cNvSpPr>
          <p:nvPr/>
        </p:nvSpPr>
        <p:spPr bwMode="auto">
          <a:xfrm>
            <a:off x="5715000" y="3575050"/>
            <a:ext cx="439738" cy="0"/>
          </a:xfrm>
          <a:prstGeom prst="line">
            <a:avLst/>
          </a:prstGeom>
          <a:noFill/>
          <a:ln w="25400">
            <a:solidFill>
              <a:schemeClr val="bg1"/>
            </a:solidFill>
            <a:round/>
            <a:headEnd/>
            <a:tailEnd/>
          </a:ln>
          <a:effectLst/>
        </p:spPr>
        <p:txBody>
          <a:bodyPr wrap="none" anchor="ctr"/>
          <a:lstStyle/>
          <a:p>
            <a:pPr>
              <a:defRPr/>
            </a:pPr>
            <a:endParaRPr lang="en-US">
              <a:solidFill>
                <a:srgbClr val="FFFF00"/>
              </a:solidFill>
              <a:latin typeface="Arial" pitchFamily="34" charset="0"/>
              <a:cs typeface="Arial" pitchFamily="34" charset="0"/>
            </a:endParaRPr>
          </a:p>
        </p:txBody>
      </p:sp>
      <p:sp>
        <p:nvSpPr>
          <p:cNvPr id="28694" name="Line 22"/>
          <p:cNvSpPr>
            <a:spLocks noChangeShapeType="1"/>
          </p:cNvSpPr>
          <p:nvPr/>
        </p:nvSpPr>
        <p:spPr bwMode="auto">
          <a:xfrm>
            <a:off x="5734050" y="2620963"/>
            <a:ext cx="436563" cy="0"/>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8695" name="Line 23"/>
          <p:cNvSpPr>
            <a:spLocks noChangeShapeType="1"/>
          </p:cNvSpPr>
          <p:nvPr/>
        </p:nvSpPr>
        <p:spPr bwMode="auto">
          <a:xfrm>
            <a:off x="5715000" y="4048125"/>
            <a:ext cx="439738" cy="0"/>
          </a:xfrm>
          <a:prstGeom prst="line">
            <a:avLst/>
          </a:prstGeom>
          <a:noFill/>
          <a:ln w="25400">
            <a:solidFill>
              <a:schemeClr val="bg1"/>
            </a:solidFill>
            <a:round/>
            <a:headEnd/>
            <a:tailEnd/>
          </a:ln>
          <a:effectLst/>
        </p:spPr>
        <p:txBody>
          <a:bodyPr wrap="none" anchor="ctr"/>
          <a:lstStyle/>
          <a:p>
            <a:pPr>
              <a:defRPr/>
            </a:pPr>
            <a:endParaRPr lang="en-US">
              <a:solidFill>
                <a:srgbClr val="FFFF00"/>
              </a:solidFill>
              <a:latin typeface="Arial" pitchFamily="34" charset="0"/>
              <a:cs typeface="Arial" pitchFamily="34" charset="0"/>
            </a:endParaRPr>
          </a:p>
        </p:txBody>
      </p:sp>
      <p:sp>
        <p:nvSpPr>
          <p:cNvPr id="28696" name="AutoShape 24"/>
          <p:cNvSpPr>
            <a:spLocks noChangeArrowheads="1"/>
          </p:cNvSpPr>
          <p:nvPr/>
        </p:nvSpPr>
        <p:spPr bwMode="auto">
          <a:xfrm rot="16200000">
            <a:off x="4272756" y="1666082"/>
            <a:ext cx="1228725" cy="1262062"/>
          </a:xfrm>
          <a:prstGeom prst="triangle">
            <a:avLst>
              <a:gd name="adj" fmla="val 49995"/>
            </a:avLst>
          </a:prstGeom>
          <a:solidFill>
            <a:srgbClr val="8CF4EA"/>
          </a:solidFill>
          <a:ln w="12700">
            <a:solidFill>
              <a:schemeClr val="tx2"/>
            </a:solidFill>
            <a:miter lim="800000"/>
            <a:headEnd/>
            <a:tailEnd/>
          </a:ln>
          <a:effectLst/>
        </p:spPr>
        <p:txBody>
          <a:bodyPr wrap="none" anchor="ctr"/>
          <a:lstStyle/>
          <a:p>
            <a:pPr>
              <a:defRPr/>
            </a:pPr>
            <a:endParaRPr lang="en-US">
              <a:latin typeface="Arial" pitchFamily="34" charset="0"/>
              <a:cs typeface="Arial" pitchFamily="34" charset="0"/>
            </a:endParaRPr>
          </a:p>
        </p:txBody>
      </p:sp>
      <p:sp>
        <p:nvSpPr>
          <p:cNvPr id="28697" name="AutoShape 25"/>
          <p:cNvSpPr>
            <a:spLocks noChangeArrowheads="1"/>
          </p:cNvSpPr>
          <p:nvPr/>
        </p:nvSpPr>
        <p:spPr bwMode="auto">
          <a:xfrm rot="16200000">
            <a:off x="4224337" y="3124201"/>
            <a:ext cx="1285875" cy="1301750"/>
          </a:xfrm>
          <a:prstGeom prst="triangle">
            <a:avLst>
              <a:gd name="adj" fmla="val 49995"/>
            </a:avLst>
          </a:prstGeom>
          <a:solidFill>
            <a:srgbClr val="8CF4EA"/>
          </a:solidFill>
          <a:ln w="12700">
            <a:solidFill>
              <a:schemeClr val="tx2"/>
            </a:solidFill>
            <a:miter lim="800000"/>
            <a:headEnd/>
            <a:tailEnd/>
          </a:ln>
          <a:effectLst/>
        </p:spPr>
        <p:txBody>
          <a:bodyPr vert="eaVert" wrap="none" lIns="111125" tIns="55562" rIns="111125" bIns="55562" anchor="ctr"/>
          <a:lstStyle/>
          <a:p>
            <a:pPr algn="ctr" defTabSz="1314450">
              <a:defRPr/>
            </a:pPr>
            <a:r>
              <a:rPr lang="en-US" sz="2300">
                <a:latin typeface="Arial" pitchFamily="34" charset="0"/>
                <a:cs typeface="Arial" pitchFamily="34" charset="0"/>
              </a:rPr>
              <a:t>  </a:t>
            </a:r>
          </a:p>
        </p:txBody>
      </p:sp>
      <p:sp>
        <p:nvSpPr>
          <p:cNvPr id="28698" name="Rectangle 26"/>
          <p:cNvSpPr>
            <a:spLocks noChangeArrowheads="1"/>
          </p:cNvSpPr>
          <p:nvPr/>
        </p:nvSpPr>
        <p:spPr bwMode="auto">
          <a:xfrm>
            <a:off x="4467225" y="2119313"/>
            <a:ext cx="1066061" cy="389208"/>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latin typeface="Arial" pitchFamily="34" charset="0"/>
                <a:cs typeface="Arial" pitchFamily="34" charset="0"/>
              </a:rPr>
              <a:t>Tree</a:t>
            </a:r>
            <a:r>
              <a:rPr lang="en-US" sz="1800" baseline="-25000" dirty="0">
                <a:latin typeface="Arial" pitchFamily="34" charset="0"/>
                <a:cs typeface="Arial" pitchFamily="34" charset="0"/>
              </a:rPr>
              <a:t>0</a:t>
            </a:r>
            <a:r>
              <a:rPr lang="en-US" sz="1800" dirty="0">
                <a:latin typeface="Arial" pitchFamily="34" charset="0"/>
                <a:cs typeface="Arial" pitchFamily="34" charset="0"/>
              </a:rPr>
              <a:t>[k]</a:t>
            </a:r>
          </a:p>
        </p:txBody>
      </p:sp>
      <p:sp>
        <p:nvSpPr>
          <p:cNvPr id="28699" name="Rectangle 27"/>
          <p:cNvSpPr>
            <a:spLocks noChangeArrowheads="1"/>
          </p:cNvSpPr>
          <p:nvPr/>
        </p:nvSpPr>
        <p:spPr bwMode="auto">
          <a:xfrm>
            <a:off x="4416425" y="3605213"/>
            <a:ext cx="1066061" cy="389208"/>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latin typeface="Arial" pitchFamily="34" charset="0"/>
                <a:cs typeface="Arial" pitchFamily="34" charset="0"/>
              </a:rPr>
              <a:t>Tree</a:t>
            </a:r>
            <a:r>
              <a:rPr lang="en-US" sz="1800" baseline="-25000" dirty="0">
                <a:latin typeface="Arial" pitchFamily="34" charset="0"/>
                <a:cs typeface="Arial" pitchFamily="34" charset="0"/>
              </a:rPr>
              <a:t>1</a:t>
            </a:r>
            <a:r>
              <a:rPr lang="en-US" sz="1800" dirty="0">
                <a:latin typeface="Arial" pitchFamily="34" charset="0"/>
                <a:cs typeface="Arial" pitchFamily="34" charset="0"/>
              </a:rPr>
              <a:t>[k]</a:t>
            </a:r>
          </a:p>
        </p:txBody>
      </p:sp>
      <p:sp>
        <p:nvSpPr>
          <p:cNvPr id="28700" name="Rectangle 28"/>
          <p:cNvSpPr>
            <a:spLocks noChangeArrowheads="1"/>
          </p:cNvSpPr>
          <p:nvPr/>
        </p:nvSpPr>
        <p:spPr bwMode="auto">
          <a:xfrm>
            <a:off x="6846600" y="2292821"/>
            <a:ext cx="1070806" cy="721607"/>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solidFill>
                  <a:srgbClr val="FFFF00"/>
                </a:solidFill>
                <a:latin typeface="Arial" pitchFamily="34" charset="0"/>
                <a:cs typeface="Arial" pitchFamily="34" charset="0"/>
              </a:rPr>
              <a:t>k even </a:t>
            </a:r>
          </a:p>
          <a:p>
            <a:pPr defTabSz="1314450">
              <a:defRPr/>
            </a:pPr>
            <a:r>
              <a:rPr lang="en-US" sz="1800" dirty="0">
                <a:solidFill>
                  <a:srgbClr val="FFFF00"/>
                </a:solidFill>
                <a:latin typeface="Arial" pitchFamily="34" charset="0"/>
                <a:cs typeface="Arial" pitchFamily="34" charset="0"/>
              </a:rPr>
              <a:t>outputs</a:t>
            </a:r>
          </a:p>
        </p:txBody>
      </p:sp>
      <p:sp>
        <p:nvSpPr>
          <p:cNvPr id="28701" name="Rectangle 29"/>
          <p:cNvSpPr>
            <a:spLocks noChangeArrowheads="1"/>
          </p:cNvSpPr>
          <p:nvPr/>
        </p:nvSpPr>
        <p:spPr bwMode="auto">
          <a:xfrm>
            <a:off x="6846600" y="3832376"/>
            <a:ext cx="1070806" cy="721607"/>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solidFill>
                  <a:srgbClr val="FFFF00"/>
                </a:solidFill>
                <a:latin typeface="Arial" pitchFamily="34" charset="0"/>
                <a:cs typeface="Arial" pitchFamily="34" charset="0"/>
              </a:rPr>
              <a:t>k odd </a:t>
            </a:r>
          </a:p>
          <a:p>
            <a:pPr defTabSz="1314450">
              <a:defRPr/>
            </a:pPr>
            <a:r>
              <a:rPr lang="en-US" sz="1800" dirty="0">
                <a:solidFill>
                  <a:srgbClr val="FFFF00"/>
                </a:solidFill>
                <a:latin typeface="Arial" pitchFamily="34" charset="0"/>
                <a:cs typeface="Arial" pitchFamily="34" charset="0"/>
              </a:rPr>
              <a:t>outputs</a:t>
            </a:r>
          </a:p>
        </p:txBody>
      </p:sp>
      <p:sp>
        <p:nvSpPr>
          <p:cNvPr id="41" name="Text Box 24"/>
          <p:cNvSpPr txBox="1">
            <a:spLocks noChangeArrowheads="1"/>
          </p:cNvSpPr>
          <p:nvPr/>
        </p:nvSpPr>
        <p:spPr bwMode="auto">
          <a:xfrm>
            <a:off x="3398838" y="4873625"/>
            <a:ext cx="5648325" cy="523220"/>
          </a:xfrm>
          <a:prstGeom prst="rect">
            <a:avLst/>
          </a:prstGeom>
          <a:noFill/>
          <a:ln w="9525" algn="ctr">
            <a:noFill/>
            <a:miter lim="800000"/>
            <a:headEnd/>
            <a:tailEnd/>
          </a:ln>
        </p:spPr>
        <p:txBody>
          <a:bodyPr wrap="square">
            <a:spAutoFit/>
          </a:bodyPr>
          <a:lstStyle/>
          <a:p>
            <a:pPr algn="ctr">
              <a:spcBef>
                <a:spcPct val="0"/>
              </a:spcBef>
            </a:pPr>
            <a:r>
              <a:rPr lang="en-US" sz="2800" b="0" dirty="0">
                <a:solidFill>
                  <a:srgbClr val="FFFF00"/>
                </a:solidFill>
                <a:latin typeface="Arial" pitchFamily="34" charset="0"/>
                <a:cs typeface="Arial" pitchFamily="34" charset="0"/>
              </a:rPr>
              <a:t>At most 1 more token in top wire</a:t>
            </a:r>
          </a:p>
        </p:txBody>
      </p:sp>
      <p:sp>
        <p:nvSpPr>
          <p:cNvPr id="28677" name="Freeform 5"/>
          <p:cNvSpPr>
            <a:spLocks/>
          </p:cNvSpPr>
          <p:nvPr/>
        </p:nvSpPr>
        <p:spPr bwMode="auto">
          <a:xfrm>
            <a:off x="3311525" y="2325688"/>
            <a:ext cx="920750" cy="461962"/>
          </a:xfrm>
          <a:custGeom>
            <a:avLst/>
            <a:gdLst/>
            <a:ahLst/>
            <a:cxnLst>
              <a:cxn ang="0">
                <a:pos x="0" y="228"/>
              </a:cxn>
              <a:cxn ang="0">
                <a:pos x="157" y="228"/>
              </a:cxn>
              <a:cxn ang="0">
                <a:pos x="157" y="0"/>
              </a:cxn>
              <a:cxn ang="0">
                <a:pos x="406" y="0"/>
              </a:cxn>
              <a:cxn ang="0">
                <a:pos x="406" y="0"/>
              </a:cxn>
            </a:cxnLst>
            <a:rect l="0" t="0" r="r" b="b"/>
            <a:pathLst>
              <a:path w="407" h="229">
                <a:moveTo>
                  <a:pt x="0" y="228"/>
                </a:moveTo>
                <a:lnTo>
                  <a:pt x="157" y="228"/>
                </a:lnTo>
                <a:lnTo>
                  <a:pt x="157" y="0"/>
                </a:lnTo>
                <a:lnTo>
                  <a:pt x="406" y="0"/>
                </a:lnTo>
                <a:lnTo>
                  <a:pt x="406"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sp>
        <p:nvSpPr>
          <p:cNvPr id="40" name="AutoShape 22"/>
          <p:cNvSpPr>
            <a:spLocks noChangeArrowheads="1"/>
          </p:cNvSpPr>
          <p:nvPr/>
        </p:nvSpPr>
        <p:spPr bwMode="auto">
          <a:xfrm>
            <a:off x="2617632" y="1056905"/>
            <a:ext cx="2028491" cy="1317996"/>
          </a:xfrm>
          <a:prstGeom prst="wedgeRoundRectCallout">
            <a:avLst>
              <a:gd name="adj1" fmla="val 88104"/>
              <a:gd name="adj2" fmla="val 235742"/>
              <a:gd name="adj3" fmla="val 16667"/>
            </a:avLst>
          </a:prstGeom>
          <a:solidFill>
            <a:schemeClr val="bg1">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grpSp>
        <p:nvGrpSpPr>
          <p:cNvPr id="104" name="Group 103"/>
          <p:cNvGrpSpPr/>
          <p:nvPr/>
        </p:nvGrpSpPr>
        <p:grpSpPr>
          <a:xfrm>
            <a:off x="406244" y="2747963"/>
            <a:ext cx="2129177" cy="1239075"/>
            <a:chOff x="572800" y="2516714"/>
            <a:chExt cx="3150735" cy="1833571"/>
          </a:xfrm>
          <a:effectLst>
            <a:glow rad="63500">
              <a:schemeClr val="accent3">
                <a:satMod val="175000"/>
                <a:alpha val="40000"/>
              </a:schemeClr>
            </a:glow>
          </a:effectLst>
        </p:grpSpPr>
        <p:grpSp>
          <p:nvGrpSpPr>
            <p:cNvPr id="44" name="Group 32"/>
            <p:cNvGrpSpPr>
              <a:grpSpLocks/>
            </p:cNvGrpSpPr>
            <p:nvPr/>
          </p:nvGrpSpPr>
          <p:grpSpPr bwMode="auto">
            <a:xfrm>
              <a:off x="1312239" y="3449103"/>
              <a:ext cx="863600" cy="265647"/>
              <a:chOff x="1313" y="2496"/>
              <a:chExt cx="1252" cy="427"/>
            </a:xfrm>
          </p:grpSpPr>
          <p:sp>
            <p:nvSpPr>
              <p:cNvPr id="4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9" name="Group 32"/>
            <p:cNvGrpSpPr>
              <a:grpSpLocks/>
            </p:cNvGrpSpPr>
            <p:nvPr/>
          </p:nvGrpSpPr>
          <p:grpSpPr bwMode="auto">
            <a:xfrm>
              <a:off x="2662578" y="4084638"/>
              <a:ext cx="863600" cy="265647"/>
              <a:chOff x="1313" y="2496"/>
              <a:chExt cx="1252" cy="427"/>
            </a:xfrm>
          </p:grpSpPr>
          <p:sp>
            <p:nvSpPr>
              <p:cNvPr id="5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4" name="Group 32"/>
            <p:cNvGrpSpPr>
              <a:grpSpLocks/>
            </p:cNvGrpSpPr>
            <p:nvPr/>
          </p:nvGrpSpPr>
          <p:grpSpPr bwMode="auto">
            <a:xfrm>
              <a:off x="1687396" y="4023778"/>
              <a:ext cx="863600" cy="265647"/>
              <a:chOff x="1313" y="2496"/>
              <a:chExt cx="1252" cy="427"/>
            </a:xfrm>
          </p:grpSpPr>
          <p:sp>
            <p:nvSpPr>
              <p:cNvPr id="5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9" name="Group 32"/>
            <p:cNvGrpSpPr>
              <a:grpSpLocks/>
            </p:cNvGrpSpPr>
            <p:nvPr/>
          </p:nvGrpSpPr>
          <p:grpSpPr bwMode="auto">
            <a:xfrm>
              <a:off x="884578" y="3980540"/>
              <a:ext cx="863600" cy="265647"/>
              <a:chOff x="1313" y="2496"/>
              <a:chExt cx="1252" cy="427"/>
            </a:xfrm>
          </p:grpSpPr>
          <p:sp>
            <p:nvSpPr>
              <p:cNvPr id="6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4" name="Group 32"/>
            <p:cNvGrpSpPr>
              <a:grpSpLocks/>
            </p:cNvGrpSpPr>
            <p:nvPr/>
          </p:nvGrpSpPr>
          <p:grpSpPr bwMode="auto">
            <a:xfrm>
              <a:off x="2045999" y="3650189"/>
              <a:ext cx="863600" cy="265647"/>
              <a:chOff x="1313" y="2496"/>
              <a:chExt cx="1252" cy="427"/>
            </a:xfrm>
          </p:grpSpPr>
          <p:sp>
            <p:nvSpPr>
              <p:cNvPr id="6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9" name="Group 32"/>
            <p:cNvGrpSpPr>
              <a:grpSpLocks/>
            </p:cNvGrpSpPr>
            <p:nvPr/>
          </p:nvGrpSpPr>
          <p:grpSpPr bwMode="auto">
            <a:xfrm>
              <a:off x="1537715" y="2946175"/>
              <a:ext cx="863600" cy="265647"/>
              <a:chOff x="1313" y="2496"/>
              <a:chExt cx="1252" cy="427"/>
            </a:xfrm>
          </p:grpSpPr>
          <p:sp>
            <p:nvSpPr>
              <p:cNvPr id="7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4" name="Group 32"/>
            <p:cNvGrpSpPr>
              <a:grpSpLocks/>
            </p:cNvGrpSpPr>
            <p:nvPr/>
          </p:nvGrpSpPr>
          <p:grpSpPr bwMode="auto">
            <a:xfrm>
              <a:off x="2199819" y="3027363"/>
              <a:ext cx="863600" cy="265647"/>
              <a:chOff x="1313" y="2496"/>
              <a:chExt cx="1252" cy="427"/>
            </a:xfrm>
          </p:grpSpPr>
          <p:sp>
            <p:nvSpPr>
              <p:cNvPr id="7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9" name="Group 32"/>
            <p:cNvGrpSpPr>
              <a:grpSpLocks/>
            </p:cNvGrpSpPr>
            <p:nvPr/>
          </p:nvGrpSpPr>
          <p:grpSpPr bwMode="auto">
            <a:xfrm>
              <a:off x="2353639" y="3345389"/>
              <a:ext cx="863600" cy="265647"/>
              <a:chOff x="1313" y="2496"/>
              <a:chExt cx="1252" cy="427"/>
            </a:xfrm>
          </p:grpSpPr>
          <p:sp>
            <p:nvSpPr>
              <p:cNvPr id="8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4" name="Group 32"/>
            <p:cNvGrpSpPr>
              <a:grpSpLocks/>
            </p:cNvGrpSpPr>
            <p:nvPr/>
          </p:nvGrpSpPr>
          <p:grpSpPr bwMode="auto">
            <a:xfrm>
              <a:off x="2859935" y="3688289"/>
              <a:ext cx="863600" cy="265647"/>
              <a:chOff x="1313" y="2496"/>
              <a:chExt cx="1252" cy="427"/>
            </a:xfrm>
          </p:grpSpPr>
          <p:sp>
            <p:nvSpPr>
              <p:cNvPr id="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9" name="Group 32"/>
            <p:cNvGrpSpPr>
              <a:grpSpLocks/>
            </p:cNvGrpSpPr>
            <p:nvPr/>
          </p:nvGrpSpPr>
          <p:grpSpPr bwMode="auto">
            <a:xfrm>
              <a:off x="2490216" y="2748489"/>
              <a:ext cx="863600" cy="265647"/>
              <a:chOff x="1313" y="2496"/>
              <a:chExt cx="1252" cy="427"/>
            </a:xfrm>
          </p:grpSpPr>
          <p:sp>
            <p:nvSpPr>
              <p:cNvPr id="9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4" name="Group 32"/>
            <p:cNvGrpSpPr>
              <a:grpSpLocks/>
            </p:cNvGrpSpPr>
            <p:nvPr/>
          </p:nvGrpSpPr>
          <p:grpSpPr bwMode="auto">
            <a:xfrm>
              <a:off x="1798978" y="2516714"/>
              <a:ext cx="863600" cy="265647"/>
              <a:chOff x="1313" y="2496"/>
              <a:chExt cx="1252" cy="427"/>
            </a:xfrm>
          </p:grpSpPr>
          <p:sp>
            <p:nvSpPr>
              <p:cNvPr id="9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9" name="Group 32"/>
            <p:cNvGrpSpPr>
              <a:grpSpLocks/>
            </p:cNvGrpSpPr>
            <p:nvPr/>
          </p:nvGrpSpPr>
          <p:grpSpPr bwMode="auto">
            <a:xfrm>
              <a:off x="572800" y="2761716"/>
              <a:ext cx="863600" cy="265647"/>
              <a:chOff x="1313" y="2496"/>
              <a:chExt cx="1252" cy="427"/>
            </a:xfrm>
          </p:grpSpPr>
          <p:sp>
            <p:nvSpPr>
              <p:cNvPr id="10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229" name="Group 228"/>
          <p:cNvGrpSpPr/>
          <p:nvPr/>
        </p:nvGrpSpPr>
        <p:grpSpPr>
          <a:xfrm>
            <a:off x="2617632" y="1352776"/>
            <a:ext cx="1638455" cy="705832"/>
            <a:chOff x="5311932" y="7658863"/>
            <a:chExt cx="1879331" cy="809599"/>
          </a:xfrm>
          <a:effectLst>
            <a:glow rad="139700">
              <a:schemeClr val="accent3">
                <a:satMod val="175000"/>
                <a:alpha val="40000"/>
              </a:schemeClr>
            </a:glow>
          </a:effectLst>
        </p:grpSpPr>
        <p:grpSp>
          <p:nvGrpSpPr>
            <p:cNvPr id="169" name="Group 32"/>
            <p:cNvGrpSpPr>
              <a:grpSpLocks/>
            </p:cNvGrpSpPr>
            <p:nvPr/>
          </p:nvGrpSpPr>
          <p:grpSpPr bwMode="auto">
            <a:xfrm>
              <a:off x="5811624" y="8288945"/>
              <a:ext cx="583596" cy="179517"/>
              <a:chOff x="1313" y="2496"/>
              <a:chExt cx="1252" cy="427"/>
            </a:xfrm>
          </p:grpSpPr>
          <p:sp>
            <p:nvSpPr>
              <p:cNvPr id="22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4" name="Group 32"/>
            <p:cNvGrpSpPr>
              <a:grpSpLocks/>
            </p:cNvGrpSpPr>
            <p:nvPr/>
          </p:nvGrpSpPr>
          <p:grpSpPr bwMode="auto">
            <a:xfrm>
              <a:off x="5963994" y="7949080"/>
              <a:ext cx="583596" cy="179517"/>
              <a:chOff x="1313" y="2496"/>
              <a:chExt cx="1252" cy="427"/>
            </a:xfrm>
          </p:grpSpPr>
          <p:sp>
            <p:nvSpPr>
              <p:cNvPr id="20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5" name="Group 32"/>
            <p:cNvGrpSpPr>
              <a:grpSpLocks/>
            </p:cNvGrpSpPr>
            <p:nvPr/>
          </p:nvGrpSpPr>
          <p:grpSpPr bwMode="auto">
            <a:xfrm>
              <a:off x="6411425" y="8003945"/>
              <a:ext cx="583596" cy="179517"/>
              <a:chOff x="1313" y="2496"/>
              <a:chExt cx="1252" cy="427"/>
            </a:xfrm>
          </p:grpSpPr>
          <p:sp>
            <p:nvSpPr>
              <p:cNvPr id="20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6" name="Group 32"/>
            <p:cNvGrpSpPr>
              <a:grpSpLocks/>
            </p:cNvGrpSpPr>
            <p:nvPr/>
          </p:nvGrpSpPr>
          <p:grpSpPr bwMode="auto">
            <a:xfrm>
              <a:off x="6515372" y="8218858"/>
              <a:ext cx="583596" cy="179517"/>
              <a:chOff x="1313" y="2496"/>
              <a:chExt cx="1252" cy="427"/>
            </a:xfrm>
          </p:grpSpPr>
          <p:sp>
            <p:nvSpPr>
              <p:cNvPr id="19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8" name="Group 32"/>
            <p:cNvGrpSpPr>
              <a:grpSpLocks/>
            </p:cNvGrpSpPr>
            <p:nvPr/>
          </p:nvGrpSpPr>
          <p:grpSpPr bwMode="auto">
            <a:xfrm>
              <a:off x="6607667" y="7815490"/>
              <a:ext cx="583596" cy="179517"/>
              <a:chOff x="1313" y="2496"/>
              <a:chExt cx="1252" cy="427"/>
            </a:xfrm>
          </p:grpSpPr>
          <p:sp>
            <p:nvSpPr>
              <p:cNvPr id="18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9" name="Group 32"/>
            <p:cNvGrpSpPr>
              <a:grpSpLocks/>
            </p:cNvGrpSpPr>
            <p:nvPr/>
          </p:nvGrpSpPr>
          <p:grpSpPr bwMode="auto">
            <a:xfrm>
              <a:off x="6140548" y="7658863"/>
              <a:ext cx="583596" cy="179517"/>
              <a:chOff x="1313" y="2496"/>
              <a:chExt cx="1252" cy="427"/>
            </a:xfrm>
          </p:grpSpPr>
          <p:sp>
            <p:nvSpPr>
              <p:cNvPr id="1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80" name="Group 32"/>
            <p:cNvGrpSpPr>
              <a:grpSpLocks/>
            </p:cNvGrpSpPr>
            <p:nvPr/>
          </p:nvGrpSpPr>
          <p:grpSpPr bwMode="auto">
            <a:xfrm>
              <a:off x="5311932" y="7824428"/>
              <a:ext cx="583596" cy="179517"/>
              <a:chOff x="1313" y="2496"/>
              <a:chExt cx="1252" cy="427"/>
            </a:xfrm>
          </p:grpSpPr>
          <p:sp>
            <p:nvSpPr>
              <p:cNvPr id="18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sp>
        <p:nvSpPr>
          <p:cNvPr id="267" name="AutoShape 14"/>
          <p:cNvSpPr>
            <a:spLocks noChangeArrowheads="1"/>
          </p:cNvSpPr>
          <p:nvPr/>
        </p:nvSpPr>
        <p:spPr bwMode="auto">
          <a:xfrm>
            <a:off x="2959772" y="2705643"/>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268" name="Group 267"/>
          <p:cNvGrpSpPr/>
          <p:nvPr/>
        </p:nvGrpSpPr>
        <p:grpSpPr>
          <a:xfrm>
            <a:off x="2665177" y="3916692"/>
            <a:ext cx="1638455" cy="705832"/>
            <a:chOff x="5311932" y="7658863"/>
            <a:chExt cx="1879331" cy="809599"/>
          </a:xfrm>
          <a:effectLst>
            <a:glow rad="139700">
              <a:schemeClr val="accent3">
                <a:satMod val="175000"/>
                <a:alpha val="40000"/>
              </a:schemeClr>
            </a:glow>
          </a:effectLst>
        </p:grpSpPr>
        <p:grpSp>
          <p:nvGrpSpPr>
            <p:cNvPr id="269" name="Group 32"/>
            <p:cNvGrpSpPr>
              <a:grpSpLocks/>
            </p:cNvGrpSpPr>
            <p:nvPr/>
          </p:nvGrpSpPr>
          <p:grpSpPr bwMode="auto">
            <a:xfrm>
              <a:off x="5811624" y="8288945"/>
              <a:ext cx="583596" cy="179517"/>
              <a:chOff x="1313" y="2496"/>
              <a:chExt cx="1252" cy="427"/>
            </a:xfrm>
          </p:grpSpPr>
          <p:sp>
            <p:nvSpPr>
              <p:cNvPr id="30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0" name="Group 32"/>
            <p:cNvGrpSpPr>
              <a:grpSpLocks/>
            </p:cNvGrpSpPr>
            <p:nvPr/>
          </p:nvGrpSpPr>
          <p:grpSpPr bwMode="auto">
            <a:xfrm>
              <a:off x="5963994" y="7949080"/>
              <a:ext cx="583596" cy="179517"/>
              <a:chOff x="1313" y="2496"/>
              <a:chExt cx="1252" cy="427"/>
            </a:xfrm>
          </p:grpSpPr>
          <p:sp>
            <p:nvSpPr>
              <p:cNvPr id="29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1" name="Group 32"/>
            <p:cNvGrpSpPr>
              <a:grpSpLocks/>
            </p:cNvGrpSpPr>
            <p:nvPr/>
          </p:nvGrpSpPr>
          <p:grpSpPr bwMode="auto">
            <a:xfrm>
              <a:off x="6411425" y="8003945"/>
              <a:ext cx="583596" cy="179517"/>
              <a:chOff x="1313" y="2496"/>
              <a:chExt cx="1252" cy="427"/>
            </a:xfrm>
          </p:grpSpPr>
          <p:sp>
            <p:nvSpPr>
              <p:cNvPr id="29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2" name="Group 32"/>
            <p:cNvGrpSpPr>
              <a:grpSpLocks/>
            </p:cNvGrpSpPr>
            <p:nvPr/>
          </p:nvGrpSpPr>
          <p:grpSpPr bwMode="auto">
            <a:xfrm>
              <a:off x="6515372" y="8218858"/>
              <a:ext cx="583596" cy="179517"/>
              <a:chOff x="1313" y="2496"/>
              <a:chExt cx="1252" cy="427"/>
            </a:xfrm>
          </p:grpSpPr>
          <p:sp>
            <p:nvSpPr>
              <p:cNvPr id="28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3" name="Group 32"/>
            <p:cNvGrpSpPr>
              <a:grpSpLocks/>
            </p:cNvGrpSpPr>
            <p:nvPr/>
          </p:nvGrpSpPr>
          <p:grpSpPr bwMode="auto">
            <a:xfrm>
              <a:off x="6607667" y="7815490"/>
              <a:ext cx="583596" cy="179517"/>
              <a:chOff x="1313" y="2496"/>
              <a:chExt cx="1252" cy="427"/>
            </a:xfrm>
          </p:grpSpPr>
          <p:sp>
            <p:nvSpPr>
              <p:cNvPr id="28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4" name="Group 32"/>
            <p:cNvGrpSpPr>
              <a:grpSpLocks/>
            </p:cNvGrpSpPr>
            <p:nvPr/>
          </p:nvGrpSpPr>
          <p:grpSpPr bwMode="auto">
            <a:xfrm>
              <a:off x="6140548" y="7658863"/>
              <a:ext cx="583596" cy="179517"/>
              <a:chOff x="1313" y="2496"/>
              <a:chExt cx="1252" cy="427"/>
            </a:xfrm>
          </p:grpSpPr>
          <p:sp>
            <p:nvSpPr>
              <p:cNvPr id="28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5" name="Group 32"/>
            <p:cNvGrpSpPr>
              <a:grpSpLocks/>
            </p:cNvGrpSpPr>
            <p:nvPr/>
          </p:nvGrpSpPr>
          <p:grpSpPr bwMode="auto">
            <a:xfrm>
              <a:off x="5311932" y="7824428"/>
              <a:ext cx="583596" cy="179517"/>
              <a:chOff x="1313" y="2496"/>
              <a:chExt cx="1252" cy="427"/>
            </a:xfrm>
          </p:grpSpPr>
          <p:sp>
            <p:nvSpPr>
              <p:cNvPr id="27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363" name="Group 362"/>
          <p:cNvGrpSpPr/>
          <p:nvPr/>
        </p:nvGrpSpPr>
        <p:grpSpPr>
          <a:xfrm>
            <a:off x="6170613" y="3251715"/>
            <a:ext cx="1086867" cy="934963"/>
            <a:chOff x="9567021" y="1893776"/>
            <a:chExt cx="1086867" cy="934963"/>
          </a:xfrm>
          <a:effectLst>
            <a:glow rad="63500">
              <a:schemeClr val="accent3">
                <a:satMod val="175000"/>
                <a:alpha val="40000"/>
              </a:schemeClr>
            </a:glow>
          </a:effectLst>
        </p:grpSpPr>
        <p:grpSp>
          <p:nvGrpSpPr>
            <p:cNvPr id="340" name="Group 339"/>
            <p:cNvGrpSpPr/>
            <p:nvPr/>
          </p:nvGrpSpPr>
          <p:grpSpPr>
            <a:xfrm>
              <a:off x="9567021" y="1893776"/>
              <a:ext cx="508796" cy="934963"/>
              <a:chOff x="9567021" y="1893776"/>
              <a:chExt cx="508796" cy="934963"/>
            </a:xfrm>
          </p:grpSpPr>
          <p:grpSp>
            <p:nvGrpSpPr>
              <p:cNvPr id="305" name="Group 32"/>
              <p:cNvGrpSpPr>
                <a:grpSpLocks/>
              </p:cNvGrpSpPr>
              <p:nvPr/>
            </p:nvGrpSpPr>
            <p:grpSpPr bwMode="auto">
              <a:xfrm>
                <a:off x="9567021" y="2412746"/>
                <a:ext cx="508796" cy="156508"/>
                <a:chOff x="1313" y="2496"/>
                <a:chExt cx="1252" cy="427"/>
              </a:xfrm>
            </p:grpSpPr>
            <p:sp>
              <p:nvSpPr>
                <p:cNvPr id="33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08" name="Group 32"/>
              <p:cNvGrpSpPr>
                <a:grpSpLocks/>
              </p:cNvGrpSpPr>
              <p:nvPr/>
            </p:nvGrpSpPr>
            <p:grpSpPr bwMode="auto">
              <a:xfrm>
                <a:off x="9567021" y="2672231"/>
                <a:ext cx="508796" cy="156508"/>
                <a:chOff x="1313" y="2496"/>
                <a:chExt cx="1252" cy="427"/>
              </a:xfrm>
            </p:grpSpPr>
            <p:sp>
              <p:nvSpPr>
                <p:cNvPr id="32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10" name="Group 32"/>
              <p:cNvGrpSpPr>
                <a:grpSpLocks/>
              </p:cNvGrpSpPr>
              <p:nvPr/>
            </p:nvGrpSpPr>
            <p:grpSpPr bwMode="auto">
              <a:xfrm>
                <a:off x="9567021" y="1893776"/>
                <a:ext cx="508796" cy="156508"/>
                <a:chOff x="1313" y="2496"/>
                <a:chExt cx="1252" cy="427"/>
              </a:xfrm>
            </p:grpSpPr>
            <p:sp>
              <p:nvSpPr>
                <p:cNvPr id="31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11" name="Group 32"/>
              <p:cNvGrpSpPr>
                <a:grpSpLocks/>
              </p:cNvGrpSpPr>
              <p:nvPr/>
            </p:nvGrpSpPr>
            <p:grpSpPr bwMode="auto">
              <a:xfrm>
                <a:off x="9567021" y="2153261"/>
                <a:ext cx="508796" cy="156508"/>
                <a:chOff x="1313" y="2496"/>
                <a:chExt cx="1252" cy="427"/>
              </a:xfrm>
            </p:grpSpPr>
            <p:sp>
              <p:nvSpPr>
                <p:cNvPr id="31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362" name="Group 361"/>
            <p:cNvGrpSpPr/>
            <p:nvPr/>
          </p:nvGrpSpPr>
          <p:grpSpPr>
            <a:xfrm>
              <a:off x="10145092" y="1893776"/>
              <a:ext cx="508796" cy="415993"/>
              <a:chOff x="10228217" y="2070527"/>
              <a:chExt cx="508796" cy="415993"/>
            </a:xfrm>
          </p:grpSpPr>
          <p:grpSp>
            <p:nvGrpSpPr>
              <p:cNvPr id="344" name="Group 32"/>
              <p:cNvGrpSpPr>
                <a:grpSpLocks/>
              </p:cNvGrpSpPr>
              <p:nvPr/>
            </p:nvGrpSpPr>
            <p:grpSpPr bwMode="auto">
              <a:xfrm>
                <a:off x="10228217" y="2070527"/>
                <a:ext cx="508796" cy="156508"/>
                <a:chOff x="1313" y="2496"/>
                <a:chExt cx="1252" cy="427"/>
              </a:xfrm>
            </p:grpSpPr>
            <p:sp>
              <p:nvSpPr>
                <p:cNvPr id="35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45" name="Group 32"/>
              <p:cNvGrpSpPr>
                <a:grpSpLocks/>
              </p:cNvGrpSpPr>
              <p:nvPr/>
            </p:nvGrpSpPr>
            <p:grpSpPr bwMode="auto">
              <a:xfrm>
                <a:off x="10228217" y="2330012"/>
                <a:ext cx="508796" cy="156508"/>
                <a:chOff x="1313" y="2496"/>
                <a:chExt cx="1252" cy="427"/>
              </a:xfrm>
            </p:grpSpPr>
            <p:sp>
              <p:nvSpPr>
                <p:cNvPr id="34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grpSp>
        <p:nvGrpSpPr>
          <p:cNvPr id="397" name="Group 396"/>
          <p:cNvGrpSpPr/>
          <p:nvPr/>
        </p:nvGrpSpPr>
        <p:grpSpPr>
          <a:xfrm>
            <a:off x="6420929" y="1893996"/>
            <a:ext cx="1086867" cy="934963"/>
            <a:chOff x="9567021" y="1893776"/>
            <a:chExt cx="1086867" cy="934963"/>
          </a:xfrm>
          <a:effectLst>
            <a:glow rad="63500">
              <a:schemeClr val="accent3">
                <a:satMod val="175000"/>
                <a:alpha val="40000"/>
              </a:schemeClr>
            </a:glow>
          </a:effectLst>
        </p:grpSpPr>
        <p:grpSp>
          <p:nvGrpSpPr>
            <p:cNvPr id="398" name="Group 397"/>
            <p:cNvGrpSpPr/>
            <p:nvPr/>
          </p:nvGrpSpPr>
          <p:grpSpPr>
            <a:xfrm>
              <a:off x="9567021" y="1893776"/>
              <a:ext cx="508796" cy="934963"/>
              <a:chOff x="9567021" y="1893776"/>
              <a:chExt cx="508796" cy="934963"/>
            </a:xfrm>
          </p:grpSpPr>
          <p:grpSp>
            <p:nvGrpSpPr>
              <p:cNvPr id="410" name="Group 32"/>
              <p:cNvGrpSpPr>
                <a:grpSpLocks/>
              </p:cNvGrpSpPr>
              <p:nvPr/>
            </p:nvGrpSpPr>
            <p:grpSpPr bwMode="auto">
              <a:xfrm>
                <a:off x="9567021" y="2412746"/>
                <a:ext cx="508796" cy="156508"/>
                <a:chOff x="1313" y="2496"/>
                <a:chExt cx="1252" cy="427"/>
              </a:xfrm>
            </p:grpSpPr>
            <p:sp>
              <p:nvSpPr>
                <p:cNvPr id="42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11" name="Group 32"/>
              <p:cNvGrpSpPr>
                <a:grpSpLocks/>
              </p:cNvGrpSpPr>
              <p:nvPr/>
            </p:nvGrpSpPr>
            <p:grpSpPr bwMode="auto">
              <a:xfrm>
                <a:off x="9567021" y="2672231"/>
                <a:ext cx="508796" cy="156508"/>
                <a:chOff x="1313" y="2496"/>
                <a:chExt cx="1252" cy="427"/>
              </a:xfrm>
            </p:grpSpPr>
            <p:sp>
              <p:nvSpPr>
                <p:cNvPr id="42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12" name="Group 32"/>
              <p:cNvGrpSpPr>
                <a:grpSpLocks/>
              </p:cNvGrpSpPr>
              <p:nvPr/>
            </p:nvGrpSpPr>
            <p:grpSpPr bwMode="auto">
              <a:xfrm>
                <a:off x="9567021" y="1893776"/>
                <a:ext cx="508796" cy="156508"/>
                <a:chOff x="1313" y="2496"/>
                <a:chExt cx="1252" cy="427"/>
              </a:xfrm>
            </p:grpSpPr>
            <p:sp>
              <p:nvSpPr>
                <p:cNvPr id="41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13" name="Group 32"/>
              <p:cNvGrpSpPr>
                <a:grpSpLocks/>
              </p:cNvGrpSpPr>
              <p:nvPr/>
            </p:nvGrpSpPr>
            <p:grpSpPr bwMode="auto">
              <a:xfrm>
                <a:off x="9567021" y="2153261"/>
                <a:ext cx="508796" cy="156508"/>
                <a:chOff x="1313" y="2496"/>
                <a:chExt cx="1252" cy="427"/>
              </a:xfrm>
            </p:grpSpPr>
            <p:sp>
              <p:nvSpPr>
                <p:cNvPr id="41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399" name="Group 398"/>
            <p:cNvGrpSpPr/>
            <p:nvPr/>
          </p:nvGrpSpPr>
          <p:grpSpPr>
            <a:xfrm>
              <a:off x="10145092" y="1893776"/>
              <a:ext cx="508796" cy="415993"/>
              <a:chOff x="10228217" y="2070527"/>
              <a:chExt cx="508796" cy="415993"/>
            </a:xfrm>
          </p:grpSpPr>
          <p:grpSp>
            <p:nvGrpSpPr>
              <p:cNvPr id="400" name="Group 32"/>
              <p:cNvGrpSpPr>
                <a:grpSpLocks/>
              </p:cNvGrpSpPr>
              <p:nvPr/>
            </p:nvGrpSpPr>
            <p:grpSpPr bwMode="auto">
              <a:xfrm>
                <a:off x="10228217" y="2070527"/>
                <a:ext cx="508796" cy="156508"/>
                <a:chOff x="1313" y="2496"/>
                <a:chExt cx="1252" cy="427"/>
              </a:xfrm>
            </p:grpSpPr>
            <p:sp>
              <p:nvSpPr>
                <p:cNvPr id="40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01" name="Group 32"/>
              <p:cNvGrpSpPr>
                <a:grpSpLocks/>
              </p:cNvGrpSpPr>
              <p:nvPr/>
            </p:nvGrpSpPr>
            <p:grpSpPr bwMode="auto">
              <a:xfrm>
                <a:off x="10228217" y="2330012"/>
                <a:ext cx="508796" cy="156508"/>
                <a:chOff x="1313" y="2496"/>
                <a:chExt cx="1252" cy="427"/>
              </a:xfrm>
            </p:grpSpPr>
            <p:sp>
              <p:nvSpPr>
                <p:cNvPr id="40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grpSp>
        <p:nvGrpSpPr>
          <p:cNvPr id="505" name="Group 504"/>
          <p:cNvGrpSpPr/>
          <p:nvPr/>
        </p:nvGrpSpPr>
        <p:grpSpPr>
          <a:xfrm>
            <a:off x="7988561" y="1885917"/>
            <a:ext cx="1058602" cy="2146452"/>
            <a:chOff x="9831093" y="2325688"/>
            <a:chExt cx="1058602" cy="2146452"/>
          </a:xfrm>
          <a:effectLst>
            <a:glow rad="63500">
              <a:schemeClr val="accent3">
                <a:satMod val="175000"/>
                <a:alpha val="40000"/>
              </a:schemeClr>
            </a:glow>
          </a:effectLst>
        </p:grpSpPr>
        <p:grpSp>
          <p:nvGrpSpPr>
            <p:cNvPr id="504" name="Group 503"/>
            <p:cNvGrpSpPr/>
            <p:nvPr/>
          </p:nvGrpSpPr>
          <p:grpSpPr>
            <a:xfrm>
              <a:off x="9831093" y="2325688"/>
              <a:ext cx="508796" cy="2146452"/>
              <a:chOff x="9831093" y="2325688"/>
              <a:chExt cx="508796" cy="2146452"/>
            </a:xfrm>
          </p:grpSpPr>
          <p:grpSp>
            <p:nvGrpSpPr>
              <p:cNvPr id="377" name="Group 32"/>
              <p:cNvGrpSpPr>
                <a:grpSpLocks/>
              </p:cNvGrpSpPr>
              <p:nvPr/>
            </p:nvGrpSpPr>
            <p:grpSpPr bwMode="auto">
              <a:xfrm>
                <a:off x="9831093" y="2894244"/>
                <a:ext cx="508796" cy="156508"/>
                <a:chOff x="1313" y="2496"/>
                <a:chExt cx="1252" cy="427"/>
              </a:xfrm>
            </p:grpSpPr>
            <p:sp>
              <p:nvSpPr>
                <p:cNvPr id="39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78" name="Group 32"/>
              <p:cNvGrpSpPr>
                <a:grpSpLocks/>
              </p:cNvGrpSpPr>
              <p:nvPr/>
            </p:nvGrpSpPr>
            <p:grpSpPr bwMode="auto">
              <a:xfrm>
                <a:off x="9831093" y="3178522"/>
                <a:ext cx="508796" cy="156508"/>
                <a:chOff x="1313" y="2496"/>
                <a:chExt cx="1252" cy="427"/>
              </a:xfrm>
            </p:grpSpPr>
            <p:sp>
              <p:nvSpPr>
                <p:cNvPr id="38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79" name="Group 32"/>
              <p:cNvGrpSpPr>
                <a:grpSpLocks/>
              </p:cNvGrpSpPr>
              <p:nvPr/>
            </p:nvGrpSpPr>
            <p:grpSpPr bwMode="auto">
              <a:xfrm>
                <a:off x="9831093" y="2325688"/>
                <a:ext cx="508796" cy="156508"/>
                <a:chOff x="1313" y="2496"/>
                <a:chExt cx="1252" cy="427"/>
              </a:xfrm>
            </p:grpSpPr>
            <p:sp>
              <p:nvSpPr>
                <p:cNvPr id="3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80" name="Group 32"/>
              <p:cNvGrpSpPr>
                <a:grpSpLocks/>
              </p:cNvGrpSpPr>
              <p:nvPr/>
            </p:nvGrpSpPr>
            <p:grpSpPr bwMode="auto">
              <a:xfrm>
                <a:off x="9831093" y="2609966"/>
                <a:ext cx="508796" cy="156508"/>
                <a:chOff x="1313" y="2496"/>
                <a:chExt cx="1252" cy="427"/>
              </a:xfrm>
            </p:grpSpPr>
            <p:sp>
              <p:nvSpPr>
                <p:cNvPr id="38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43" name="Group 32"/>
              <p:cNvGrpSpPr>
                <a:grpSpLocks/>
              </p:cNvGrpSpPr>
              <p:nvPr/>
            </p:nvGrpSpPr>
            <p:grpSpPr bwMode="auto">
              <a:xfrm>
                <a:off x="9831093" y="4031356"/>
                <a:ext cx="508796" cy="156508"/>
                <a:chOff x="1313" y="2496"/>
                <a:chExt cx="1252" cy="427"/>
              </a:xfrm>
            </p:grpSpPr>
            <p:sp>
              <p:nvSpPr>
                <p:cNvPr id="45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44" name="Group 32"/>
              <p:cNvGrpSpPr>
                <a:grpSpLocks/>
              </p:cNvGrpSpPr>
              <p:nvPr/>
            </p:nvGrpSpPr>
            <p:grpSpPr bwMode="auto">
              <a:xfrm>
                <a:off x="9831093" y="4315632"/>
                <a:ext cx="508796" cy="156508"/>
                <a:chOff x="1313" y="2496"/>
                <a:chExt cx="1252" cy="427"/>
              </a:xfrm>
            </p:grpSpPr>
            <p:sp>
              <p:nvSpPr>
                <p:cNvPr id="45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45" name="Group 32"/>
              <p:cNvGrpSpPr>
                <a:grpSpLocks/>
              </p:cNvGrpSpPr>
              <p:nvPr/>
            </p:nvGrpSpPr>
            <p:grpSpPr bwMode="auto">
              <a:xfrm>
                <a:off x="9831093" y="3462800"/>
                <a:ext cx="508796" cy="156508"/>
                <a:chOff x="1313" y="2496"/>
                <a:chExt cx="1252" cy="427"/>
              </a:xfrm>
            </p:grpSpPr>
            <p:sp>
              <p:nvSpPr>
                <p:cNvPr id="45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46" name="Group 32"/>
              <p:cNvGrpSpPr>
                <a:grpSpLocks/>
              </p:cNvGrpSpPr>
              <p:nvPr/>
            </p:nvGrpSpPr>
            <p:grpSpPr bwMode="auto">
              <a:xfrm>
                <a:off x="9831093" y="3747078"/>
                <a:ext cx="508796" cy="156508"/>
                <a:chOff x="1313" y="2496"/>
                <a:chExt cx="1252" cy="427"/>
              </a:xfrm>
            </p:grpSpPr>
            <p:sp>
              <p:nvSpPr>
                <p:cNvPr id="44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503" name="Group 502"/>
            <p:cNvGrpSpPr/>
            <p:nvPr/>
          </p:nvGrpSpPr>
          <p:grpSpPr>
            <a:xfrm>
              <a:off x="10380899" y="2325688"/>
              <a:ext cx="508796" cy="1009342"/>
              <a:chOff x="11212149" y="2407531"/>
              <a:chExt cx="508796" cy="1009342"/>
            </a:xfrm>
          </p:grpSpPr>
          <p:grpSp>
            <p:nvGrpSpPr>
              <p:cNvPr id="463" name="Group 32"/>
              <p:cNvGrpSpPr>
                <a:grpSpLocks/>
              </p:cNvGrpSpPr>
              <p:nvPr/>
            </p:nvGrpSpPr>
            <p:grpSpPr bwMode="auto">
              <a:xfrm>
                <a:off x="11212149" y="2976087"/>
                <a:ext cx="508796" cy="156508"/>
                <a:chOff x="1313" y="2496"/>
                <a:chExt cx="1252" cy="427"/>
              </a:xfrm>
            </p:grpSpPr>
            <p:sp>
              <p:nvSpPr>
                <p:cNvPr id="46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68" name="Group 32"/>
              <p:cNvGrpSpPr>
                <a:grpSpLocks/>
              </p:cNvGrpSpPr>
              <p:nvPr/>
            </p:nvGrpSpPr>
            <p:grpSpPr bwMode="auto">
              <a:xfrm>
                <a:off x="11212149" y="3260365"/>
                <a:ext cx="508796" cy="156508"/>
                <a:chOff x="1313" y="2496"/>
                <a:chExt cx="1252" cy="427"/>
              </a:xfrm>
            </p:grpSpPr>
            <p:sp>
              <p:nvSpPr>
                <p:cNvPr id="46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73" name="Group 32"/>
              <p:cNvGrpSpPr>
                <a:grpSpLocks/>
              </p:cNvGrpSpPr>
              <p:nvPr/>
            </p:nvGrpSpPr>
            <p:grpSpPr bwMode="auto">
              <a:xfrm>
                <a:off x="11212149" y="2407531"/>
                <a:ext cx="508796" cy="156508"/>
                <a:chOff x="1313" y="2496"/>
                <a:chExt cx="1252" cy="427"/>
              </a:xfrm>
            </p:grpSpPr>
            <p:sp>
              <p:nvSpPr>
                <p:cNvPr id="47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478" name="Group 32"/>
              <p:cNvGrpSpPr>
                <a:grpSpLocks/>
              </p:cNvGrpSpPr>
              <p:nvPr/>
            </p:nvGrpSpPr>
            <p:grpSpPr bwMode="auto">
              <a:xfrm>
                <a:off x="11212149" y="2691809"/>
                <a:ext cx="508796" cy="156508"/>
                <a:chOff x="1313" y="2496"/>
                <a:chExt cx="1252" cy="427"/>
              </a:xfrm>
            </p:grpSpPr>
            <p:sp>
              <p:nvSpPr>
                <p:cNvPr id="47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0" animBg="1"/>
      <p:bldP spid="41" grpId="0"/>
      <p:bldP spid="40"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10">
            <a:extLst>
              <a:ext uri="{FF2B5EF4-FFF2-40B4-BE49-F238E27FC236}">
                <a16:creationId xmlns:a16="http://schemas.microsoft.com/office/drawing/2014/main" id="{46E703AB-AA72-E203-5D3E-F9F5372B59D8}"/>
              </a:ext>
            </a:extLst>
          </p:cNvPr>
          <p:cNvSpPr>
            <a:spLocks noChangeShapeType="1"/>
          </p:cNvSpPr>
          <p:nvPr/>
        </p:nvSpPr>
        <p:spPr bwMode="auto">
          <a:xfrm>
            <a:off x="5722938" y="1912938"/>
            <a:ext cx="438150" cy="0"/>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36" name="Line 11">
            <a:extLst>
              <a:ext uri="{FF2B5EF4-FFF2-40B4-BE49-F238E27FC236}">
                <a16:creationId xmlns:a16="http://schemas.microsoft.com/office/drawing/2014/main" id="{6A2C985E-415A-4EAE-1FF9-413A47A85C49}"/>
              </a:ext>
            </a:extLst>
          </p:cNvPr>
          <p:cNvSpPr>
            <a:spLocks noChangeShapeType="1"/>
          </p:cNvSpPr>
          <p:nvPr/>
        </p:nvSpPr>
        <p:spPr bwMode="auto">
          <a:xfrm>
            <a:off x="5722938" y="2098675"/>
            <a:ext cx="438150" cy="0"/>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37" name="Rectangle 12">
            <a:extLst>
              <a:ext uri="{FF2B5EF4-FFF2-40B4-BE49-F238E27FC236}">
                <a16:creationId xmlns:a16="http://schemas.microsoft.com/office/drawing/2014/main" id="{4667692C-977F-3492-9BFE-96C9C0A32A15}"/>
              </a:ext>
            </a:extLst>
          </p:cNvPr>
          <p:cNvSpPr>
            <a:spLocks noChangeArrowheads="1"/>
          </p:cNvSpPr>
          <p:nvPr/>
        </p:nvSpPr>
        <p:spPr bwMode="auto">
          <a:xfrm>
            <a:off x="5734054" y="1941513"/>
            <a:ext cx="305998" cy="465534"/>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dirty="0">
                <a:solidFill>
                  <a:srgbClr val="FFFF00"/>
                </a:solidFill>
                <a:latin typeface="Arial" pitchFamily="34" charset="0"/>
                <a:cs typeface="Arial" pitchFamily="34" charset="0"/>
              </a:rPr>
              <a:t>.</a:t>
            </a:r>
          </a:p>
        </p:txBody>
      </p:sp>
      <p:sp>
        <p:nvSpPr>
          <p:cNvPr id="38" name="Rectangle 13">
            <a:extLst>
              <a:ext uri="{FF2B5EF4-FFF2-40B4-BE49-F238E27FC236}">
                <a16:creationId xmlns:a16="http://schemas.microsoft.com/office/drawing/2014/main" id="{0557EC5A-9F02-0102-8E6D-14312364F3DF}"/>
              </a:ext>
            </a:extLst>
          </p:cNvPr>
          <p:cNvSpPr>
            <a:spLocks noChangeArrowheads="1"/>
          </p:cNvSpPr>
          <p:nvPr/>
        </p:nvSpPr>
        <p:spPr bwMode="auto">
          <a:xfrm>
            <a:off x="5734054" y="2062957"/>
            <a:ext cx="305998" cy="465534"/>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a:solidFill>
                  <a:srgbClr val="FFFF00"/>
                </a:solidFill>
                <a:latin typeface="Arial" pitchFamily="34" charset="0"/>
                <a:cs typeface="Arial" pitchFamily="34" charset="0"/>
              </a:rPr>
              <a:t>.</a:t>
            </a:r>
          </a:p>
        </p:txBody>
      </p:sp>
      <p:sp>
        <p:nvSpPr>
          <p:cNvPr id="39" name="Rectangle 14">
            <a:extLst>
              <a:ext uri="{FF2B5EF4-FFF2-40B4-BE49-F238E27FC236}">
                <a16:creationId xmlns:a16="http://schemas.microsoft.com/office/drawing/2014/main" id="{DD5B308C-9C49-DEEE-D4C9-F6AD79067F57}"/>
              </a:ext>
            </a:extLst>
          </p:cNvPr>
          <p:cNvSpPr>
            <a:spLocks noChangeArrowheads="1"/>
          </p:cNvSpPr>
          <p:nvPr/>
        </p:nvSpPr>
        <p:spPr bwMode="auto">
          <a:xfrm>
            <a:off x="5734054" y="2202617"/>
            <a:ext cx="305998" cy="465534"/>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dirty="0">
                <a:solidFill>
                  <a:srgbClr val="FFFF00"/>
                </a:solidFill>
                <a:latin typeface="Arial" pitchFamily="34" charset="0"/>
                <a:cs typeface="Arial" pitchFamily="34" charset="0"/>
              </a:rPr>
              <a:t>.</a:t>
            </a:r>
          </a:p>
        </p:txBody>
      </p:sp>
      <p:grpSp>
        <p:nvGrpSpPr>
          <p:cNvPr id="40" name="Group 19">
            <a:extLst>
              <a:ext uri="{FF2B5EF4-FFF2-40B4-BE49-F238E27FC236}">
                <a16:creationId xmlns:a16="http://schemas.microsoft.com/office/drawing/2014/main" id="{5FEF235B-AD50-906E-AA2D-9FAC5B3A03BD}"/>
              </a:ext>
            </a:extLst>
          </p:cNvPr>
          <p:cNvGrpSpPr>
            <a:grpSpLocks/>
          </p:cNvGrpSpPr>
          <p:nvPr/>
        </p:nvGrpSpPr>
        <p:grpSpPr bwMode="auto">
          <a:xfrm>
            <a:off x="5753104" y="3386138"/>
            <a:ext cx="305998" cy="727075"/>
            <a:chOff x="2425" y="2926"/>
            <a:chExt cx="145" cy="360"/>
          </a:xfrm>
        </p:grpSpPr>
        <p:sp>
          <p:nvSpPr>
            <p:cNvPr id="41" name="Rectangle 16">
              <a:extLst>
                <a:ext uri="{FF2B5EF4-FFF2-40B4-BE49-F238E27FC236}">
                  <a16:creationId xmlns:a16="http://schemas.microsoft.com/office/drawing/2014/main" id="{25E7D222-26AA-56FB-710E-F826D69B7D6F}"/>
                </a:ext>
              </a:extLst>
            </p:cNvPr>
            <p:cNvSpPr>
              <a:spLocks noChangeArrowheads="1"/>
            </p:cNvSpPr>
            <p:nvPr/>
          </p:nvSpPr>
          <p:spPr bwMode="auto">
            <a:xfrm>
              <a:off x="2425" y="2926"/>
              <a:ext cx="145" cy="231"/>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a:solidFill>
                    <a:srgbClr val="FFFF00"/>
                  </a:solidFill>
                  <a:latin typeface="Arial" pitchFamily="34" charset="0"/>
                  <a:cs typeface="Arial" pitchFamily="34" charset="0"/>
                </a:rPr>
                <a:t>.</a:t>
              </a:r>
            </a:p>
          </p:txBody>
        </p:sp>
        <p:sp>
          <p:nvSpPr>
            <p:cNvPr id="42" name="Rectangle 17">
              <a:extLst>
                <a:ext uri="{FF2B5EF4-FFF2-40B4-BE49-F238E27FC236}">
                  <a16:creationId xmlns:a16="http://schemas.microsoft.com/office/drawing/2014/main" id="{BBB0BE0B-40C1-2B5F-80B6-96AC7F7872DF}"/>
                </a:ext>
              </a:extLst>
            </p:cNvPr>
            <p:cNvSpPr>
              <a:spLocks noChangeArrowheads="1"/>
            </p:cNvSpPr>
            <p:nvPr/>
          </p:nvSpPr>
          <p:spPr bwMode="auto">
            <a:xfrm>
              <a:off x="2425" y="2986"/>
              <a:ext cx="145" cy="231"/>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a:solidFill>
                    <a:srgbClr val="FFFF00"/>
                  </a:solidFill>
                  <a:latin typeface="Arial" pitchFamily="34" charset="0"/>
                  <a:cs typeface="Arial" pitchFamily="34" charset="0"/>
                </a:rPr>
                <a:t>.</a:t>
              </a:r>
            </a:p>
          </p:txBody>
        </p:sp>
        <p:sp>
          <p:nvSpPr>
            <p:cNvPr id="44" name="Rectangle 18">
              <a:extLst>
                <a:ext uri="{FF2B5EF4-FFF2-40B4-BE49-F238E27FC236}">
                  <a16:creationId xmlns:a16="http://schemas.microsoft.com/office/drawing/2014/main" id="{1708D146-AED7-7758-B1EC-77EB419411FF}"/>
                </a:ext>
              </a:extLst>
            </p:cNvPr>
            <p:cNvSpPr>
              <a:spLocks noChangeArrowheads="1"/>
            </p:cNvSpPr>
            <p:nvPr/>
          </p:nvSpPr>
          <p:spPr bwMode="auto">
            <a:xfrm>
              <a:off x="2425" y="3055"/>
              <a:ext cx="145" cy="231"/>
            </a:xfrm>
            <a:prstGeom prst="rect">
              <a:avLst/>
            </a:prstGeom>
            <a:noFill/>
            <a:ln w="25400">
              <a:noFill/>
              <a:miter lim="800000"/>
              <a:headEnd/>
              <a:tailEnd/>
            </a:ln>
            <a:effectLst/>
          </p:spPr>
          <p:txBody>
            <a:bodyPr wrap="none" lIns="111125" tIns="55562" rIns="111125" bIns="55562">
              <a:spAutoFit/>
            </a:bodyPr>
            <a:lstStyle/>
            <a:p>
              <a:pPr defTabSz="1314450">
                <a:defRPr/>
              </a:pPr>
              <a:r>
                <a:rPr lang="en-US" sz="2300" dirty="0">
                  <a:solidFill>
                    <a:srgbClr val="FFFF00"/>
                  </a:solidFill>
                  <a:latin typeface="Arial" pitchFamily="34" charset="0"/>
                  <a:cs typeface="Arial" pitchFamily="34" charset="0"/>
                </a:rPr>
                <a:t>.</a:t>
              </a:r>
            </a:p>
          </p:txBody>
        </p:sp>
      </p:grpSp>
      <p:sp>
        <p:nvSpPr>
          <p:cNvPr id="49" name="Line 20">
            <a:extLst>
              <a:ext uri="{FF2B5EF4-FFF2-40B4-BE49-F238E27FC236}">
                <a16:creationId xmlns:a16="http://schemas.microsoft.com/office/drawing/2014/main" id="{B1093F16-A1D0-8FFF-F620-CEA904062A6E}"/>
              </a:ext>
            </a:extLst>
          </p:cNvPr>
          <p:cNvSpPr>
            <a:spLocks noChangeShapeType="1"/>
          </p:cNvSpPr>
          <p:nvPr/>
        </p:nvSpPr>
        <p:spPr bwMode="auto">
          <a:xfrm>
            <a:off x="5715000" y="3405188"/>
            <a:ext cx="439738" cy="0"/>
          </a:xfrm>
          <a:prstGeom prst="line">
            <a:avLst/>
          </a:prstGeom>
          <a:noFill/>
          <a:ln w="25400">
            <a:solidFill>
              <a:schemeClr val="bg1"/>
            </a:solidFill>
            <a:round/>
            <a:headEnd/>
            <a:tailEnd/>
          </a:ln>
          <a:effectLst/>
        </p:spPr>
        <p:txBody>
          <a:bodyPr wrap="none" anchor="ctr"/>
          <a:lstStyle/>
          <a:p>
            <a:pPr>
              <a:defRPr/>
            </a:pPr>
            <a:endParaRPr lang="en-US">
              <a:solidFill>
                <a:srgbClr val="FFFF00"/>
              </a:solidFill>
              <a:latin typeface="Arial" pitchFamily="34" charset="0"/>
              <a:cs typeface="Arial" pitchFamily="34" charset="0"/>
            </a:endParaRPr>
          </a:p>
        </p:txBody>
      </p:sp>
      <p:sp>
        <p:nvSpPr>
          <p:cNvPr id="54" name="Line 21">
            <a:extLst>
              <a:ext uri="{FF2B5EF4-FFF2-40B4-BE49-F238E27FC236}">
                <a16:creationId xmlns:a16="http://schemas.microsoft.com/office/drawing/2014/main" id="{C79DBBD4-0BB0-012B-D19B-7869D04348FD}"/>
              </a:ext>
            </a:extLst>
          </p:cNvPr>
          <p:cNvSpPr>
            <a:spLocks noChangeShapeType="1"/>
          </p:cNvSpPr>
          <p:nvPr/>
        </p:nvSpPr>
        <p:spPr bwMode="auto">
          <a:xfrm>
            <a:off x="5715000" y="3575050"/>
            <a:ext cx="439738" cy="0"/>
          </a:xfrm>
          <a:prstGeom prst="line">
            <a:avLst/>
          </a:prstGeom>
          <a:noFill/>
          <a:ln w="25400">
            <a:solidFill>
              <a:schemeClr val="bg1"/>
            </a:solidFill>
            <a:round/>
            <a:headEnd/>
            <a:tailEnd/>
          </a:ln>
          <a:effectLst/>
        </p:spPr>
        <p:txBody>
          <a:bodyPr wrap="none" anchor="ctr"/>
          <a:lstStyle/>
          <a:p>
            <a:pPr>
              <a:defRPr/>
            </a:pPr>
            <a:endParaRPr lang="en-US">
              <a:solidFill>
                <a:srgbClr val="FFFF00"/>
              </a:solidFill>
              <a:latin typeface="Arial" pitchFamily="34" charset="0"/>
              <a:cs typeface="Arial" pitchFamily="34" charset="0"/>
            </a:endParaRPr>
          </a:p>
        </p:txBody>
      </p:sp>
      <p:sp>
        <p:nvSpPr>
          <p:cNvPr id="59" name="Line 22">
            <a:extLst>
              <a:ext uri="{FF2B5EF4-FFF2-40B4-BE49-F238E27FC236}">
                <a16:creationId xmlns:a16="http://schemas.microsoft.com/office/drawing/2014/main" id="{EA1AD67E-922F-9922-14B4-8EF8B44AEBDC}"/>
              </a:ext>
            </a:extLst>
          </p:cNvPr>
          <p:cNvSpPr>
            <a:spLocks noChangeShapeType="1"/>
          </p:cNvSpPr>
          <p:nvPr/>
        </p:nvSpPr>
        <p:spPr bwMode="auto">
          <a:xfrm>
            <a:off x="5734050" y="2620963"/>
            <a:ext cx="436563" cy="0"/>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463" name="Line 23">
            <a:extLst>
              <a:ext uri="{FF2B5EF4-FFF2-40B4-BE49-F238E27FC236}">
                <a16:creationId xmlns:a16="http://schemas.microsoft.com/office/drawing/2014/main" id="{2CFC1CCC-B287-E264-B145-F96D6847BDCE}"/>
              </a:ext>
            </a:extLst>
          </p:cNvPr>
          <p:cNvSpPr>
            <a:spLocks noChangeShapeType="1"/>
          </p:cNvSpPr>
          <p:nvPr/>
        </p:nvSpPr>
        <p:spPr bwMode="auto">
          <a:xfrm>
            <a:off x="5715000" y="4048125"/>
            <a:ext cx="439738" cy="0"/>
          </a:xfrm>
          <a:prstGeom prst="line">
            <a:avLst/>
          </a:prstGeom>
          <a:noFill/>
          <a:ln w="25400">
            <a:solidFill>
              <a:schemeClr val="bg1"/>
            </a:solidFill>
            <a:round/>
            <a:headEnd/>
            <a:tailEnd/>
          </a:ln>
          <a:effectLst/>
        </p:spPr>
        <p:txBody>
          <a:bodyPr wrap="none" anchor="ctr"/>
          <a:lstStyle/>
          <a:p>
            <a:pPr>
              <a:defRPr/>
            </a:pPr>
            <a:endParaRPr lang="en-US">
              <a:solidFill>
                <a:srgbClr val="FFFF00"/>
              </a:solidFill>
              <a:latin typeface="Arial" pitchFamily="34" charset="0"/>
              <a:cs typeface="Arial" pitchFamily="34" charset="0"/>
            </a:endParaRPr>
          </a:p>
        </p:txBody>
      </p:sp>
      <p:sp>
        <p:nvSpPr>
          <p:cNvPr id="28697" name="AutoShape 25"/>
          <p:cNvSpPr>
            <a:spLocks noChangeArrowheads="1"/>
          </p:cNvSpPr>
          <p:nvPr/>
        </p:nvSpPr>
        <p:spPr bwMode="auto">
          <a:xfrm rot="16200000">
            <a:off x="4224337" y="3124201"/>
            <a:ext cx="1285875" cy="1301750"/>
          </a:xfrm>
          <a:prstGeom prst="triangle">
            <a:avLst>
              <a:gd name="adj" fmla="val 49995"/>
            </a:avLst>
          </a:prstGeom>
          <a:solidFill>
            <a:srgbClr val="8CF4EA"/>
          </a:solidFill>
          <a:ln w="12700">
            <a:solidFill>
              <a:schemeClr val="tx2"/>
            </a:solidFill>
            <a:miter lim="800000"/>
            <a:headEnd/>
            <a:tailEnd/>
          </a:ln>
          <a:effectLst/>
        </p:spPr>
        <p:txBody>
          <a:bodyPr vert="eaVert" wrap="none" lIns="111125" tIns="55562" rIns="111125" bIns="55562" anchor="ctr"/>
          <a:lstStyle/>
          <a:p>
            <a:pPr algn="ctr" defTabSz="1314450">
              <a:defRPr/>
            </a:pPr>
            <a:r>
              <a:rPr lang="en-US" sz="2300">
                <a:latin typeface="Arial" pitchFamily="34" charset="0"/>
                <a:cs typeface="Arial" pitchFamily="34" charset="0"/>
              </a:rPr>
              <a:t>  </a:t>
            </a:r>
          </a:p>
        </p:txBody>
      </p:sp>
      <p:sp>
        <p:nvSpPr>
          <p:cNvPr id="28699" name="Rectangle 27"/>
          <p:cNvSpPr>
            <a:spLocks noChangeArrowheads="1"/>
          </p:cNvSpPr>
          <p:nvPr/>
        </p:nvSpPr>
        <p:spPr bwMode="auto">
          <a:xfrm>
            <a:off x="4416425" y="3605213"/>
            <a:ext cx="1066061" cy="389208"/>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latin typeface="Arial" pitchFamily="34" charset="0"/>
                <a:cs typeface="Arial" pitchFamily="34" charset="0"/>
              </a:rPr>
              <a:t>Tree</a:t>
            </a:r>
            <a:r>
              <a:rPr lang="en-US" sz="1800" baseline="-25000" dirty="0">
                <a:latin typeface="Arial" pitchFamily="34" charset="0"/>
                <a:cs typeface="Arial" pitchFamily="34" charset="0"/>
              </a:rPr>
              <a:t>1</a:t>
            </a:r>
            <a:r>
              <a:rPr lang="en-US" sz="1800" dirty="0">
                <a:latin typeface="Arial" pitchFamily="34" charset="0"/>
                <a:cs typeface="Arial" pitchFamily="34" charset="0"/>
              </a:rPr>
              <a:t>[k]</a:t>
            </a:r>
          </a:p>
        </p:txBody>
      </p:sp>
      <p:sp>
        <p:nvSpPr>
          <p:cNvPr id="306" name="AutoShape 22"/>
          <p:cNvSpPr>
            <a:spLocks noChangeArrowheads="1"/>
          </p:cNvSpPr>
          <p:nvPr/>
        </p:nvSpPr>
        <p:spPr bwMode="auto">
          <a:xfrm>
            <a:off x="6086474" y="3073400"/>
            <a:ext cx="1830931" cy="1419479"/>
          </a:xfrm>
          <a:prstGeom prst="wedgeRoundRectCallout">
            <a:avLst>
              <a:gd name="adj1" fmla="val -137024"/>
              <a:gd name="adj2" fmla="val 75406"/>
              <a:gd name="adj3" fmla="val 16667"/>
            </a:avLst>
          </a:prstGeom>
          <a:solidFill>
            <a:schemeClr val="bg1">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307" name="AutoShape 22"/>
          <p:cNvSpPr>
            <a:spLocks noChangeArrowheads="1"/>
          </p:cNvSpPr>
          <p:nvPr/>
        </p:nvSpPr>
        <p:spPr bwMode="auto">
          <a:xfrm>
            <a:off x="6083534" y="1712659"/>
            <a:ext cx="1830931" cy="1419479"/>
          </a:xfrm>
          <a:prstGeom prst="wedgeRoundRectCallout">
            <a:avLst>
              <a:gd name="adj1" fmla="val -134429"/>
              <a:gd name="adj2" fmla="val 162412"/>
              <a:gd name="adj3" fmla="val 16667"/>
            </a:avLst>
          </a:prstGeom>
          <a:solidFill>
            <a:schemeClr val="bg1">
              <a:alpha val="74901"/>
            </a:schemeClr>
          </a:solidFill>
          <a:ln w="38100" algn="ctr">
            <a:solidFill>
              <a:srgbClr val="FF0000"/>
            </a:solidFill>
            <a:miter lim="800000"/>
            <a:headEnd/>
            <a:tailEnd/>
          </a:ln>
        </p:spPr>
        <p:txBody>
          <a:bodyPr anchor="ctr"/>
          <a:lstStyle/>
          <a:p>
            <a:pPr algn="ctr">
              <a:spcBef>
                <a:spcPct val="0"/>
              </a:spcBef>
            </a:pPr>
            <a:endParaRPr lang="en-US" sz="4000" b="0">
              <a:latin typeface="Arial" pitchFamily="34" charset="0"/>
              <a:cs typeface="Arial" pitchFamily="34" charset="0"/>
            </a:endParaRPr>
          </a:p>
        </p:txBody>
      </p:sp>
      <p:sp>
        <p:nvSpPr>
          <p:cNvPr id="28678" name="Freeform 6"/>
          <p:cNvSpPr>
            <a:spLocks/>
          </p:cNvSpPr>
          <p:nvPr/>
        </p:nvSpPr>
        <p:spPr bwMode="auto">
          <a:xfrm>
            <a:off x="3311525" y="3171825"/>
            <a:ext cx="879475" cy="615950"/>
          </a:xfrm>
          <a:custGeom>
            <a:avLst/>
            <a:gdLst/>
            <a:ahLst/>
            <a:cxnLst>
              <a:cxn ang="0">
                <a:pos x="0" y="0"/>
              </a:cxn>
              <a:cxn ang="0">
                <a:pos x="160" y="0"/>
              </a:cxn>
              <a:cxn ang="0">
                <a:pos x="160" y="303"/>
              </a:cxn>
              <a:cxn ang="0">
                <a:pos x="414" y="303"/>
              </a:cxn>
              <a:cxn ang="0">
                <a:pos x="414" y="303"/>
              </a:cxn>
            </a:cxnLst>
            <a:rect l="0" t="0" r="r" b="b"/>
            <a:pathLst>
              <a:path w="415" h="304">
                <a:moveTo>
                  <a:pt x="0" y="0"/>
                </a:moveTo>
                <a:lnTo>
                  <a:pt x="160" y="0"/>
                </a:lnTo>
                <a:lnTo>
                  <a:pt x="160" y="303"/>
                </a:lnTo>
                <a:lnTo>
                  <a:pt x="414" y="303"/>
                </a:lnTo>
                <a:lnTo>
                  <a:pt x="414" y="303"/>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sp>
        <p:nvSpPr>
          <p:cNvPr id="28674" name="Rectangle 2"/>
          <p:cNvSpPr>
            <a:spLocks noGrp="1" noChangeArrowheads="1"/>
          </p:cNvSpPr>
          <p:nvPr>
            <p:ph type="title"/>
          </p:nvPr>
        </p:nvSpPr>
        <p:spPr>
          <a:xfrm>
            <a:off x="808038" y="261938"/>
            <a:ext cx="7772400" cy="1143000"/>
          </a:xfrm>
        </p:spPr>
        <p:txBody>
          <a:bodyPr/>
          <a:lstStyle/>
          <a:p>
            <a:pPr>
              <a:defRPr/>
            </a:pPr>
            <a:r>
              <a:rPr lang="en-US" dirty="0"/>
              <a:t>Inductive Construction</a:t>
            </a:r>
          </a:p>
        </p:txBody>
      </p:sp>
      <p:sp>
        <p:nvSpPr>
          <p:cNvPr id="28676" name="Line 4"/>
          <p:cNvSpPr>
            <a:spLocks noChangeShapeType="1"/>
          </p:cNvSpPr>
          <p:nvPr/>
        </p:nvSpPr>
        <p:spPr bwMode="auto">
          <a:xfrm>
            <a:off x="2463800" y="2976563"/>
            <a:ext cx="365125" cy="3175"/>
          </a:xfrm>
          <a:prstGeom prst="line">
            <a:avLst/>
          </a:prstGeom>
          <a:noFill/>
          <a:ln w="254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8681" name="Rectangle 9"/>
          <p:cNvSpPr>
            <a:spLocks noChangeArrowheads="1"/>
          </p:cNvSpPr>
          <p:nvPr/>
        </p:nvSpPr>
        <p:spPr bwMode="auto">
          <a:xfrm>
            <a:off x="733425" y="1847850"/>
            <a:ext cx="1606017" cy="481541"/>
          </a:xfrm>
          <a:prstGeom prst="rect">
            <a:avLst/>
          </a:prstGeom>
          <a:noFill/>
          <a:ln w="25400">
            <a:noFill/>
            <a:miter lim="800000"/>
            <a:headEnd/>
            <a:tailEnd/>
          </a:ln>
          <a:effectLst/>
        </p:spPr>
        <p:txBody>
          <a:bodyPr wrap="none" lIns="111125" tIns="55562" rIns="111125" bIns="55562">
            <a:spAutoFit/>
          </a:bodyPr>
          <a:lstStyle/>
          <a:p>
            <a:pPr defTabSz="1314450">
              <a:defRPr/>
            </a:pPr>
            <a:r>
              <a:rPr lang="en-US" b="0" dirty="0">
                <a:solidFill>
                  <a:srgbClr val="FFFF00"/>
                </a:solidFill>
                <a:latin typeface="Arial" pitchFamily="34" charset="0"/>
                <a:cs typeface="Arial" pitchFamily="34" charset="0"/>
              </a:rPr>
              <a:t>Tree[2k] =</a:t>
            </a:r>
          </a:p>
        </p:txBody>
      </p:sp>
      <p:sp>
        <p:nvSpPr>
          <p:cNvPr id="28696" name="AutoShape 24"/>
          <p:cNvSpPr>
            <a:spLocks noChangeArrowheads="1"/>
          </p:cNvSpPr>
          <p:nvPr/>
        </p:nvSpPr>
        <p:spPr bwMode="auto">
          <a:xfrm rot="16200000">
            <a:off x="4272756" y="1666082"/>
            <a:ext cx="1228725" cy="1262062"/>
          </a:xfrm>
          <a:prstGeom prst="triangle">
            <a:avLst>
              <a:gd name="adj" fmla="val 49995"/>
            </a:avLst>
          </a:prstGeom>
          <a:solidFill>
            <a:srgbClr val="8CF4EA"/>
          </a:solidFill>
          <a:ln w="12700">
            <a:solidFill>
              <a:schemeClr val="tx2"/>
            </a:solidFill>
            <a:miter lim="800000"/>
            <a:headEnd/>
            <a:tailEnd/>
          </a:ln>
          <a:effectLst/>
        </p:spPr>
        <p:txBody>
          <a:bodyPr wrap="none" anchor="ctr"/>
          <a:lstStyle/>
          <a:p>
            <a:pPr>
              <a:defRPr/>
            </a:pPr>
            <a:endParaRPr lang="en-US">
              <a:latin typeface="Arial" pitchFamily="34" charset="0"/>
              <a:cs typeface="Arial" pitchFamily="34" charset="0"/>
            </a:endParaRPr>
          </a:p>
        </p:txBody>
      </p:sp>
      <p:sp>
        <p:nvSpPr>
          <p:cNvPr id="28698" name="Rectangle 26"/>
          <p:cNvSpPr>
            <a:spLocks noChangeArrowheads="1"/>
          </p:cNvSpPr>
          <p:nvPr/>
        </p:nvSpPr>
        <p:spPr bwMode="auto">
          <a:xfrm>
            <a:off x="4467225" y="2119313"/>
            <a:ext cx="1066061" cy="389208"/>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latin typeface="Arial" pitchFamily="34" charset="0"/>
                <a:cs typeface="Arial" pitchFamily="34" charset="0"/>
              </a:rPr>
              <a:t>Tree</a:t>
            </a:r>
            <a:r>
              <a:rPr lang="en-US" sz="1800" baseline="-25000" dirty="0">
                <a:latin typeface="Arial" pitchFamily="34" charset="0"/>
                <a:cs typeface="Arial" pitchFamily="34" charset="0"/>
              </a:rPr>
              <a:t>0</a:t>
            </a:r>
            <a:r>
              <a:rPr lang="en-US" sz="1800" dirty="0">
                <a:latin typeface="Arial" pitchFamily="34" charset="0"/>
                <a:cs typeface="Arial" pitchFamily="34" charset="0"/>
              </a:rPr>
              <a:t>[k]</a:t>
            </a:r>
          </a:p>
        </p:txBody>
      </p:sp>
      <p:sp>
        <p:nvSpPr>
          <p:cNvPr id="28700" name="Rectangle 28"/>
          <p:cNvSpPr>
            <a:spLocks noChangeArrowheads="1"/>
          </p:cNvSpPr>
          <p:nvPr/>
        </p:nvSpPr>
        <p:spPr bwMode="auto">
          <a:xfrm>
            <a:off x="6846600" y="2292821"/>
            <a:ext cx="1070806" cy="721607"/>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latin typeface="Arial" pitchFamily="34" charset="0"/>
                <a:cs typeface="Arial" pitchFamily="34" charset="0"/>
              </a:rPr>
              <a:t>k even </a:t>
            </a:r>
          </a:p>
          <a:p>
            <a:pPr defTabSz="1314450">
              <a:defRPr/>
            </a:pPr>
            <a:r>
              <a:rPr lang="en-US" sz="1800" dirty="0">
                <a:latin typeface="Arial" pitchFamily="34" charset="0"/>
                <a:cs typeface="Arial" pitchFamily="34" charset="0"/>
              </a:rPr>
              <a:t>outputs</a:t>
            </a:r>
          </a:p>
        </p:txBody>
      </p:sp>
      <p:sp>
        <p:nvSpPr>
          <p:cNvPr id="28701" name="Rectangle 29"/>
          <p:cNvSpPr>
            <a:spLocks noChangeArrowheads="1"/>
          </p:cNvSpPr>
          <p:nvPr/>
        </p:nvSpPr>
        <p:spPr bwMode="auto">
          <a:xfrm>
            <a:off x="6846600" y="3832376"/>
            <a:ext cx="1070806" cy="721607"/>
          </a:xfrm>
          <a:prstGeom prst="rect">
            <a:avLst/>
          </a:prstGeom>
          <a:noFill/>
          <a:ln w="25400">
            <a:noFill/>
            <a:miter lim="800000"/>
            <a:headEnd/>
            <a:tailEnd/>
          </a:ln>
          <a:effectLst/>
        </p:spPr>
        <p:txBody>
          <a:bodyPr wrap="none" lIns="111125" tIns="55562" rIns="111125" bIns="55562">
            <a:spAutoFit/>
          </a:bodyPr>
          <a:lstStyle/>
          <a:p>
            <a:pPr defTabSz="1314450">
              <a:defRPr/>
            </a:pPr>
            <a:r>
              <a:rPr lang="en-US" sz="1800" dirty="0">
                <a:latin typeface="Arial" pitchFamily="34" charset="0"/>
                <a:cs typeface="Arial" pitchFamily="34" charset="0"/>
              </a:rPr>
              <a:t>k odd </a:t>
            </a:r>
          </a:p>
          <a:p>
            <a:pPr defTabSz="1314450">
              <a:defRPr/>
            </a:pPr>
            <a:r>
              <a:rPr lang="en-US" sz="1800" dirty="0">
                <a:latin typeface="Arial" pitchFamily="34" charset="0"/>
                <a:cs typeface="Arial" pitchFamily="34" charset="0"/>
              </a:rPr>
              <a:t>outputs</a:t>
            </a:r>
          </a:p>
        </p:txBody>
      </p:sp>
      <p:sp>
        <p:nvSpPr>
          <p:cNvPr id="28677" name="Freeform 5"/>
          <p:cNvSpPr>
            <a:spLocks/>
          </p:cNvSpPr>
          <p:nvPr/>
        </p:nvSpPr>
        <p:spPr bwMode="auto">
          <a:xfrm>
            <a:off x="3311525" y="2325688"/>
            <a:ext cx="920750" cy="461962"/>
          </a:xfrm>
          <a:custGeom>
            <a:avLst/>
            <a:gdLst/>
            <a:ahLst/>
            <a:cxnLst>
              <a:cxn ang="0">
                <a:pos x="0" y="228"/>
              </a:cxn>
              <a:cxn ang="0">
                <a:pos x="157" y="228"/>
              </a:cxn>
              <a:cxn ang="0">
                <a:pos x="157" y="0"/>
              </a:cxn>
              <a:cxn ang="0">
                <a:pos x="406" y="0"/>
              </a:cxn>
              <a:cxn ang="0">
                <a:pos x="406" y="0"/>
              </a:cxn>
            </a:cxnLst>
            <a:rect l="0" t="0" r="r" b="b"/>
            <a:pathLst>
              <a:path w="407" h="229">
                <a:moveTo>
                  <a:pt x="0" y="228"/>
                </a:moveTo>
                <a:lnTo>
                  <a:pt x="157" y="228"/>
                </a:lnTo>
                <a:lnTo>
                  <a:pt x="157" y="0"/>
                </a:lnTo>
                <a:lnTo>
                  <a:pt x="406" y="0"/>
                </a:lnTo>
                <a:lnTo>
                  <a:pt x="406"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grpSp>
        <p:nvGrpSpPr>
          <p:cNvPr id="4" name="Group 103"/>
          <p:cNvGrpSpPr/>
          <p:nvPr/>
        </p:nvGrpSpPr>
        <p:grpSpPr>
          <a:xfrm>
            <a:off x="406244" y="2747963"/>
            <a:ext cx="2129177" cy="1239075"/>
            <a:chOff x="572800" y="2516714"/>
            <a:chExt cx="3150735" cy="1833571"/>
          </a:xfrm>
          <a:effectLst>
            <a:glow rad="63500">
              <a:schemeClr val="accent3">
                <a:satMod val="175000"/>
                <a:alpha val="40000"/>
              </a:schemeClr>
            </a:glow>
          </a:effectLst>
        </p:grpSpPr>
        <p:sp>
          <p:nvSpPr>
            <p:cNvPr id="43" name="Line 45"/>
            <p:cNvSpPr>
              <a:spLocks noChangeShapeType="1"/>
            </p:cNvSpPr>
            <p:nvPr/>
          </p:nvSpPr>
          <p:spPr bwMode="auto">
            <a:xfrm>
              <a:off x="3343275" y="3338513"/>
              <a:ext cx="223838" cy="1587"/>
            </a:xfrm>
            <a:prstGeom prst="line">
              <a:avLst/>
            </a:prstGeom>
            <a:noFill/>
            <a:ln w="25400">
              <a:solidFill>
                <a:schemeClr val="tx2"/>
              </a:solidFill>
              <a:round/>
              <a:headEnd/>
              <a:tailEnd/>
            </a:ln>
            <a:effectLst/>
          </p:spPr>
          <p:txBody>
            <a:bodyPr wrap="none" anchor="ctr"/>
            <a:lstStyle/>
            <a:p>
              <a:pPr>
                <a:defRPr/>
              </a:pPr>
              <a:endParaRPr lang="en-US" sz="2000" dirty="0">
                <a:latin typeface="Arial" pitchFamily="34" charset="0"/>
              </a:endParaRPr>
            </a:p>
          </p:txBody>
        </p:sp>
        <p:grpSp>
          <p:nvGrpSpPr>
            <p:cNvPr id="5" name="Group 32"/>
            <p:cNvGrpSpPr>
              <a:grpSpLocks/>
            </p:cNvGrpSpPr>
            <p:nvPr/>
          </p:nvGrpSpPr>
          <p:grpSpPr bwMode="auto">
            <a:xfrm>
              <a:off x="1312239" y="3449103"/>
              <a:ext cx="863600" cy="265647"/>
              <a:chOff x="1313" y="2496"/>
              <a:chExt cx="1252" cy="427"/>
            </a:xfrm>
          </p:grpSpPr>
          <p:sp>
            <p:nvSpPr>
              <p:cNvPr id="4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 name="Group 32"/>
            <p:cNvGrpSpPr>
              <a:grpSpLocks/>
            </p:cNvGrpSpPr>
            <p:nvPr/>
          </p:nvGrpSpPr>
          <p:grpSpPr bwMode="auto">
            <a:xfrm>
              <a:off x="2662578" y="4084638"/>
              <a:ext cx="863600" cy="265647"/>
              <a:chOff x="1313" y="2496"/>
              <a:chExt cx="1252" cy="427"/>
            </a:xfrm>
          </p:grpSpPr>
          <p:sp>
            <p:nvSpPr>
              <p:cNvPr id="5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 name="Group 32"/>
            <p:cNvGrpSpPr>
              <a:grpSpLocks/>
            </p:cNvGrpSpPr>
            <p:nvPr/>
          </p:nvGrpSpPr>
          <p:grpSpPr bwMode="auto">
            <a:xfrm>
              <a:off x="1687396" y="4023778"/>
              <a:ext cx="863600" cy="265647"/>
              <a:chOff x="1313" y="2496"/>
              <a:chExt cx="1252" cy="427"/>
            </a:xfrm>
          </p:grpSpPr>
          <p:sp>
            <p:nvSpPr>
              <p:cNvPr id="5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 name="Group 32"/>
            <p:cNvGrpSpPr>
              <a:grpSpLocks/>
            </p:cNvGrpSpPr>
            <p:nvPr/>
          </p:nvGrpSpPr>
          <p:grpSpPr bwMode="auto">
            <a:xfrm>
              <a:off x="884578" y="3980540"/>
              <a:ext cx="863600" cy="265647"/>
              <a:chOff x="1313" y="2496"/>
              <a:chExt cx="1252" cy="427"/>
            </a:xfrm>
          </p:grpSpPr>
          <p:sp>
            <p:nvSpPr>
              <p:cNvPr id="6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 name="Group 32"/>
            <p:cNvGrpSpPr>
              <a:grpSpLocks/>
            </p:cNvGrpSpPr>
            <p:nvPr/>
          </p:nvGrpSpPr>
          <p:grpSpPr bwMode="auto">
            <a:xfrm>
              <a:off x="2045999" y="3650189"/>
              <a:ext cx="863600" cy="265647"/>
              <a:chOff x="1313" y="2496"/>
              <a:chExt cx="1252" cy="427"/>
            </a:xfrm>
          </p:grpSpPr>
          <p:sp>
            <p:nvSpPr>
              <p:cNvPr id="6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0" name="Group 32"/>
            <p:cNvGrpSpPr>
              <a:grpSpLocks/>
            </p:cNvGrpSpPr>
            <p:nvPr/>
          </p:nvGrpSpPr>
          <p:grpSpPr bwMode="auto">
            <a:xfrm>
              <a:off x="1537715" y="2946175"/>
              <a:ext cx="863600" cy="265647"/>
              <a:chOff x="1313" y="2496"/>
              <a:chExt cx="1252" cy="427"/>
            </a:xfrm>
          </p:grpSpPr>
          <p:sp>
            <p:nvSpPr>
              <p:cNvPr id="7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 name="Group 32"/>
            <p:cNvGrpSpPr>
              <a:grpSpLocks/>
            </p:cNvGrpSpPr>
            <p:nvPr/>
          </p:nvGrpSpPr>
          <p:grpSpPr bwMode="auto">
            <a:xfrm>
              <a:off x="2199819" y="3027363"/>
              <a:ext cx="863600" cy="265647"/>
              <a:chOff x="1313" y="2496"/>
              <a:chExt cx="1252" cy="427"/>
            </a:xfrm>
          </p:grpSpPr>
          <p:sp>
            <p:nvSpPr>
              <p:cNvPr id="7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 name="Group 32"/>
            <p:cNvGrpSpPr>
              <a:grpSpLocks/>
            </p:cNvGrpSpPr>
            <p:nvPr/>
          </p:nvGrpSpPr>
          <p:grpSpPr bwMode="auto">
            <a:xfrm>
              <a:off x="2353639" y="3345389"/>
              <a:ext cx="863600" cy="265647"/>
              <a:chOff x="1313" y="2496"/>
              <a:chExt cx="1252" cy="427"/>
            </a:xfrm>
          </p:grpSpPr>
          <p:sp>
            <p:nvSpPr>
              <p:cNvPr id="8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 name="Group 32"/>
            <p:cNvGrpSpPr>
              <a:grpSpLocks/>
            </p:cNvGrpSpPr>
            <p:nvPr/>
          </p:nvGrpSpPr>
          <p:grpSpPr bwMode="auto">
            <a:xfrm>
              <a:off x="2859935" y="3688289"/>
              <a:ext cx="863600" cy="265647"/>
              <a:chOff x="1313" y="2496"/>
              <a:chExt cx="1252" cy="427"/>
            </a:xfrm>
          </p:grpSpPr>
          <p:sp>
            <p:nvSpPr>
              <p:cNvPr id="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4" name="Group 32"/>
            <p:cNvGrpSpPr>
              <a:grpSpLocks/>
            </p:cNvGrpSpPr>
            <p:nvPr/>
          </p:nvGrpSpPr>
          <p:grpSpPr bwMode="auto">
            <a:xfrm>
              <a:off x="2490216" y="2748489"/>
              <a:ext cx="863600" cy="265647"/>
              <a:chOff x="1313" y="2496"/>
              <a:chExt cx="1252" cy="427"/>
            </a:xfrm>
          </p:grpSpPr>
          <p:sp>
            <p:nvSpPr>
              <p:cNvPr id="9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5" name="Group 32"/>
            <p:cNvGrpSpPr>
              <a:grpSpLocks/>
            </p:cNvGrpSpPr>
            <p:nvPr/>
          </p:nvGrpSpPr>
          <p:grpSpPr bwMode="auto">
            <a:xfrm>
              <a:off x="1798978" y="2516714"/>
              <a:ext cx="863600" cy="265647"/>
              <a:chOff x="1313" y="2496"/>
              <a:chExt cx="1252" cy="427"/>
            </a:xfrm>
          </p:grpSpPr>
          <p:sp>
            <p:nvSpPr>
              <p:cNvPr id="9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9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6" name="Group 32"/>
            <p:cNvGrpSpPr>
              <a:grpSpLocks/>
            </p:cNvGrpSpPr>
            <p:nvPr/>
          </p:nvGrpSpPr>
          <p:grpSpPr bwMode="auto">
            <a:xfrm>
              <a:off x="572800" y="2761716"/>
              <a:ext cx="863600" cy="265647"/>
              <a:chOff x="1313" y="2496"/>
              <a:chExt cx="1252" cy="427"/>
            </a:xfrm>
          </p:grpSpPr>
          <p:sp>
            <p:nvSpPr>
              <p:cNvPr id="10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0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17" name="Group 228"/>
          <p:cNvGrpSpPr/>
          <p:nvPr/>
        </p:nvGrpSpPr>
        <p:grpSpPr>
          <a:xfrm>
            <a:off x="2617632" y="1352776"/>
            <a:ext cx="1638455" cy="705832"/>
            <a:chOff x="5311932" y="7658863"/>
            <a:chExt cx="1879331" cy="809599"/>
          </a:xfrm>
          <a:effectLst>
            <a:glow rad="63500">
              <a:schemeClr val="accent3">
                <a:satMod val="175000"/>
                <a:alpha val="40000"/>
              </a:schemeClr>
            </a:glow>
          </a:effectLst>
        </p:grpSpPr>
        <p:grpSp>
          <p:nvGrpSpPr>
            <p:cNvPr id="18" name="Group 32"/>
            <p:cNvGrpSpPr>
              <a:grpSpLocks/>
            </p:cNvGrpSpPr>
            <p:nvPr/>
          </p:nvGrpSpPr>
          <p:grpSpPr bwMode="auto">
            <a:xfrm>
              <a:off x="5811624" y="8288945"/>
              <a:ext cx="583596" cy="179517"/>
              <a:chOff x="1313" y="2496"/>
              <a:chExt cx="1252" cy="427"/>
            </a:xfrm>
          </p:grpSpPr>
          <p:sp>
            <p:nvSpPr>
              <p:cNvPr id="22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9" name="Group 32"/>
            <p:cNvGrpSpPr>
              <a:grpSpLocks/>
            </p:cNvGrpSpPr>
            <p:nvPr/>
          </p:nvGrpSpPr>
          <p:grpSpPr bwMode="auto">
            <a:xfrm>
              <a:off x="5963994" y="7949080"/>
              <a:ext cx="583596" cy="179517"/>
              <a:chOff x="1313" y="2496"/>
              <a:chExt cx="1252" cy="427"/>
            </a:xfrm>
          </p:grpSpPr>
          <p:sp>
            <p:nvSpPr>
              <p:cNvPr id="20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 name="Group 32"/>
            <p:cNvGrpSpPr>
              <a:grpSpLocks/>
            </p:cNvGrpSpPr>
            <p:nvPr/>
          </p:nvGrpSpPr>
          <p:grpSpPr bwMode="auto">
            <a:xfrm>
              <a:off x="6411425" y="8003945"/>
              <a:ext cx="583596" cy="179517"/>
              <a:chOff x="1313" y="2496"/>
              <a:chExt cx="1252" cy="427"/>
            </a:xfrm>
          </p:grpSpPr>
          <p:sp>
            <p:nvSpPr>
              <p:cNvPr id="20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1" name="Group 32"/>
            <p:cNvGrpSpPr>
              <a:grpSpLocks/>
            </p:cNvGrpSpPr>
            <p:nvPr/>
          </p:nvGrpSpPr>
          <p:grpSpPr bwMode="auto">
            <a:xfrm>
              <a:off x="6515372" y="8218858"/>
              <a:ext cx="583596" cy="179517"/>
              <a:chOff x="1313" y="2496"/>
              <a:chExt cx="1252" cy="427"/>
            </a:xfrm>
          </p:grpSpPr>
          <p:sp>
            <p:nvSpPr>
              <p:cNvPr id="19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2" name="Group 32"/>
            <p:cNvGrpSpPr>
              <a:grpSpLocks/>
            </p:cNvGrpSpPr>
            <p:nvPr/>
          </p:nvGrpSpPr>
          <p:grpSpPr bwMode="auto">
            <a:xfrm>
              <a:off x="6607667" y="7815490"/>
              <a:ext cx="583596" cy="179517"/>
              <a:chOff x="1313" y="2496"/>
              <a:chExt cx="1252" cy="427"/>
            </a:xfrm>
          </p:grpSpPr>
          <p:sp>
            <p:nvSpPr>
              <p:cNvPr id="18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3" name="Group 32"/>
            <p:cNvGrpSpPr>
              <a:grpSpLocks/>
            </p:cNvGrpSpPr>
            <p:nvPr/>
          </p:nvGrpSpPr>
          <p:grpSpPr bwMode="auto">
            <a:xfrm>
              <a:off x="6140548" y="7658863"/>
              <a:ext cx="583596" cy="179517"/>
              <a:chOff x="1313" y="2496"/>
              <a:chExt cx="1252" cy="427"/>
            </a:xfrm>
          </p:grpSpPr>
          <p:sp>
            <p:nvSpPr>
              <p:cNvPr id="1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4" name="Group 32"/>
            <p:cNvGrpSpPr>
              <a:grpSpLocks/>
            </p:cNvGrpSpPr>
            <p:nvPr/>
          </p:nvGrpSpPr>
          <p:grpSpPr bwMode="auto">
            <a:xfrm>
              <a:off x="5311932" y="7824428"/>
              <a:ext cx="583596" cy="179517"/>
              <a:chOff x="1313" y="2496"/>
              <a:chExt cx="1252" cy="427"/>
            </a:xfrm>
          </p:grpSpPr>
          <p:sp>
            <p:nvSpPr>
              <p:cNvPr id="18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sp>
        <p:nvSpPr>
          <p:cNvPr id="267" name="AutoShape 14"/>
          <p:cNvSpPr>
            <a:spLocks noChangeArrowheads="1"/>
          </p:cNvSpPr>
          <p:nvPr/>
        </p:nvSpPr>
        <p:spPr bwMode="auto">
          <a:xfrm>
            <a:off x="2959772" y="2705643"/>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grpSp>
        <p:nvGrpSpPr>
          <p:cNvPr id="25" name="Group 267"/>
          <p:cNvGrpSpPr/>
          <p:nvPr/>
        </p:nvGrpSpPr>
        <p:grpSpPr>
          <a:xfrm>
            <a:off x="2665177" y="3916692"/>
            <a:ext cx="1638455" cy="705832"/>
            <a:chOff x="5311932" y="7658863"/>
            <a:chExt cx="1879331" cy="809599"/>
          </a:xfrm>
          <a:effectLst>
            <a:glow rad="63500">
              <a:schemeClr val="accent3">
                <a:satMod val="175000"/>
                <a:alpha val="40000"/>
              </a:schemeClr>
            </a:glow>
          </a:effectLst>
        </p:grpSpPr>
        <p:grpSp>
          <p:nvGrpSpPr>
            <p:cNvPr id="26" name="Group 32"/>
            <p:cNvGrpSpPr>
              <a:grpSpLocks/>
            </p:cNvGrpSpPr>
            <p:nvPr/>
          </p:nvGrpSpPr>
          <p:grpSpPr bwMode="auto">
            <a:xfrm>
              <a:off x="5811624" y="8288945"/>
              <a:ext cx="583596" cy="179517"/>
              <a:chOff x="1313" y="2496"/>
              <a:chExt cx="1252" cy="427"/>
            </a:xfrm>
          </p:grpSpPr>
          <p:sp>
            <p:nvSpPr>
              <p:cNvPr id="30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 name="Group 32"/>
            <p:cNvGrpSpPr>
              <a:grpSpLocks/>
            </p:cNvGrpSpPr>
            <p:nvPr/>
          </p:nvGrpSpPr>
          <p:grpSpPr bwMode="auto">
            <a:xfrm>
              <a:off x="5963994" y="7949080"/>
              <a:ext cx="583596" cy="179517"/>
              <a:chOff x="1313" y="2496"/>
              <a:chExt cx="1252" cy="427"/>
            </a:xfrm>
          </p:grpSpPr>
          <p:sp>
            <p:nvSpPr>
              <p:cNvPr id="29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 name="Group 32"/>
            <p:cNvGrpSpPr>
              <a:grpSpLocks/>
            </p:cNvGrpSpPr>
            <p:nvPr/>
          </p:nvGrpSpPr>
          <p:grpSpPr bwMode="auto">
            <a:xfrm>
              <a:off x="6411425" y="8003945"/>
              <a:ext cx="583596" cy="179517"/>
              <a:chOff x="1313" y="2496"/>
              <a:chExt cx="1252" cy="427"/>
            </a:xfrm>
          </p:grpSpPr>
          <p:sp>
            <p:nvSpPr>
              <p:cNvPr id="29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9" name="Group 32"/>
            <p:cNvGrpSpPr>
              <a:grpSpLocks/>
            </p:cNvGrpSpPr>
            <p:nvPr/>
          </p:nvGrpSpPr>
          <p:grpSpPr bwMode="auto">
            <a:xfrm>
              <a:off x="6515372" y="8218858"/>
              <a:ext cx="583596" cy="179517"/>
              <a:chOff x="1313" y="2496"/>
              <a:chExt cx="1252" cy="427"/>
            </a:xfrm>
          </p:grpSpPr>
          <p:sp>
            <p:nvSpPr>
              <p:cNvPr id="28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9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0" name="Group 32"/>
            <p:cNvGrpSpPr>
              <a:grpSpLocks/>
            </p:cNvGrpSpPr>
            <p:nvPr/>
          </p:nvGrpSpPr>
          <p:grpSpPr bwMode="auto">
            <a:xfrm>
              <a:off x="6607667" y="7815490"/>
              <a:ext cx="583596" cy="179517"/>
              <a:chOff x="1313" y="2496"/>
              <a:chExt cx="1252" cy="427"/>
            </a:xfrm>
          </p:grpSpPr>
          <p:sp>
            <p:nvSpPr>
              <p:cNvPr id="28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1" name="Group 32"/>
            <p:cNvGrpSpPr>
              <a:grpSpLocks/>
            </p:cNvGrpSpPr>
            <p:nvPr/>
          </p:nvGrpSpPr>
          <p:grpSpPr bwMode="auto">
            <a:xfrm>
              <a:off x="6140548" y="7658863"/>
              <a:ext cx="583596" cy="179517"/>
              <a:chOff x="1313" y="2496"/>
              <a:chExt cx="1252" cy="427"/>
            </a:xfrm>
          </p:grpSpPr>
          <p:sp>
            <p:nvSpPr>
              <p:cNvPr id="28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04" name="Group 32"/>
            <p:cNvGrpSpPr>
              <a:grpSpLocks/>
            </p:cNvGrpSpPr>
            <p:nvPr/>
          </p:nvGrpSpPr>
          <p:grpSpPr bwMode="auto">
            <a:xfrm>
              <a:off x="5311932" y="7824428"/>
              <a:ext cx="583596" cy="179517"/>
              <a:chOff x="1313" y="2496"/>
              <a:chExt cx="1252" cy="427"/>
            </a:xfrm>
          </p:grpSpPr>
          <p:sp>
            <p:nvSpPr>
              <p:cNvPr id="27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28705" name="Group 362"/>
          <p:cNvGrpSpPr/>
          <p:nvPr/>
        </p:nvGrpSpPr>
        <p:grpSpPr>
          <a:xfrm>
            <a:off x="6170613" y="3251715"/>
            <a:ext cx="1086867" cy="934963"/>
            <a:chOff x="9567021" y="1893776"/>
            <a:chExt cx="1086867" cy="934963"/>
          </a:xfrm>
        </p:grpSpPr>
        <p:grpSp>
          <p:nvGrpSpPr>
            <p:cNvPr id="28706" name="Group 339"/>
            <p:cNvGrpSpPr/>
            <p:nvPr/>
          </p:nvGrpSpPr>
          <p:grpSpPr>
            <a:xfrm>
              <a:off x="9567021" y="1893776"/>
              <a:ext cx="508796" cy="934963"/>
              <a:chOff x="9567021" y="1893776"/>
              <a:chExt cx="508796" cy="934963"/>
            </a:xfrm>
          </p:grpSpPr>
          <p:grpSp>
            <p:nvGrpSpPr>
              <p:cNvPr id="28707" name="Group 32"/>
              <p:cNvGrpSpPr>
                <a:grpSpLocks/>
              </p:cNvGrpSpPr>
              <p:nvPr/>
            </p:nvGrpSpPr>
            <p:grpSpPr bwMode="auto">
              <a:xfrm>
                <a:off x="9567021" y="2412746"/>
                <a:ext cx="508796" cy="156508"/>
                <a:chOff x="1313" y="2496"/>
                <a:chExt cx="1252" cy="427"/>
              </a:xfrm>
            </p:grpSpPr>
            <p:sp>
              <p:nvSpPr>
                <p:cNvPr id="33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08" name="Group 32"/>
              <p:cNvGrpSpPr>
                <a:grpSpLocks/>
              </p:cNvGrpSpPr>
              <p:nvPr/>
            </p:nvGrpSpPr>
            <p:grpSpPr bwMode="auto">
              <a:xfrm>
                <a:off x="9567021" y="2672231"/>
                <a:ext cx="508796" cy="156508"/>
                <a:chOff x="1313" y="2496"/>
                <a:chExt cx="1252" cy="427"/>
              </a:xfrm>
            </p:grpSpPr>
            <p:sp>
              <p:nvSpPr>
                <p:cNvPr id="32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09" name="Group 32"/>
              <p:cNvGrpSpPr>
                <a:grpSpLocks/>
              </p:cNvGrpSpPr>
              <p:nvPr/>
            </p:nvGrpSpPr>
            <p:grpSpPr bwMode="auto">
              <a:xfrm>
                <a:off x="9567021" y="1893776"/>
                <a:ext cx="508796" cy="156508"/>
                <a:chOff x="1313" y="2496"/>
                <a:chExt cx="1252" cy="427"/>
              </a:xfrm>
            </p:grpSpPr>
            <p:sp>
              <p:nvSpPr>
                <p:cNvPr id="31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11" name="Group 32"/>
              <p:cNvGrpSpPr>
                <a:grpSpLocks/>
              </p:cNvGrpSpPr>
              <p:nvPr/>
            </p:nvGrpSpPr>
            <p:grpSpPr bwMode="auto">
              <a:xfrm>
                <a:off x="9567021" y="2153261"/>
                <a:ext cx="508796" cy="156508"/>
                <a:chOff x="1313" y="2496"/>
                <a:chExt cx="1252" cy="427"/>
              </a:xfrm>
            </p:grpSpPr>
            <p:sp>
              <p:nvSpPr>
                <p:cNvPr id="31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28712" name="Group 361"/>
            <p:cNvGrpSpPr/>
            <p:nvPr/>
          </p:nvGrpSpPr>
          <p:grpSpPr>
            <a:xfrm>
              <a:off x="10145092" y="1893776"/>
              <a:ext cx="508796" cy="415993"/>
              <a:chOff x="10228217" y="2070527"/>
              <a:chExt cx="508796" cy="415993"/>
            </a:xfrm>
          </p:grpSpPr>
          <p:grpSp>
            <p:nvGrpSpPr>
              <p:cNvPr id="28713" name="Group 32"/>
              <p:cNvGrpSpPr>
                <a:grpSpLocks/>
              </p:cNvGrpSpPr>
              <p:nvPr/>
            </p:nvGrpSpPr>
            <p:grpSpPr bwMode="auto">
              <a:xfrm>
                <a:off x="10228217" y="2070527"/>
                <a:ext cx="508796" cy="156508"/>
                <a:chOff x="1313" y="2496"/>
                <a:chExt cx="1252" cy="427"/>
              </a:xfrm>
            </p:grpSpPr>
            <p:sp>
              <p:nvSpPr>
                <p:cNvPr id="350"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1"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2"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3"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14" name="Group 32"/>
              <p:cNvGrpSpPr>
                <a:grpSpLocks/>
              </p:cNvGrpSpPr>
              <p:nvPr/>
            </p:nvGrpSpPr>
            <p:grpSpPr bwMode="auto">
              <a:xfrm>
                <a:off x="10228217" y="2330012"/>
                <a:ext cx="508796" cy="156508"/>
                <a:chOff x="1313" y="2496"/>
                <a:chExt cx="1252" cy="427"/>
              </a:xfrm>
            </p:grpSpPr>
            <p:sp>
              <p:nvSpPr>
                <p:cNvPr id="34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grpSp>
        <p:nvGrpSpPr>
          <p:cNvPr id="28715" name="Group 396"/>
          <p:cNvGrpSpPr/>
          <p:nvPr/>
        </p:nvGrpSpPr>
        <p:grpSpPr>
          <a:xfrm>
            <a:off x="6420929" y="1893996"/>
            <a:ext cx="1086867" cy="934963"/>
            <a:chOff x="9567021" y="1893776"/>
            <a:chExt cx="1086867" cy="934963"/>
          </a:xfrm>
        </p:grpSpPr>
        <p:grpSp>
          <p:nvGrpSpPr>
            <p:cNvPr id="28716" name="Group 397"/>
            <p:cNvGrpSpPr/>
            <p:nvPr/>
          </p:nvGrpSpPr>
          <p:grpSpPr>
            <a:xfrm>
              <a:off x="9567021" y="1893776"/>
              <a:ext cx="508796" cy="934963"/>
              <a:chOff x="9567021" y="1893776"/>
              <a:chExt cx="508796" cy="934963"/>
            </a:xfrm>
          </p:grpSpPr>
          <p:grpSp>
            <p:nvGrpSpPr>
              <p:cNvPr id="28717" name="Group 32"/>
              <p:cNvGrpSpPr>
                <a:grpSpLocks/>
              </p:cNvGrpSpPr>
              <p:nvPr/>
            </p:nvGrpSpPr>
            <p:grpSpPr bwMode="auto">
              <a:xfrm>
                <a:off x="9567021" y="2412746"/>
                <a:ext cx="508796" cy="156508"/>
                <a:chOff x="1313" y="2496"/>
                <a:chExt cx="1252" cy="427"/>
              </a:xfrm>
            </p:grpSpPr>
            <p:sp>
              <p:nvSpPr>
                <p:cNvPr id="42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18" name="Group 32"/>
              <p:cNvGrpSpPr>
                <a:grpSpLocks/>
              </p:cNvGrpSpPr>
              <p:nvPr/>
            </p:nvGrpSpPr>
            <p:grpSpPr bwMode="auto">
              <a:xfrm>
                <a:off x="9567021" y="2672231"/>
                <a:ext cx="508796" cy="156508"/>
                <a:chOff x="1313" y="2496"/>
                <a:chExt cx="1252" cy="427"/>
              </a:xfrm>
            </p:grpSpPr>
            <p:sp>
              <p:nvSpPr>
                <p:cNvPr id="42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19" name="Group 32"/>
              <p:cNvGrpSpPr>
                <a:grpSpLocks/>
              </p:cNvGrpSpPr>
              <p:nvPr/>
            </p:nvGrpSpPr>
            <p:grpSpPr bwMode="auto">
              <a:xfrm>
                <a:off x="9567021" y="1893776"/>
                <a:ext cx="508796" cy="156508"/>
                <a:chOff x="1313" y="2496"/>
                <a:chExt cx="1252" cy="427"/>
              </a:xfrm>
            </p:grpSpPr>
            <p:sp>
              <p:nvSpPr>
                <p:cNvPr id="418"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1"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20" name="Group 32"/>
              <p:cNvGrpSpPr>
                <a:grpSpLocks/>
              </p:cNvGrpSpPr>
              <p:nvPr/>
            </p:nvGrpSpPr>
            <p:grpSpPr bwMode="auto">
              <a:xfrm>
                <a:off x="9567021" y="2153261"/>
                <a:ext cx="508796" cy="156508"/>
                <a:chOff x="1313" y="2496"/>
                <a:chExt cx="1252" cy="427"/>
              </a:xfrm>
            </p:grpSpPr>
            <p:sp>
              <p:nvSpPr>
                <p:cNvPr id="41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28721" name="Group 398"/>
            <p:cNvGrpSpPr/>
            <p:nvPr/>
          </p:nvGrpSpPr>
          <p:grpSpPr>
            <a:xfrm>
              <a:off x="10145092" y="1893776"/>
              <a:ext cx="508796" cy="415993"/>
              <a:chOff x="10228217" y="2070527"/>
              <a:chExt cx="508796" cy="415993"/>
            </a:xfrm>
          </p:grpSpPr>
          <p:grpSp>
            <p:nvGrpSpPr>
              <p:cNvPr id="28722" name="Group 32"/>
              <p:cNvGrpSpPr>
                <a:grpSpLocks/>
              </p:cNvGrpSpPr>
              <p:nvPr/>
            </p:nvGrpSpPr>
            <p:grpSpPr bwMode="auto">
              <a:xfrm>
                <a:off x="10228217" y="2070527"/>
                <a:ext cx="508796" cy="156508"/>
                <a:chOff x="1313" y="2496"/>
                <a:chExt cx="1252" cy="427"/>
              </a:xfrm>
            </p:grpSpPr>
            <p:sp>
              <p:nvSpPr>
                <p:cNvPr id="406"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7"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8"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9"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23" name="Group 32"/>
              <p:cNvGrpSpPr>
                <a:grpSpLocks/>
              </p:cNvGrpSpPr>
              <p:nvPr/>
            </p:nvGrpSpPr>
            <p:grpSpPr bwMode="auto">
              <a:xfrm>
                <a:off x="10228217" y="2330012"/>
                <a:ext cx="508796" cy="156508"/>
                <a:chOff x="1313" y="2496"/>
                <a:chExt cx="1252" cy="427"/>
              </a:xfrm>
            </p:grpSpPr>
            <p:sp>
              <p:nvSpPr>
                <p:cNvPr id="402"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3"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4"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5"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grpSp>
        <p:nvGrpSpPr>
          <p:cNvPr id="28724" name="Group 504"/>
          <p:cNvGrpSpPr/>
          <p:nvPr/>
        </p:nvGrpSpPr>
        <p:grpSpPr>
          <a:xfrm>
            <a:off x="7988561" y="1885917"/>
            <a:ext cx="1058602" cy="2146452"/>
            <a:chOff x="9831093" y="2325688"/>
            <a:chExt cx="1058602" cy="2146452"/>
          </a:xfrm>
          <a:effectLst>
            <a:glow rad="63500">
              <a:schemeClr val="accent3">
                <a:satMod val="175000"/>
                <a:alpha val="40000"/>
              </a:schemeClr>
            </a:glow>
          </a:effectLst>
        </p:grpSpPr>
        <p:grpSp>
          <p:nvGrpSpPr>
            <p:cNvPr id="28725" name="Group 503"/>
            <p:cNvGrpSpPr/>
            <p:nvPr/>
          </p:nvGrpSpPr>
          <p:grpSpPr>
            <a:xfrm>
              <a:off x="9831093" y="2325688"/>
              <a:ext cx="508796" cy="2146452"/>
              <a:chOff x="9831093" y="2325688"/>
              <a:chExt cx="508796" cy="2146452"/>
            </a:xfrm>
          </p:grpSpPr>
          <p:grpSp>
            <p:nvGrpSpPr>
              <p:cNvPr id="28726" name="Group 32"/>
              <p:cNvGrpSpPr>
                <a:grpSpLocks/>
              </p:cNvGrpSpPr>
              <p:nvPr/>
            </p:nvGrpSpPr>
            <p:grpSpPr bwMode="auto">
              <a:xfrm>
                <a:off x="9831093" y="2894244"/>
                <a:ext cx="508796" cy="156508"/>
                <a:chOff x="1313" y="2496"/>
                <a:chExt cx="1252" cy="427"/>
              </a:xfrm>
            </p:grpSpPr>
            <p:sp>
              <p:nvSpPr>
                <p:cNvPr id="39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27" name="Group 32"/>
              <p:cNvGrpSpPr>
                <a:grpSpLocks/>
              </p:cNvGrpSpPr>
              <p:nvPr/>
            </p:nvGrpSpPr>
            <p:grpSpPr bwMode="auto">
              <a:xfrm>
                <a:off x="9831093" y="3178522"/>
                <a:ext cx="508796" cy="156508"/>
                <a:chOff x="1313" y="2496"/>
                <a:chExt cx="1252" cy="427"/>
              </a:xfrm>
            </p:grpSpPr>
            <p:sp>
              <p:nvSpPr>
                <p:cNvPr id="38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28" name="Group 32"/>
              <p:cNvGrpSpPr>
                <a:grpSpLocks/>
              </p:cNvGrpSpPr>
              <p:nvPr/>
            </p:nvGrpSpPr>
            <p:grpSpPr bwMode="auto">
              <a:xfrm>
                <a:off x="9831093" y="2325688"/>
                <a:ext cx="508796" cy="156508"/>
                <a:chOff x="1313" y="2496"/>
                <a:chExt cx="1252" cy="427"/>
              </a:xfrm>
            </p:grpSpPr>
            <p:sp>
              <p:nvSpPr>
                <p:cNvPr id="3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29" name="Group 32"/>
              <p:cNvGrpSpPr>
                <a:grpSpLocks/>
              </p:cNvGrpSpPr>
              <p:nvPr/>
            </p:nvGrpSpPr>
            <p:grpSpPr bwMode="auto">
              <a:xfrm>
                <a:off x="9831093" y="2609966"/>
                <a:ext cx="508796" cy="156508"/>
                <a:chOff x="1313" y="2496"/>
                <a:chExt cx="1252" cy="427"/>
              </a:xfrm>
            </p:grpSpPr>
            <p:sp>
              <p:nvSpPr>
                <p:cNvPr id="38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8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30" name="Group 32"/>
              <p:cNvGrpSpPr>
                <a:grpSpLocks/>
              </p:cNvGrpSpPr>
              <p:nvPr/>
            </p:nvGrpSpPr>
            <p:grpSpPr bwMode="auto">
              <a:xfrm>
                <a:off x="9831093" y="4031356"/>
                <a:ext cx="508796" cy="156508"/>
                <a:chOff x="1313" y="2496"/>
                <a:chExt cx="1252" cy="427"/>
              </a:xfrm>
            </p:grpSpPr>
            <p:sp>
              <p:nvSpPr>
                <p:cNvPr id="45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31" name="Group 32"/>
              <p:cNvGrpSpPr>
                <a:grpSpLocks/>
              </p:cNvGrpSpPr>
              <p:nvPr/>
            </p:nvGrpSpPr>
            <p:grpSpPr bwMode="auto">
              <a:xfrm>
                <a:off x="9831093" y="4315632"/>
                <a:ext cx="508796" cy="156508"/>
                <a:chOff x="1313" y="2496"/>
                <a:chExt cx="1252" cy="427"/>
              </a:xfrm>
            </p:grpSpPr>
            <p:sp>
              <p:nvSpPr>
                <p:cNvPr id="45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32" name="Group 32"/>
              <p:cNvGrpSpPr>
                <a:grpSpLocks/>
              </p:cNvGrpSpPr>
              <p:nvPr/>
            </p:nvGrpSpPr>
            <p:grpSpPr bwMode="auto">
              <a:xfrm>
                <a:off x="9831093" y="3462800"/>
                <a:ext cx="508796" cy="156508"/>
                <a:chOff x="1313" y="2496"/>
                <a:chExt cx="1252" cy="427"/>
              </a:xfrm>
            </p:grpSpPr>
            <p:sp>
              <p:nvSpPr>
                <p:cNvPr id="45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8733" name="Group 32"/>
              <p:cNvGrpSpPr>
                <a:grpSpLocks/>
              </p:cNvGrpSpPr>
              <p:nvPr/>
            </p:nvGrpSpPr>
            <p:grpSpPr bwMode="auto">
              <a:xfrm>
                <a:off x="9831093" y="3747078"/>
                <a:ext cx="508796" cy="156508"/>
                <a:chOff x="1313" y="2496"/>
                <a:chExt cx="1252" cy="427"/>
              </a:xfrm>
            </p:grpSpPr>
            <p:sp>
              <p:nvSpPr>
                <p:cNvPr id="44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28734" name="Group 502"/>
            <p:cNvGrpSpPr/>
            <p:nvPr/>
          </p:nvGrpSpPr>
          <p:grpSpPr>
            <a:xfrm>
              <a:off x="10380899" y="2325688"/>
              <a:ext cx="508796" cy="1009342"/>
              <a:chOff x="11212149" y="2407531"/>
              <a:chExt cx="508796" cy="1009342"/>
            </a:xfrm>
          </p:grpSpPr>
          <p:grpSp>
            <p:nvGrpSpPr>
              <p:cNvPr id="28735" name="Group 32"/>
              <p:cNvGrpSpPr>
                <a:grpSpLocks/>
              </p:cNvGrpSpPr>
              <p:nvPr/>
            </p:nvGrpSpPr>
            <p:grpSpPr bwMode="auto">
              <a:xfrm>
                <a:off x="11212149" y="2976087"/>
                <a:ext cx="508796" cy="156508"/>
                <a:chOff x="1313" y="2496"/>
                <a:chExt cx="1252" cy="427"/>
              </a:xfrm>
            </p:grpSpPr>
            <p:sp>
              <p:nvSpPr>
                <p:cNvPr id="46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2" name="Group 32"/>
              <p:cNvGrpSpPr>
                <a:grpSpLocks/>
              </p:cNvGrpSpPr>
              <p:nvPr/>
            </p:nvGrpSpPr>
            <p:grpSpPr bwMode="auto">
              <a:xfrm>
                <a:off x="11212149" y="3260365"/>
                <a:ext cx="508796" cy="156508"/>
                <a:chOff x="1313" y="2496"/>
                <a:chExt cx="1252" cy="427"/>
              </a:xfrm>
            </p:grpSpPr>
            <p:sp>
              <p:nvSpPr>
                <p:cNvPr id="46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3" name="Group 32"/>
              <p:cNvGrpSpPr>
                <a:grpSpLocks/>
              </p:cNvGrpSpPr>
              <p:nvPr/>
            </p:nvGrpSpPr>
            <p:grpSpPr bwMode="auto">
              <a:xfrm>
                <a:off x="11212149" y="2407531"/>
                <a:ext cx="508796" cy="156508"/>
                <a:chOff x="1313" y="2496"/>
                <a:chExt cx="1252" cy="427"/>
              </a:xfrm>
            </p:grpSpPr>
            <p:sp>
              <p:nvSpPr>
                <p:cNvPr id="47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7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34" name="Group 32"/>
              <p:cNvGrpSpPr>
                <a:grpSpLocks/>
              </p:cNvGrpSpPr>
              <p:nvPr/>
            </p:nvGrpSpPr>
            <p:grpSpPr bwMode="auto">
              <a:xfrm>
                <a:off x="11212149" y="2691809"/>
                <a:ext cx="508796" cy="156508"/>
                <a:chOff x="1313" y="2496"/>
                <a:chExt cx="1252" cy="427"/>
              </a:xfrm>
            </p:grpSpPr>
            <p:sp>
              <p:nvSpPr>
                <p:cNvPr id="47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8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sp>
        <p:nvSpPr>
          <p:cNvPr id="304" name="Text Box 24"/>
          <p:cNvSpPr txBox="1">
            <a:spLocks noChangeArrowheads="1"/>
          </p:cNvSpPr>
          <p:nvPr/>
        </p:nvSpPr>
        <p:spPr bwMode="auto">
          <a:xfrm>
            <a:off x="1217613" y="4730750"/>
            <a:ext cx="6076950" cy="954088"/>
          </a:xfrm>
          <a:prstGeom prst="rect">
            <a:avLst/>
          </a:prstGeom>
          <a:noFill/>
          <a:ln w="9525" algn="ctr">
            <a:no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Top step sequence has at most one extra on last wire of step</a:t>
            </a:r>
          </a:p>
        </p:txBody>
      </p:sp>
      <p:sp>
        <p:nvSpPr>
          <p:cNvPr id="308" name="Rectangle 3"/>
          <p:cNvSpPr>
            <a:spLocks noChangeArrowheads="1"/>
          </p:cNvSpPr>
          <p:nvPr/>
        </p:nvSpPr>
        <p:spPr bwMode="auto">
          <a:xfrm>
            <a:off x="1173313" y="5594350"/>
            <a:ext cx="6326860" cy="459100"/>
          </a:xfrm>
          <a:prstGeom prst="rect">
            <a:avLst/>
          </a:prstGeom>
          <a:noFill/>
          <a:ln w="25400">
            <a:noFill/>
            <a:miter lim="800000"/>
            <a:headEnd/>
            <a:tailEnd/>
          </a:ln>
          <a:effectLst/>
        </p:spPr>
        <p:txBody>
          <a:bodyPr wrap="none" lIns="88900" tIns="44450" rIns="88900" bIns="44450">
            <a:spAutoFit/>
          </a:bodyPr>
          <a:lstStyle/>
          <a:p>
            <a:pPr defTabSz="858838">
              <a:defRPr/>
            </a:pPr>
            <a:r>
              <a:rPr lang="en-US" b="0" dirty="0">
                <a:solidFill>
                  <a:srgbClr val="FFFF00"/>
                </a:solidFill>
                <a:latin typeface="Arial" pitchFamily="34" charset="0"/>
                <a:cs typeface="Arial" pitchFamily="34" charset="0"/>
              </a:rPr>
              <a:t>Tree[2k] has step property in quiescent state.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 grpId="0" animBg="1"/>
      <p:bldP spid="307" grpId="0" animBg="1"/>
      <p:bldP spid="304"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584200" y="282575"/>
            <a:ext cx="8353425" cy="1143000"/>
          </a:xfrm>
          <a:prstGeom prst="rect">
            <a:avLst/>
          </a:prstGeom>
          <a:noFill/>
          <a:ln w="12700">
            <a:noFill/>
            <a:miter lim="800000"/>
            <a:headEnd/>
            <a:tailEnd/>
          </a:ln>
          <a:effectLst/>
        </p:spPr>
        <p:txBody>
          <a:bodyPr lIns="57150" tIns="46038" rIns="57150" bIns="46038" anchor="ctr"/>
          <a:lstStyle/>
          <a:p>
            <a:pPr algn="ctr">
              <a:defRPr/>
            </a:pPr>
            <a:r>
              <a:rPr lang="en-US" sz="4400" b="0" dirty="0">
                <a:solidFill>
                  <a:schemeClr val="tx2"/>
                </a:solidFill>
                <a:latin typeface="Arial" pitchFamily="34" charset="0"/>
                <a:cs typeface="Arial" pitchFamily="34" charset="0"/>
              </a:rPr>
              <a:t>Implementing Counting Trees </a:t>
            </a:r>
          </a:p>
        </p:txBody>
      </p:sp>
      <p:sp>
        <p:nvSpPr>
          <p:cNvPr id="25645" name="Line 45"/>
          <p:cNvSpPr>
            <a:spLocks noChangeShapeType="1"/>
          </p:cNvSpPr>
          <p:nvPr/>
        </p:nvSpPr>
        <p:spPr bwMode="auto">
          <a:xfrm>
            <a:off x="3343275" y="3338513"/>
            <a:ext cx="223838" cy="1587"/>
          </a:xfrm>
          <a:prstGeom prst="line">
            <a:avLst/>
          </a:prstGeom>
          <a:noFill/>
          <a:ln w="25400">
            <a:solidFill>
              <a:schemeClr val="bg1"/>
            </a:solidFill>
            <a:round/>
            <a:headEnd/>
            <a:tailEnd/>
          </a:ln>
          <a:effectLst/>
        </p:spPr>
        <p:txBody>
          <a:bodyPr wrap="none" anchor="ctr"/>
          <a:lstStyle/>
          <a:p>
            <a:pPr>
              <a:defRPr/>
            </a:pPr>
            <a:endParaRPr lang="en-US" sz="2000">
              <a:latin typeface="Arial" pitchFamily="34" charset="0"/>
              <a:cs typeface="Arial" pitchFamily="34" charset="0"/>
            </a:endParaRPr>
          </a:p>
        </p:txBody>
      </p:sp>
      <p:sp>
        <p:nvSpPr>
          <p:cNvPr id="25649" name="Freeform 49"/>
          <p:cNvSpPr>
            <a:spLocks/>
          </p:cNvSpPr>
          <p:nvPr/>
        </p:nvSpPr>
        <p:spPr bwMode="auto">
          <a:xfrm>
            <a:off x="3897313" y="2881313"/>
            <a:ext cx="566737" cy="320675"/>
          </a:xfrm>
          <a:custGeom>
            <a:avLst/>
            <a:gdLst/>
            <a:ahLst/>
            <a:cxnLst>
              <a:cxn ang="0">
                <a:pos x="0" y="138"/>
              </a:cxn>
              <a:cxn ang="0">
                <a:pos x="99" y="138"/>
              </a:cxn>
              <a:cxn ang="0">
                <a:pos x="99" y="0"/>
              </a:cxn>
              <a:cxn ang="0">
                <a:pos x="255" y="0"/>
              </a:cxn>
              <a:cxn ang="0">
                <a:pos x="255" y="0"/>
              </a:cxn>
            </a:cxnLst>
            <a:rect l="0" t="0" r="r" b="b"/>
            <a:pathLst>
              <a:path w="256" h="139">
                <a:moveTo>
                  <a:pt x="0" y="138"/>
                </a:moveTo>
                <a:lnTo>
                  <a:pt x="99" y="138"/>
                </a:lnTo>
                <a:lnTo>
                  <a:pt x="99" y="0"/>
                </a:lnTo>
                <a:lnTo>
                  <a:pt x="255" y="0"/>
                </a:lnTo>
                <a:lnTo>
                  <a:pt x="255"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0" name="Freeform 50"/>
          <p:cNvSpPr>
            <a:spLocks/>
          </p:cNvSpPr>
          <p:nvPr/>
        </p:nvSpPr>
        <p:spPr bwMode="auto">
          <a:xfrm>
            <a:off x="4794250" y="2152650"/>
            <a:ext cx="503238" cy="609600"/>
          </a:xfrm>
          <a:custGeom>
            <a:avLst/>
            <a:gdLst/>
            <a:ahLst/>
            <a:cxnLst>
              <a:cxn ang="0">
                <a:pos x="0" y="264"/>
              </a:cxn>
              <a:cxn ang="0">
                <a:pos x="87" y="264"/>
              </a:cxn>
              <a:cxn ang="0">
                <a:pos x="87" y="0"/>
              </a:cxn>
              <a:cxn ang="0">
                <a:pos x="226" y="0"/>
              </a:cxn>
              <a:cxn ang="0">
                <a:pos x="226" y="0"/>
              </a:cxn>
            </a:cxnLst>
            <a:rect l="0" t="0" r="r" b="b"/>
            <a:pathLst>
              <a:path w="227" h="265">
                <a:moveTo>
                  <a:pt x="0" y="264"/>
                </a:moveTo>
                <a:lnTo>
                  <a:pt x="87" y="264"/>
                </a:lnTo>
                <a:lnTo>
                  <a:pt x="87" y="0"/>
                </a:lnTo>
                <a:lnTo>
                  <a:pt x="226" y="0"/>
                </a:lnTo>
                <a:lnTo>
                  <a:pt x="226"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1" name="Freeform 51"/>
          <p:cNvSpPr>
            <a:spLocks/>
          </p:cNvSpPr>
          <p:nvPr/>
        </p:nvSpPr>
        <p:spPr bwMode="auto">
          <a:xfrm>
            <a:off x="3897313" y="3503613"/>
            <a:ext cx="503237" cy="307975"/>
          </a:xfrm>
          <a:custGeom>
            <a:avLst/>
            <a:gdLst/>
            <a:ahLst/>
            <a:cxnLst>
              <a:cxn ang="0">
                <a:pos x="0" y="0"/>
              </a:cxn>
              <a:cxn ang="0">
                <a:pos x="87" y="0"/>
              </a:cxn>
              <a:cxn ang="0">
                <a:pos x="87" y="134"/>
              </a:cxn>
              <a:cxn ang="0">
                <a:pos x="226" y="134"/>
              </a:cxn>
              <a:cxn ang="0">
                <a:pos x="226" y="134"/>
              </a:cxn>
            </a:cxnLst>
            <a:rect l="0" t="0" r="r" b="b"/>
            <a:pathLst>
              <a:path w="227" h="135">
                <a:moveTo>
                  <a:pt x="0" y="0"/>
                </a:moveTo>
                <a:lnTo>
                  <a:pt x="87" y="0"/>
                </a:lnTo>
                <a:lnTo>
                  <a:pt x="87" y="134"/>
                </a:lnTo>
                <a:lnTo>
                  <a:pt x="226" y="134"/>
                </a:lnTo>
                <a:lnTo>
                  <a:pt x="226" y="134"/>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2" name="Line 52"/>
          <p:cNvSpPr>
            <a:spLocks noChangeShapeType="1"/>
          </p:cNvSpPr>
          <p:nvPr/>
        </p:nvSpPr>
        <p:spPr bwMode="auto">
          <a:xfrm flipV="1">
            <a:off x="5659438" y="1979613"/>
            <a:ext cx="668337" cy="39687"/>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53" name="Freeform 53"/>
          <p:cNvSpPr>
            <a:spLocks/>
          </p:cNvSpPr>
          <p:nvPr/>
        </p:nvSpPr>
        <p:spPr bwMode="auto">
          <a:xfrm>
            <a:off x="4756150" y="3952875"/>
            <a:ext cx="555625" cy="700088"/>
          </a:xfrm>
          <a:custGeom>
            <a:avLst/>
            <a:gdLst/>
            <a:ahLst/>
            <a:cxnLst>
              <a:cxn ang="0">
                <a:pos x="0" y="0"/>
              </a:cxn>
              <a:cxn ang="0">
                <a:pos x="96" y="0"/>
              </a:cxn>
              <a:cxn ang="0">
                <a:pos x="96" y="304"/>
              </a:cxn>
              <a:cxn ang="0">
                <a:pos x="249" y="304"/>
              </a:cxn>
              <a:cxn ang="0">
                <a:pos x="249" y="304"/>
              </a:cxn>
            </a:cxnLst>
            <a:rect l="0" t="0" r="r" b="b"/>
            <a:pathLst>
              <a:path w="250" h="305">
                <a:moveTo>
                  <a:pt x="0" y="0"/>
                </a:moveTo>
                <a:lnTo>
                  <a:pt x="96" y="0"/>
                </a:lnTo>
                <a:lnTo>
                  <a:pt x="96" y="304"/>
                </a:lnTo>
                <a:lnTo>
                  <a:pt x="249" y="304"/>
                </a:lnTo>
                <a:lnTo>
                  <a:pt x="249" y="304"/>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4" name="Freeform 54"/>
          <p:cNvSpPr>
            <a:spLocks/>
          </p:cNvSpPr>
          <p:nvPr/>
        </p:nvSpPr>
        <p:spPr bwMode="auto">
          <a:xfrm>
            <a:off x="4741863" y="3735388"/>
            <a:ext cx="569912" cy="85725"/>
          </a:xfrm>
          <a:custGeom>
            <a:avLst/>
            <a:gdLst/>
            <a:ahLst/>
            <a:cxnLst>
              <a:cxn ang="0">
                <a:pos x="0" y="0"/>
              </a:cxn>
              <a:cxn ang="0">
                <a:pos x="99" y="0"/>
              </a:cxn>
              <a:cxn ang="0">
                <a:pos x="99" y="37"/>
              </a:cxn>
              <a:cxn ang="0">
                <a:pos x="256" y="37"/>
              </a:cxn>
              <a:cxn ang="0">
                <a:pos x="256" y="37"/>
              </a:cxn>
            </a:cxnLst>
            <a:rect l="0" t="0" r="r" b="b"/>
            <a:pathLst>
              <a:path w="257" h="38">
                <a:moveTo>
                  <a:pt x="0" y="0"/>
                </a:moveTo>
                <a:lnTo>
                  <a:pt x="99" y="0"/>
                </a:lnTo>
                <a:lnTo>
                  <a:pt x="99" y="37"/>
                </a:lnTo>
                <a:lnTo>
                  <a:pt x="256" y="37"/>
                </a:lnTo>
                <a:lnTo>
                  <a:pt x="256" y="37"/>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5" name="Freeform 55"/>
          <p:cNvSpPr>
            <a:spLocks/>
          </p:cNvSpPr>
          <p:nvPr/>
        </p:nvSpPr>
        <p:spPr bwMode="auto">
          <a:xfrm>
            <a:off x="4783138" y="2943225"/>
            <a:ext cx="565150" cy="84138"/>
          </a:xfrm>
          <a:custGeom>
            <a:avLst/>
            <a:gdLst/>
            <a:ahLst/>
            <a:cxnLst>
              <a:cxn ang="0">
                <a:pos x="0" y="37"/>
              </a:cxn>
              <a:cxn ang="0">
                <a:pos x="98" y="37"/>
              </a:cxn>
              <a:cxn ang="0">
                <a:pos x="98" y="0"/>
              </a:cxn>
              <a:cxn ang="0">
                <a:pos x="254" y="0"/>
              </a:cxn>
              <a:cxn ang="0">
                <a:pos x="254" y="0"/>
              </a:cxn>
            </a:cxnLst>
            <a:rect l="0" t="0" r="r" b="b"/>
            <a:pathLst>
              <a:path w="255" h="38">
                <a:moveTo>
                  <a:pt x="0" y="37"/>
                </a:moveTo>
                <a:lnTo>
                  <a:pt x="98" y="37"/>
                </a:lnTo>
                <a:lnTo>
                  <a:pt x="98" y="0"/>
                </a:lnTo>
                <a:lnTo>
                  <a:pt x="254" y="0"/>
                </a:lnTo>
                <a:lnTo>
                  <a:pt x="254"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70" name="Freeform 70"/>
          <p:cNvSpPr>
            <a:spLocks/>
          </p:cNvSpPr>
          <p:nvPr/>
        </p:nvSpPr>
        <p:spPr bwMode="auto">
          <a:xfrm>
            <a:off x="5653088" y="2297113"/>
            <a:ext cx="688975" cy="1428750"/>
          </a:xfrm>
          <a:custGeom>
            <a:avLst/>
            <a:gdLst/>
            <a:ahLst/>
            <a:cxnLst>
              <a:cxn ang="0">
                <a:pos x="0" y="0"/>
              </a:cxn>
              <a:cxn ang="0">
                <a:pos x="120" y="0"/>
              </a:cxn>
              <a:cxn ang="0">
                <a:pos x="201" y="621"/>
              </a:cxn>
              <a:cxn ang="0">
                <a:pos x="310" y="621"/>
              </a:cxn>
              <a:cxn ang="0">
                <a:pos x="310" y="621"/>
              </a:cxn>
            </a:cxnLst>
            <a:rect l="0" t="0" r="r" b="b"/>
            <a:pathLst>
              <a:path w="311" h="622">
                <a:moveTo>
                  <a:pt x="0" y="0"/>
                </a:moveTo>
                <a:lnTo>
                  <a:pt x="120" y="0"/>
                </a:lnTo>
                <a:lnTo>
                  <a:pt x="201" y="621"/>
                </a:lnTo>
                <a:lnTo>
                  <a:pt x="310" y="621"/>
                </a:lnTo>
                <a:lnTo>
                  <a:pt x="310" y="621"/>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sp>
        <p:nvSpPr>
          <p:cNvPr id="25671" name="Line 71"/>
          <p:cNvSpPr>
            <a:spLocks noChangeShapeType="1"/>
          </p:cNvSpPr>
          <p:nvPr/>
        </p:nvSpPr>
        <p:spPr bwMode="auto">
          <a:xfrm>
            <a:off x="5659438" y="2805113"/>
            <a:ext cx="674687" cy="4762"/>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72" name="Freeform 72"/>
          <p:cNvSpPr>
            <a:spLocks/>
          </p:cNvSpPr>
          <p:nvPr/>
        </p:nvSpPr>
        <p:spPr bwMode="auto">
          <a:xfrm>
            <a:off x="5653088" y="3076575"/>
            <a:ext cx="696912" cy="1497013"/>
          </a:xfrm>
          <a:custGeom>
            <a:avLst/>
            <a:gdLst/>
            <a:ahLst/>
            <a:cxnLst>
              <a:cxn ang="0">
                <a:pos x="0" y="0"/>
              </a:cxn>
              <a:cxn ang="0">
                <a:pos x="60" y="0"/>
              </a:cxn>
              <a:cxn ang="0">
                <a:pos x="209" y="651"/>
              </a:cxn>
              <a:cxn ang="0">
                <a:pos x="313" y="651"/>
              </a:cxn>
              <a:cxn ang="0">
                <a:pos x="313" y="651"/>
              </a:cxn>
            </a:cxnLst>
            <a:rect l="0" t="0" r="r" b="b"/>
            <a:pathLst>
              <a:path w="314" h="652">
                <a:moveTo>
                  <a:pt x="0" y="0"/>
                </a:moveTo>
                <a:lnTo>
                  <a:pt x="60" y="0"/>
                </a:lnTo>
                <a:lnTo>
                  <a:pt x="209" y="651"/>
                </a:lnTo>
                <a:lnTo>
                  <a:pt x="313" y="651"/>
                </a:lnTo>
                <a:lnTo>
                  <a:pt x="313" y="651"/>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sp>
        <p:nvSpPr>
          <p:cNvPr id="25673" name="Line 73"/>
          <p:cNvSpPr>
            <a:spLocks noChangeShapeType="1"/>
          </p:cNvSpPr>
          <p:nvPr/>
        </p:nvSpPr>
        <p:spPr bwMode="auto">
          <a:xfrm flipV="1">
            <a:off x="5659438" y="4754563"/>
            <a:ext cx="657225" cy="46037"/>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74" name="Line 74"/>
          <p:cNvSpPr>
            <a:spLocks noChangeShapeType="1"/>
          </p:cNvSpPr>
          <p:nvPr/>
        </p:nvSpPr>
        <p:spPr bwMode="auto">
          <a:xfrm>
            <a:off x="5672138" y="3940175"/>
            <a:ext cx="671512" cy="3175"/>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75" name="Freeform 75"/>
          <p:cNvSpPr>
            <a:spLocks/>
          </p:cNvSpPr>
          <p:nvPr/>
        </p:nvSpPr>
        <p:spPr bwMode="auto">
          <a:xfrm>
            <a:off x="5653088" y="3094038"/>
            <a:ext cx="682625" cy="1447800"/>
          </a:xfrm>
          <a:custGeom>
            <a:avLst/>
            <a:gdLst/>
            <a:ahLst/>
            <a:cxnLst>
              <a:cxn ang="0">
                <a:pos x="0" y="631"/>
              </a:cxn>
              <a:cxn ang="0">
                <a:pos x="59" y="631"/>
              </a:cxn>
              <a:cxn ang="0">
                <a:pos x="205" y="0"/>
              </a:cxn>
              <a:cxn ang="0">
                <a:pos x="307" y="0"/>
              </a:cxn>
              <a:cxn ang="0">
                <a:pos x="307" y="0"/>
              </a:cxn>
            </a:cxnLst>
            <a:rect l="0" t="0" r="r" b="b"/>
            <a:pathLst>
              <a:path w="308" h="632">
                <a:moveTo>
                  <a:pt x="0" y="631"/>
                </a:moveTo>
                <a:lnTo>
                  <a:pt x="59" y="631"/>
                </a:lnTo>
                <a:lnTo>
                  <a:pt x="205" y="0"/>
                </a:lnTo>
                <a:lnTo>
                  <a:pt x="307" y="0"/>
                </a:lnTo>
                <a:lnTo>
                  <a:pt x="307" y="0"/>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sp>
        <p:nvSpPr>
          <p:cNvPr id="25676" name="Freeform 76"/>
          <p:cNvSpPr>
            <a:spLocks/>
          </p:cNvSpPr>
          <p:nvPr/>
        </p:nvSpPr>
        <p:spPr bwMode="auto">
          <a:xfrm>
            <a:off x="5653088" y="2303463"/>
            <a:ext cx="688975" cy="1411287"/>
          </a:xfrm>
          <a:custGeom>
            <a:avLst/>
            <a:gdLst/>
            <a:ahLst/>
            <a:cxnLst>
              <a:cxn ang="0">
                <a:pos x="0" y="614"/>
              </a:cxn>
              <a:cxn ang="0">
                <a:pos x="60" y="614"/>
              </a:cxn>
              <a:cxn ang="0">
                <a:pos x="207" y="0"/>
              </a:cxn>
              <a:cxn ang="0">
                <a:pos x="310" y="0"/>
              </a:cxn>
              <a:cxn ang="0">
                <a:pos x="310" y="0"/>
              </a:cxn>
            </a:cxnLst>
            <a:rect l="0" t="0" r="r" b="b"/>
            <a:pathLst>
              <a:path w="311" h="615">
                <a:moveTo>
                  <a:pt x="0" y="614"/>
                </a:moveTo>
                <a:lnTo>
                  <a:pt x="60" y="614"/>
                </a:lnTo>
                <a:lnTo>
                  <a:pt x="207" y="0"/>
                </a:lnTo>
                <a:lnTo>
                  <a:pt x="310" y="0"/>
                </a:lnTo>
                <a:lnTo>
                  <a:pt x="310" y="0"/>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grpSp>
        <p:nvGrpSpPr>
          <p:cNvPr id="2" name="Group 63"/>
          <p:cNvGrpSpPr>
            <a:grpSpLocks/>
          </p:cNvGrpSpPr>
          <p:nvPr/>
        </p:nvGrpSpPr>
        <p:grpSpPr bwMode="auto">
          <a:xfrm>
            <a:off x="5334000" y="1870075"/>
            <a:ext cx="304800" cy="3024188"/>
            <a:chOff x="5272026" y="1808142"/>
            <a:chExt cx="304800" cy="3429000"/>
          </a:xfrm>
        </p:grpSpPr>
        <p:sp>
          <p:nvSpPr>
            <p:cNvPr id="241754" name="AutoShape 12"/>
            <p:cNvSpPr>
              <a:spLocks noChangeArrowheads="1"/>
            </p:cNvSpPr>
            <p:nvPr/>
          </p:nvSpPr>
          <p:spPr bwMode="auto">
            <a:xfrm>
              <a:off x="5272026" y="18081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1755" name="AutoShape 13"/>
            <p:cNvSpPr>
              <a:spLocks noChangeArrowheads="1"/>
            </p:cNvSpPr>
            <p:nvPr/>
          </p:nvSpPr>
          <p:spPr bwMode="auto">
            <a:xfrm>
              <a:off x="5272026" y="27479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1756" name="AutoShape 14"/>
            <p:cNvSpPr>
              <a:spLocks noChangeArrowheads="1"/>
            </p:cNvSpPr>
            <p:nvPr/>
          </p:nvSpPr>
          <p:spPr bwMode="auto">
            <a:xfrm>
              <a:off x="5272026" y="36877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1757" name="AutoShape 15"/>
            <p:cNvSpPr>
              <a:spLocks noChangeArrowheads="1"/>
            </p:cNvSpPr>
            <p:nvPr/>
          </p:nvSpPr>
          <p:spPr bwMode="auto">
            <a:xfrm>
              <a:off x="5272026" y="45513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grpSp>
      <p:sp>
        <p:nvSpPr>
          <p:cNvPr id="66" name="AutoShape 12"/>
          <p:cNvSpPr>
            <a:spLocks noChangeArrowheads="1"/>
          </p:cNvSpPr>
          <p:nvPr/>
        </p:nvSpPr>
        <p:spPr bwMode="auto">
          <a:xfrm>
            <a:off x="4451350" y="2649538"/>
            <a:ext cx="304800" cy="60483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67" name="AutoShape 13"/>
          <p:cNvSpPr>
            <a:spLocks noChangeArrowheads="1"/>
          </p:cNvSpPr>
          <p:nvPr/>
        </p:nvSpPr>
        <p:spPr bwMode="auto">
          <a:xfrm>
            <a:off x="4451350" y="3478213"/>
            <a:ext cx="304800" cy="60483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68" name="AutoShape 14"/>
          <p:cNvSpPr>
            <a:spLocks noChangeArrowheads="1"/>
          </p:cNvSpPr>
          <p:nvPr/>
        </p:nvSpPr>
        <p:spPr bwMode="auto">
          <a:xfrm>
            <a:off x="3567113" y="3027363"/>
            <a:ext cx="304800" cy="60483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grpSp>
        <p:nvGrpSpPr>
          <p:cNvPr id="171" name="Group 170"/>
          <p:cNvGrpSpPr/>
          <p:nvPr/>
        </p:nvGrpSpPr>
        <p:grpSpPr>
          <a:xfrm>
            <a:off x="1096584" y="2683736"/>
            <a:ext cx="2129177" cy="1239075"/>
            <a:chOff x="406244" y="2747963"/>
            <a:chExt cx="2129177" cy="1239075"/>
          </a:xfrm>
          <a:effectLst>
            <a:glow rad="63500">
              <a:schemeClr val="accent3">
                <a:satMod val="175000"/>
                <a:alpha val="40000"/>
              </a:schemeClr>
            </a:glow>
          </a:effectLst>
        </p:grpSpPr>
        <p:grpSp>
          <p:nvGrpSpPr>
            <p:cNvPr id="111" name="Group 32"/>
            <p:cNvGrpSpPr>
              <a:grpSpLocks/>
            </p:cNvGrpSpPr>
            <p:nvPr/>
          </p:nvGrpSpPr>
          <p:grpSpPr bwMode="auto">
            <a:xfrm>
              <a:off x="905936" y="3378045"/>
              <a:ext cx="583596" cy="179517"/>
              <a:chOff x="1313" y="2496"/>
              <a:chExt cx="1252" cy="427"/>
            </a:xfrm>
          </p:grpSpPr>
          <p:sp>
            <p:nvSpPr>
              <p:cNvPr id="16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2" name="Group 32"/>
            <p:cNvGrpSpPr>
              <a:grpSpLocks/>
            </p:cNvGrpSpPr>
            <p:nvPr/>
          </p:nvGrpSpPr>
          <p:grpSpPr bwMode="auto">
            <a:xfrm>
              <a:off x="1818456" y="3807521"/>
              <a:ext cx="583596" cy="179517"/>
              <a:chOff x="1313" y="2496"/>
              <a:chExt cx="1252" cy="427"/>
            </a:xfrm>
          </p:grpSpPr>
          <p:sp>
            <p:nvSpPr>
              <p:cNvPr id="16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3" name="Group 32"/>
            <p:cNvGrpSpPr>
              <a:grpSpLocks/>
            </p:cNvGrpSpPr>
            <p:nvPr/>
          </p:nvGrpSpPr>
          <p:grpSpPr bwMode="auto">
            <a:xfrm>
              <a:off x="1159456" y="3766394"/>
              <a:ext cx="583596" cy="179517"/>
              <a:chOff x="1313" y="2496"/>
              <a:chExt cx="1252" cy="427"/>
            </a:xfrm>
          </p:grpSpPr>
          <p:sp>
            <p:nvSpPr>
              <p:cNvPr id="15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4" name="Group 32"/>
            <p:cNvGrpSpPr>
              <a:grpSpLocks/>
            </p:cNvGrpSpPr>
            <p:nvPr/>
          </p:nvGrpSpPr>
          <p:grpSpPr bwMode="auto">
            <a:xfrm>
              <a:off x="616935" y="3737175"/>
              <a:ext cx="583596" cy="179517"/>
              <a:chOff x="1313" y="2496"/>
              <a:chExt cx="1252" cy="427"/>
            </a:xfrm>
          </p:grpSpPr>
          <p:sp>
            <p:nvSpPr>
              <p:cNvPr id="15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5" name="Group 32"/>
            <p:cNvGrpSpPr>
              <a:grpSpLocks/>
            </p:cNvGrpSpPr>
            <p:nvPr/>
          </p:nvGrpSpPr>
          <p:grpSpPr bwMode="auto">
            <a:xfrm>
              <a:off x="1401790" y="3513933"/>
              <a:ext cx="583596" cy="179517"/>
              <a:chOff x="1313" y="2496"/>
              <a:chExt cx="1252" cy="427"/>
            </a:xfrm>
          </p:grpSpPr>
          <p:sp>
            <p:nvSpPr>
              <p:cNvPr id="15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6" name="Group 32"/>
            <p:cNvGrpSpPr>
              <a:grpSpLocks/>
            </p:cNvGrpSpPr>
            <p:nvPr/>
          </p:nvGrpSpPr>
          <p:grpSpPr bwMode="auto">
            <a:xfrm>
              <a:off x="1058306" y="3038180"/>
              <a:ext cx="583596" cy="179517"/>
              <a:chOff x="1313" y="2496"/>
              <a:chExt cx="1252" cy="427"/>
            </a:xfrm>
          </p:grpSpPr>
          <p:sp>
            <p:nvSpPr>
              <p:cNvPr id="14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7" name="Group 32"/>
            <p:cNvGrpSpPr>
              <a:grpSpLocks/>
            </p:cNvGrpSpPr>
            <p:nvPr/>
          </p:nvGrpSpPr>
          <p:grpSpPr bwMode="auto">
            <a:xfrm>
              <a:off x="1505737" y="3093045"/>
              <a:ext cx="583596" cy="179517"/>
              <a:chOff x="1313" y="2496"/>
              <a:chExt cx="1252" cy="427"/>
            </a:xfrm>
          </p:grpSpPr>
          <p:sp>
            <p:nvSpPr>
              <p:cNvPr id="14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8" name="Group 32"/>
            <p:cNvGrpSpPr>
              <a:grpSpLocks/>
            </p:cNvGrpSpPr>
            <p:nvPr/>
          </p:nvGrpSpPr>
          <p:grpSpPr bwMode="auto">
            <a:xfrm>
              <a:off x="1609684" y="3307958"/>
              <a:ext cx="583596" cy="179517"/>
              <a:chOff x="1313" y="2496"/>
              <a:chExt cx="1252" cy="427"/>
            </a:xfrm>
          </p:grpSpPr>
          <p:sp>
            <p:nvSpPr>
              <p:cNvPr id="13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9" name="Group 32"/>
            <p:cNvGrpSpPr>
              <a:grpSpLocks/>
            </p:cNvGrpSpPr>
            <p:nvPr/>
          </p:nvGrpSpPr>
          <p:grpSpPr bwMode="auto">
            <a:xfrm>
              <a:off x="1951825" y="3539680"/>
              <a:ext cx="583596" cy="179517"/>
              <a:chOff x="1313" y="2496"/>
              <a:chExt cx="1252" cy="427"/>
            </a:xfrm>
          </p:grpSpPr>
          <p:sp>
            <p:nvSpPr>
              <p:cNvPr id="13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0" name="Group 32"/>
            <p:cNvGrpSpPr>
              <a:grpSpLocks/>
            </p:cNvGrpSpPr>
            <p:nvPr/>
          </p:nvGrpSpPr>
          <p:grpSpPr bwMode="auto">
            <a:xfrm>
              <a:off x="1701979" y="2904590"/>
              <a:ext cx="583596" cy="179517"/>
              <a:chOff x="1313" y="2496"/>
              <a:chExt cx="1252" cy="427"/>
            </a:xfrm>
          </p:grpSpPr>
          <p:sp>
            <p:nvSpPr>
              <p:cNvPr id="13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1" name="Group 32"/>
            <p:cNvGrpSpPr>
              <a:grpSpLocks/>
            </p:cNvGrpSpPr>
            <p:nvPr/>
          </p:nvGrpSpPr>
          <p:grpSpPr bwMode="auto">
            <a:xfrm>
              <a:off x="1234860" y="2747963"/>
              <a:ext cx="583596" cy="179517"/>
              <a:chOff x="1313" y="2496"/>
              <a:chExt cx="1252" cy="427"/>
            </a:xfrm>
          </p:grpSpPr>
          <p:sp>
            <p:nvSpPr>
              <p:cNvPr id="12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2" name="Group 32"/>
            <p:cNvGrpSpPr>
              <a:grpSpLocks/>
            </p:cNvGrpSpPr>
            <p:nvPr/>
          </p:nvGrpSpPr>
          <p:grpSpPr bwMode="auto">
            <a:xfrm>
              <a:off x="406244" y="2913528"/>
              <a:ext cx="583596" cy="179517"/>
              <a:chOff x="1313" y="2496"/>
              <a:chExt cx="1252" cy="427"/>
            </a:xfrm>
          </p:grpSpPr>
          <p:sp>
            <p:nvSpPr>
              <p:cNvPr id="12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173" name="Group 32"/>
          <p:cNvGrpSpPr>
            <a:grpSpLocks/>
          </p:cNvGrpSpPr>
          <p:nvPr/>
        </p:nvGrpSpPr>
        <p:grpSpPr bwMode="auto">
          <a:xfrm>
            <a:off x="6711013" y="3467063"/>
            <a:ext cx="583596" cy="179517"/>
            <a:chOff x="1313" y="2496"/>
            <a:chExt cx="1252" cy="427"/>
          </a:xfrm>
          <a:effectLst>
            <a:glow rad="63500">
              <a:schemeClr val="accent3">
                <a:satMod val="175000"/>
                <a:alpha val="40000"/>
              </a:schemeClr>
            </a:glow>
          </a:effectLst>
        </p:grpSpPr>
        <p:sp>
          <p:nvSpPr>
            <p:cNvPr id="22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4" name="Group 32"/>
          <p:cNvGrpSpPr>
            <a:grpSpLocks/>
          </p:cNvGrpSpPr>
          <p:nvPr/>
        </p:nvGrpSpPr>
        <p:grpSpPr bwMode="auto">
          <a:xfrm>
            <a:off x="6711013" y="4265557"/>
            <a:ext cx="583596" cy="179517"/>
            <a:chOff x="1313" y="2496"/>
            <a:chExt cx="1252" cy="427"/>
          </a:xfrm>
          <a:effectLst>
            <a:glow rad="63500">
              <a:schemeClr val="accent3">
                <a:satMod val="175000"/>
                <a:alpha val="40000"/>
              </a:schemeClr>
            </a:glow>
          </a:effectLst>
        </p:grpSpPr>
        <p:sp>
          <p:nvSpPr>
            <p:cNvPr id="22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5" name="Group 32"/>
          <p:cNvGrpSpPr>
            <a:grpSpLocks/>
          </p:cNvGrpSpPr>
          <p:nvPr/>
        </p:nvGrpSpPr>
        <p:grpSpPr bwMode="auto">
          <a:xfrm>
            <a:off x="6711013" y="3866310"/>
            <a:ext cx="583596" cy="179517"/>
            <a:chOff x="1313" y="2496"/>
            <a:chExt cx="1252" cy="427"/>
          </a:xfrm>
          <a:effectLst>
            <a:glow rad="63500">
              <a:schemeClr val="accent3">
                <a:satMod val="175000"/>
                <a:alpha val="40000"/>
              </a:schemeClr>
            </a:glow>
          </a:effectLst>
        </p:grpSpPr>
        <p:sp>
          <p:nvSpPr>
            <p:cNvPr id="22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6" name="Group 32"/>
          <p:cNvGrpSpPr>
            <a:grpSpLocks/>
          </p:cNvGrpSpPr>
          <p:nvPr/>
        </p:nvGrpSpPr>
        <p:grpSpPr bwMode="auto">
          <a:xfrm>
            <a:off x="6711013" y="3067816"/>
            <a:ext cx="583596" cy="179517"/>
            <a:chOff x="1313" y="2496"/>
            <a:chExt cx="1252" cy="427"/>
          </a:xfrm>
          <a:effectLst>
            <a:glow rad="63500">
              <a:schemeClr val="accent3">
                <a:satMod val="175000"/>
                <a:alpha val="40000"/>
              </a:schemeClr>
            </a:glow>
          </a:effectLst>
        </p:grpSpPr>
        <p:sp>
          <p:nvSpPr>
            <p:cNvPr id="21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8" name="Group 32"/>
          <p:cNvGrpSpPr>
            <a:grpSpLocks/>
          </p:cNvGrpSpPr>
          <p:nvPr/>
        </p:nvGrpSpPr>
        <p:grpSpPr bwMode="auto">
          <a:xfrm>
            <a:off x="6711013" y="2668569"/>
            <a:ext cx="583596" cy="179517"/>
            <a:chOff x="1313" y="2496"/>
            <a:chExt cx="1252" cy="427"/>
          </a:xfrm>
          <a:effectLst>
            <a:glow rad="63500">
              <a:schemeClr val="accent3">
                <a:satMod val="175000"/>
                <a:alpha val="40000"/>
              </a:schemeClr>
            </a:glow>
          </a:effectLst>
        </p:grpSpPr>
        <p:sp>
          <p:nvSpPr>
            <p:cNvPr id="20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81" name="Group 32"/>
          <p:cNvGrpSpPr>
            <a:grpSpLocks/>
          </p:cNvGrpSpPr>
          <p:nvPr/>
        </p:nvGrpSpPr>
        <p:grpSpPr bwMode="auto">
          <a:xfrm>
            <a:off x="6711013" y="4664804"/>
            <a:ext cx="583596" cy="179517"/>
            <a:chOff x="1313" y="2496"/>
            <a:chExt cx="1252" cy="427"/>
          </a:xfrm>
          <a:effectLst>
            <a:glow rad="63500">
              <a:schemeClr val="accent3">
                <a:satMod val="175000"/>
                <a:alpha val="40000"/>
              </a:schemeClr>
            </a:glow>
          </a:effectLst>
        </p:grpSpPr>
        <p:sp>
          <p:nvSpPr>
            <p:cNvPr id="19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83" name="Group 32"/>
          <p:cNvGrpSpPr>
            <a:grpSpLocks/>
          </p:cNvGrpSpPr>
          <p:nvPr/>
        </p:nvGrpSpPr>
        <p:grpSpPr bwMode="auto">
          <a:xfrm>
            <a:off x="6711013" y="1870075"/>
            <a:ext cx="583596" cy="179517"/>
            <a:chOff x="1313" y="2496"/>
            <a:chExt cx="1252" cy="427"/>
          </a:xfrm>
          <a:effectLst>
            <a:glow rad="63500">
              <a:schemeClr val="accent3">
                <a:satMod val="175000"/>
                <a:alpha val="40000"/>
              </a:schemeClr>
            </a:glow>
          </a:effectLst>
        </p:grpSpPr>
        <p:sp>
          <p:nvSpPr>
            <p:cNvPr id="18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84" name="Group 32"/>
          <p:cNvGrpSpPr>
            <a:grpSpLocks/>
          </p:cNvGrpSpPr>
          <p:nvPr/>
        </p:nvGrpSpPr>
        <p:grpSpPr bwMode="auto">
          <a:xfrm>
            <a:off x="6711013" y="2269322"/>
            <a:ext cx="583596" cy="179517"/>
            <a:chOff x="1313" y="2496"/>
            <a:chExt cx="1252" cy="427"/>
          </a:xfrm>
          <a:effectLst>
            <a:glow rad="63500">
              <a:schemeClr val="accent3">
                <a:satMod val="175000"/>
                <a:alpha val="40000"/>
              </a:schemeClr>
            </a:glow>
          </a:effectLst>
        </p:grpSpPr>
        <p:sp>
          <p:nvSpPr>
            <p:cNvPr id="1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33" name="Group 32"/>
          <p:cNvGrpSpPr>
            <a:grpSpLocks/>
          </p:cNvGrpSpPr>
          <p:nvPr/>
        </p:nvGrpSpPr>
        <p:grpSpPr bwMode="auto">
          <a:xfrm>
            <a:off x="7447009" y="3141599"/>
            <a:ext cx="583596" cy="179517"/>
            <a:chOff x="1313" y="2496"/>
            <a:chExt cx="1252" cy="427"/>
          </a:xfrm>
          <a:effectLst>
            <a:glow rad="63500">
              <a:schemeClr val="accent3">
                <a:satMod val="175000"/>
                <a:alpha val="40000"/>
              </a:schemeClr>
            </a:glow>
          </a:effectLst>
        </p:grpSpPr>
        <p:sp>
          <p:nvSpPr>
            <p:cNvPr id="23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38" name="Group 32"/>
          <p:cNvGrpSpPr>
            <a:grpSpLocks/>
          </p:cNvGrpSpPr>
          <p:nvPr/>
        </p:nvGrpSpPr>
        <p:grpSpPr bwMode="auto">
          <a:xfrm>
            <a:off x="7447009" y="2742352"/>
            <a:ext cx="583596" cy="179517"/>
            <a:chOff x="1313" y="2496"/>
            <a:chExt cx="1252" cy="427"/>
          </a:xfrm>
          <a:effectLst>
            <a:glow rad="63500">
              <a:schemeClr val="accent3">
                <a:satMod val="175000"/>
                <a:alpha val="40000"/>
              </a:schemeClr>
            </a:glow>
          </a:effectLst>
        </p:grpSpPr>
        <p:sp>
          <p:nvSpPr>
            <p:cNvPr id="23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43" name="Group 32"/>
          <p:cNvGrpSpPr>
            <a:grpSpLocks/>
          </p:cNvGrpSpPr>
          <p:nvPr/>
        </p:nvGrpSpPr>
        <p:grpSpPr bwMode="auto">
          <a:xfrm>
            <a:off x="7447009" y="1943858"/>
            <a:ext cx="583596" cy="179517"/>
            <a:chOff x="1313" y="2496"/>
            <a:chExt cx="1252" cy="427"/>
          </a:xfrm>
          <a:effectLst>
            <a:glow rad="63500">
              <a:schemeClr val="accent3">
                <a:satMod val="175000"/>
                <a:alpha val="40000"/>
              </a:schemeClr>
            </a:glow>
          </a:effectLst>
        </p:grpSpPr>
        <p:sp>
          <p:nvSpPr>
            <p:cNvPr id="24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48" name="Group 32"/>
          <p:cNvGrpSpPr>
            <a:grpSpLocks/>
          </p:cNvGrpSpPr>
          <p:nvPr/>
        </p:nvGrpSpPr>
        <p:grpSpPr bwMode="auto">
          <a:xfrm>
            <a:off x="7447009" y="2343105"/>
            <a:ext cx="583596" cy="179517"/>
            <a:chOff x="1313" y="2496"/>
            <a:chExt cx="1252" cy="427"/>
          </a:xfrm>
          <a:effectLst>
            <a:glow rad="63500">
              <a:schemeClr val="accent3">
                <a:satMod val="175000"/>
                <a:alpha val="40000"/>
              </a:schemeClr>
            </a:glow>
          </a:effectLst>
        </p:grpSpPr>
        <p:sp>
          <p:nvSpPr>
            <p:cNvPr id="24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AutoShape 10"/>
          <p:cNvSpPr>
            <a:spLocks noChangeArrowheads="1"/>
          </p:cNvSpPr>
          <p:nvPr/>
        </p:nvSpPr>
        <p:spPr bwMode="auto">
          <a:xfrm>
            <a:off x="2724933" y="2886142"/>
            <a:ext cx="374650" cy="1628775"/>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2690" name="Rectangle 2"/>
          <p:cNvSpPr>
            <a:spLocks noGrp="1" noChangeArrowheads="1"/>
          </p:cNvSpPr>
          <p:nvPr>
            <p:ph type="title"/>
          </p:nvPr>
        </p:nvSpPr>
        <p:spPr>
          <a:xfrm>
            <a:off x="1073150" y="354013"/>
            <a:ext cx="7162800" cy="1143000"/>
          </a:xfrm>
          <a:noFill/>
        </p:spPr>
        <p:txBody>
          <a:bodyPr/>
          <a:lstStyle/>
          <a:p>
            <a:r>
              <a:rPr lang="en-US"/>
              <a:t>Example </a:t>
            </a:r>
          </a:p>
        </p:txBody>
      </p:sp>
      <p:sp>
        <p:nvSpPr>
          <p:cNvPr id="55" name="Line 15"/>
          <p:cNvSpPr>
            <a:spLocks noChangeShapeType="1"/>
          </p:cNvSpPr>
          <p:nvPr/>
        </p:nvSpPr>
        <p:spPr bwMode="auto">
          <a:xfrm>
            <a:off x="2801133" y="3190942"/>
            <a:ext cx="304800" cy="0"/>
          </a:xfrm>
          <a:prstGeom prst="line">
            <a:avLst/>
          </a:prstGeom>
          <a:noFill/>
          <a:ln w="5715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56" name="Oval 26"/>
          <p:cNvSpPr>
            <a:spLocks noChangeArrowheads="1"/>
          </p:cNvSpPr>
          <p:nvPr/>
        </p:nvSpPr>
        <p:spPr bwMode="auto">
          <a:xfrm>
            <a:off x="2804308" y="3108392"/>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57" name="Oval 27"/>
          <p:cNvSpPr>
            <a:spLocks noChangeArrowheads="1"/>
          </p:cNvSpPr>
          <p:nvPr/>
        </p:nvSpPr>
        <p:spPr bwMode="auto">
          <a:xfrm>
            <a:off x="2804308" y="4010092"/>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58" name="AutoShape 10"/>
          <p:cNvSpPr>
            <a:spLocks noChangeArrowheads="1"/>
          </p:cNvSpPr>
          <p:nvPr/>
        </p:nvSpPr>
        <p:spPr bwMode="auto">
          <a:xfrm>
            <a:off x="4428506" y="2167050"/>
            <a:ext cx="374650" cy="1628775"/>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9" name="Line 15"/>
          <p:cNvSpPr>
            <a:spLocks noChangeShapeType="1"/>
          </p:cNvSpPr>
          <p:nvPr/>
        </p:nvSpPr>
        <p:spPr bwMode="auto">
          <a:xfrm>
            <a:off x="4504706" y="2471850"/>
            <a:ext cx="304800" cy="0"/>
          </a:xfrm>
          <a:prstGeom prst="line">
            <a:avLst/>
          </a:prstGeom>
          <a:noFill/>
          <a:ln w="5715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0" name="Oval 26"/>
          <p:cNvSpPr>
            <a:spLocks noChangeArrowheads="1"/>
          </p:cNvSpPr>
          <p:nvPr/>
        </p:nvSpPr>
        <p:spPr bwMode="auto">
          <a:xfrm>
            <a:off x="4507881" y="23893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1" name="Oval 27"/>
          <p:cNvSpPr>
            <a:spLocks noChangeArrowheads="1"/>
          </p:cNvSpPr>
          <p:nvPr/>
        </p:nvSpPr>
        <p:spPr bwMode="auto">
          <a:xfrm>
            <a:off x="4507881" y="32910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2" name="AutoShape 10"/>
          <p:cNvSpPr>
            <a:spLocks noChangeArrowheads="1"/>
          </p:cNvSpPr>
          <p:nvPr/>
        </p:nvSpPr>
        <p:spPr bwMode="auto">
          <a:xfrm>
            <a:off x="4434856" y="3981450"/>
            <a:ext cx="374650" cy="1628775"/>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63" name="Line 15"/>
          <p:cNvSpPr>
            <a:spLocks noChangeShapeType="1"/>
          </p:cNvSpPr>
          <p:nvPr/>
        </p:nvSpPr>
        <p:spPr bwMode="auto">
          <a:xfrm>
            <a:off x="4511056" y="4286250"/>
            <a:ext cx="304800" cy="0"/>
          </a:xfrm>
          <a:prstGeom prst="line">
            <a:avLst/>
          </a:prstGeom>
          <a:noFill/>
          <a:ln w="5715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4" name="Oval 26"/>
          <p:cNvSpPr>
            <a:spLocks noChangeArrowheads="1"/>
          </p:cNvSpPr>
          <p:nvPr/>
        </p:nvSpPr>
        <p:spPr bwMode="auto">
          <a:xfrm>
            <a:off x="4514231" y="42037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5" name="Oval 27"/>
          <p:cNvSpPr>
            <a:spLocks noChangeArrowheads="1"/>
          </p:cNvSpPr>
          <p:nvPr/>
        </p:nvSpPr>
        <p:spPr bwMode="auto">
          <a:xfrm>
            <a:off x="4514231" y="51054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6" name="Freeform 65"/>
          <p:cNvSpPr/>
          <p:nvPr/>
        </p:nvSpPr>
        <p:spPr bwMode="auto">
          <a:xfrm>
            <a:off x="3194462" y="2541319"/>
            <a:ext cx="1175657" cy="461665"/>
          </a:xfrm>
          <a:custGeom>
            <a:avLst/>
            <a:gdLst>
              <a:gd name="connsiteX0" fmla="*/ 0 w 1175657"/>
              <a:gd name="connsiteY0" fmla="*/ 688769 h 688769"/>
              <a:gd name="connsiteX1" fmla="*/ 570016 w 1175657"/>
              <a:gd name="connsiteY1" fmla="*/ 190006 h 688769"/>
              <a:gd name="connsiteX2" fmla="*/ 1175657 w 1175657"/>
              <a:gd name="connsiteY2" fmla="*/ 0 h 688769"/>
            </a:gdLst>
            <a:ahLst/>
            <a:cxnLst>
              <a:cxn ang="0">
                <a:pos x="connsiteX0" y="connsiteY0"/>
              </a:cxn>
              <a:cxn ang="0">
                <a:pos x="connsiteX1" y="connsiteY1"/>
              </a:cxn>
              <a:cxn ang="0">
                <a:pos x="connsiteX2" y="connsiteY2"/>
              </a:cxn>
            </a:cxnLst>
            <a:rect l="l" t="t" r="r" b="b"/>
            <a:pathLst>
              <a:path w="1175657" h="688769">
                <a:moveTo>
                  <a:pt x="0" y="688769"/>
                </a:moveTo>
                <a:cubicBezTo>
                  <a:pt x="187036" y="496785"/>
                  <a:pt x="374073" y="304801"/>
                  <a:pt x="570016" y="190006"/>
                </a:cubicBezTo>
                <a:cubicBezTo>
                  <a:pt x="765959" y="75211"/>
                  <a:pt x="970808" y="37605"/>
                  <a:pt x="1175657" y="0"/>
                </a:cubicBezTo>
              </a:path>
            </a:pathLst>
          </a:custGeom>
          <a:no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a:ln>
                <a:noFill/>
              </a:ln>
              <a:solidFill>
                <a:srgbClr val="0000FF"/>
              </a:solidFill>
              <a:effectLst/>
              <a:latin typeface="Courier New" pitchFamily="49" charset="0"/>
            </a:endParaRPr>
          </a:p>
        </p:txBody>
      </p:sp>
      <p:sp>
        <p:nvSpPr>
          <p:cNvPr id="67" name="Freeform 66"/>
          <p:cNvSpPr/>
          <p:nvPr/>
        </p:nvSpPr>
        <p:spPr bwMode="auto">
          <a:xfrm flipV="1">
            <a:off x="3194462" y="4106965"/>
            <a:ext cx="1175657" cy="461665"/>
          </a:xfrm>
          <a:custGeom>
            <a:avLst/>
            <a:gdLst>
              <a:gd name="connsiteX0" fmla="*/ 0 w 1175657"/>
              <a:gd name="connsiteY0" fmla="*/ 688769 h 688769"/>
              <a:gd name="connsiteX1" fmla="*/ 570016 w 1175657"/>
              <a:gd name="connsiteY1" fmla="*/ 190006 h 688769"/>
              <a:gd name="connsiteX2" fmla="*/ 1175657 w 1175657"/>
              <a:gd name="connsiteY2" fmla="*/ 0 h 688769"/>
            </a:gdLst>
            <a:ahLst/>
            <a:cxnLst>
              <a:cxn ang="0">
                <a:pos x="connsiteX0" y="connsiteY0"/>
              </a:cxn>
              <a:cxn ang="0">
                <a:pos x="connsiteX1" y="connsiteY1"/>
              </a:cxn>
              <a:cxn ang="0">
                <a:pos x="connsiteX2" y="connsiteY2"/>
              </a:cxn>
            </a:cxnLst>
            <a:rect l="l" t="t" r="r" b="b"/>
            <a:pathLst>
              <a:path w="1175657" h="688769">
                <a:moveTo>
                  <a:pt x="0" y="688769"/>
                </a:moveTo>
                <a:cubicBezTo>
                  <a:pt x="187036" y="496785"/>
                  <a:pt x="374073" y="304801"/>
                  <a:pt x="570016" y="190006"/>
                </a:cubicBezTo>
                <a:cubicBezTo>
                  <a:pt x="765959" y="75211"/>
                  <a:pt x="970808" y="37605"/>
                  <a:pt x="1175657" y="0"/>
                </a:cubicBezTo>
              </a:path>
            </a:pathLst>
          </a:custGeom>
          <a:no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a:ln>
                <a:noFill/>
              </a:ln>
              <a:solidFill>
                <a:srgbClr val="0000FF"/>
              </a:solidFill>
              <a:effectLst/>
              <a:latin typeface="Courier New" pitchFamily="49" charset="0"/>
            </a:endParaRPr>
          </a:p>
        </p:txBody>
      </p:sp>
      <p:cxnSp>
        <p:nvCxnSpPr>
          <p:cNvPr id="74" name="Straight Connector 73"/>
          <p:cNvCxnSpPr/>
          <p:nvPr/>
        </p:nvCxnSpPr>
        <p:spPr bwMode="auto">
          <a:xfrm>
            <a:off x="4761881" y="2471850"/>
            <a:ext cx="1175657" cy="0"/>
          </a:xfrm>
          <a:prstGeom prst="line">
            <a:avLst/>
          </a:prstGeom>
          <a:solidFill>
            <a:srgbClr val="FFFFCC"/>
          </a:solidFill>
          <a:ln w="57150" cap="flat" cmpd="sng" algn="ctr">
            <a:solidFill>
              <a:schemeClr val="bg1"/>
            </a:solidFill>
            <a:prstDash val="solid"/>
            <a:round/>
            <a:headEnd type="none" w="med" len="med"/>
            <a:tailEnd type="none" w="med" len="med"/>
          </a:ln>
          <a:effectLst/>
        </p:spPr>
      </p:cxnSp>
      <p:cxnSp>
        <p:nvCxnSpPr>
          <p:cNvPr id="75" name="Straight Connector 74"/>
          <p:cNvCxnSpPr/>
          <p:nvPr/>
        </p:nvCxnSpPr>
        <p:spPr bwMode="auto">
          <a:xfrm>
            <a:off x="4761881" y="5200400"/>
            <a:ext cx="973777" cy="0"/>
          </a:xfrm>
          <a:prstGeom prst="line">
            <a:avLst/>
          </a:prstGeom>
          <a:solidFill>
            <a:srgbClr val="FFFFCC"/>
          </a:solidFill>
          <a:ln w="57150" cap="flat" cmpd="sng" algn="ctr">
            <a:solidFill>
              <a:schemeClr val="bg1"/>
            </a:solidFill>
            <a:prstDash val="solid"/>
            <a:round/>
            <a:headEnd type="none" w="med" len="med"/>
            <a:tailEnd type="none" w="med" len="med"/>
          </a:ln>
          <a:effectLst/>
        </p:spPr>
      </p:cxnSp>
      <p:sp>
        <p:nvSpPr>
          <p:cNvPr id="85" name="Freeform 84"/>
          <p:cNvSpPr/>
          <p:nvPr/>
        </p:nvSpPr>
        <p:spPr bwMode="auto">
          <a:xfrm>
            <a:off x="4761881" y="3334987"/>
            <a:ext cx="973777" cy="1011382"/>
          </a:xfrm>
          <a:custGeom>
            <a:avLst/>
            <a:gdLst>
              <a:gd name="connsiteX0" fmla="*/ 0 w 973777"/>
              <a:gd name="connsiteY0" fmla="*/ 73231 h 1011382"/>
              <a:gd name="connsiteX1" fmla="*/ 368136 w 973777"/>
              <a:gd name="connsiteY1" fmla="*/ 132608 h 1011382"/>
              <a:gd name="connsiteX2" fmla="*/ 676894 w 973777"/>
              <a:gd name="connsiteY2" fmla="*/ 868878 h 1011382"/>
              <a:gd name="connsiteX3" fmla="*/ 950026 w 973777"/>
              <a:gd name="connsiteY3" fmla="*/ 987631 h 1011382"/>
              <a:gd name="connsiteX4" fmla="*/ 950026 w 973777"/>
              <a:gd name="connsiteY4" fmla="*/ 987631 h 1011382"/>
              <a:gd name="connsiteX5" fmla="*/ 973777 w 973777"/>
              <a:gd name="connsiteY5" fmla="*/ 975756 h 10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7" h="1011382">
                <a:moveTo>
                  <a:pt x="0" y="73231"/>
                </a:moveTo>
                <a:cubicBezTo>
                  <a:pt x="127660" y="36615"/>
                  <a:pt x="255320" y="0"/>
                  <a:pt x="368136" y="132608"/>
                </a:cubicBezTo>
                <a:cubicBezTo>
                  <a:pt x="480952" y="265216"/>
                  <a:pt x="579912" y="726374"/>
                  <a:pt x="676894" y="868878"/>
                </a:cubicBezTo>
                <a:cubicBezTo>
                  <a:pt x="773876" y="1011382"/>
                  <a:pt x="950026" y="987631"/>
                  <a:pt x="950026" y="987631"/>
                </a:cubicBezTo>
                <a:lnTo>
                  <a:pt x="950026" y="987631"/>
                </a:lnTo>
                <a:lnTo>
                  <a:pt x="973777" y="975756"/>
                </a:lnTo>
              </a:path>
            </a:pathLst>
          </a:custGeom>
          <a:noFill/>
          <a:ln w="57150" cap="flat" cmpd="sng" algn="ctr">
            <a:solidFill>
              <a:schemeClr val="bg1"/>
            </a:solidFill>
            <a:prstDash val="solid"/>
            <a:round/>
            <a:headEnd type="none" w="med" len="med"/>
            <a:tailEnd type="none" w="med" len="med"/>
          </a:ln>
          <a:effectLst/>
        </p:spPr>
        <p:txBody>
          <a:bodyPr rtlCol="0" anchor="ctr"/>
          <a:lstStyle/>
          <a:p>
            <a:pPr algn="ctr"/>
            <a:endParaRPr lang="en-US" dirty="0">
              <a:latin typeface="Courier New" pitchFamily="49" charset="0"/>
            </a:endParaRPr>
          </a:p>
        </p:txBody>
      </p:sp>
      <p:sp>
        <p:nvSpPr>
          <p:cNvPr id="86" name="Freeform 85"/>
          <p:cNvSpPr/>
          <p:nvPr/>
        </p:nvSpPr>
        <p:spPr bwMode="auto">
          <a:xfrm flipV="1">
            <a:off x="4761881" y="3411144"/>
            <a:ext cx="973777" cy="1011382"/>
          </a:xfrm>
          <a:custGeom>
            <a:avLst/>
            <a:gdLst>
              <a:gd name="connsiteX0" fmla="*/ 0 w 973777"/>
              <a:gd name="connsiteY0" fmla="*/ 73231 h 1011382"/>
              <a:gd name="connsiteX1" fmla="*/ 368136 w 973777"/>
              <a:gd name="connsiteY1" fmla="*/ 132608 h 1011382"/>
              <a:gd name="connsiteX2" fmla="*/ 676894 w 973777"/>
              <a:gd name="connsiteY2" fmla="*/ 868878 h 1011382"/>
              <a:gd name="connsiteX3" fmla="*/ 950026 w 973777"/>
              <a:gd name="connsiteY3" fmla="*/ 987631 h 1011382"/>
              <a:gd name="connsiteX4" fmla="*/ 950026 w 973777"/>
              <a:gd name="connsiteY4" fmla="*/ 987631 h 1011382"/>
              <a:gd name="connsiteX5" fmla="*/ 973777 w 973777"/>
              <a:gd name="connsiteY5" fmla="*/ 975756 h 10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7" h="1011382">
                <a:moveTo>
                  <a:pt x="0" y="73231"/>
                </a:moveTo>
                <a:cubicBezTo>
                  <a:pt x="127660" y="36615"/>
                  <a:pt x="255320" y="0"/>
                  <a:pt x="368136" y="132608"/>
                </a:cubicBezTo>
                <a:cubicBezTo>
                  <a:pt x="480952" y="265216"/>
                  <a:pt x="579912" y="726374"/>
                  <a:pt x="676894" y="868878"/>
                </a:cubicBezTo>
                <a:cubicBezTo>
                  <a:pt x="773876" y="1011382"/>
                  <a:pt x="950026" y="987631"/>
                  <a:pt x="950026" y="987631"/>
                </a:cubicBezTo>
                <a:lnTo>
                  <a:pt x="950026" y="987631"/>
                </a:lnTo>
                <a:lnTo>
                  <a:pt x="973777" y="975756"/>
                </a:lnTo>
              </a:path>
            </a:pathLst>
          </a:custGeom>
          <a:noFill/>
          <a:ln w="57150" cap="flat" cmpd="sng" algn="ctr">
            <a:solidFill>
              <a:schemeClr val="bg1"/>
            </a:solidFill>
            <a:prstDash val="solid"/>
            <a:round/>
            <a:headEnd type="none" w="med" len="med"/>
            <a:tailEnd type="none" w="med" len="med"/>
          </a:ln>
          <a:effectLst/>
        </p:spPr>
        <p:txBody>
          <a:bodyPr rtlCol="0" anchor="ctr"/>
          <a:lstStyle/>
          <a:p>
            <a:pPr algn="ctr"/>
            <a:endParaRPr lang="en-US" dirty="0">
              <a:latin typeface="Courier New" pitchFamily="49" charset="0"/>
            </a:endParaRPr>
          </a:p>
        </p:txBody>
      </p:sp>
      <p:grpSp>
        <p:nvGrpSpPr>
          <p:cNvPr id="89" name="Group 20"/>
          <p:cNvGrpSpPr>
            <a:grpSpLocks/>
          </p:cNvGrpSpPr>
          <p:nvPr/>
        </p:nvGrpSpPr>
        <p:grpSpPr bwMode="auto">
          <a:xfrm>
            <a:off x="539750" y="3557588"/>
            <a:ext cx="1377950" cy="423862"/>
            <a:chOff x="1313" y="2496"/>
            <a:chExt cx="1252" cy="427"/>
          </a:xfrm>
          <a:effectLst>
            <a:glow rad="63500">
              <a:schemeClr val="accent3">
                <a:satMod val="175000"/>
                <a:alpha val="40000"/>
              </a:schemeClr>
            </a:glow>
          </a:effectLst>
        </p:grpSpPr>
        <p:sp>
          <p:nvSpPr>
            <p:cNvPr id="9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2" name="Group 20"/>
          <p:cNvGrpSpPr>
            <a:grpSpLocks/>
          </p:cNvGrpSpPr>
          <p:nvPr/>
        </p:nvGrpSpPr>
        <p:grpSpPr bwMode="auto">
          <a:xfrm>
            <a:off x="387350" y="3405188"/>
            <a:ext cx="1377950" cy="423862"/>
            <a:chOff x="1313" y="2496"/>
            <a:chExt cx="1252" cy="427"/>
          </a:xfrm>
          <a:effectLst>
            <a:glow rad="63500">
              <a:schemeClr val="accent3">
                <a:satMod val="175000"/>
                <a:alpha val="40000"/>
              </a:schemeClr>
            </a:glow>
          </a:effectLst>
        </p:grpSpPr>
        <p:sp>
          <p:nvSpPr>
            <p:cNvPr id="242702"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42703"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42704"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42705"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94444E-6 -3.33333E-6 C 0.104 0.00672 0.20799 0.01366 0.26667 -3.33333E-6 C 0.32535 -0.01365 0.32275 -0.06736 0.35243 -0.08264 C 0.38212 -0.09791 0.42066 -0.08102 0.44531 -0.09213 C 0.46997 -0.10324 0.46945 -0.14027 0.5 -0.1493 C 0.53056 -0.15833 0.57952 -0.15231 0.62865 -0.14606 " pathEditMode="relative" rAng="0" ptsTypes="aaaaaA">
                                      <p:cBhvr>
                                        <p:cTn id="6" dur="2000" fill="hold"/>
                                        <p:tgtEl>
                                          <p:spTgt spid="12"/>
                                        </p:tgtEl>
                                        <p:attrNameLst>
                                          <p:attrName>ppt_x</p:attrName>
                                          <p:attrName>ppt_y</p:attrName>
                                        </p:attrNameLst>
                                      </p:cBhvr>
                                      <p:rCtr x="31400" y="-7200"/>
                                    </p:animMotion>
                                  </p:childTnLst>
                                </p:cTn>
                              </p:par>
                              <p:par>
                                <p:cTn id="7" presetID="0" presetClass="path" presetSubtype="0" accel="50000" decel="50000" fill="hold" grpId="0" nodeType="withEffect">
                                  <p:stCondLst>
                                    <p:cond delay="0"/>
                                  </p:stCondLst>
                                  <p:childTnLst>
                                    <p:animMotion origin="layout" path="M 0.00173 0.0074 L 0.00173 0.13714 " pathEditMode="relative" ptsTypes="AA">
                                      <p:cBhvr>
                                        <p:cTn id="8" dur="2000" fill="hold"/>
                                        <p:tgtEl>
                                          <p:spTgt spid="55"/>
                                        </p:tgtEl>
                                        <p:attrNameLst>
                                          <p:attrName>ppt_x</p:attrName>
                                          <p:attrName>ppt_y</p:attrName>
                                        </p:attrNameLst>
                                      </p:cBhvr>
                                    </p:animMotion>
                                  </p:childTnLst>
                                </p:cTn>
                              </p:par>
                            </p:childTnLst>
                          </p:cTn>
                        </p:par>
                        <p:par>
                          <p:cTn id="9" fill="hold">
                            <p:stCondLst>
                              <p:cond delay="2000"/>
                            </p:stCondLst>
                            <p:childTnLst>
                              <p:par>
                                <p:cTn id="10" presetID="0" presetClass="path" presetSubtype="0" accel="50000" decel="50000" fill="hold" grpId="0" nodeType="afterEffect">
                                  <p:stCondLst>
                                    <p:cond delay="0"/>
                                  </p:stCondLst>
                                  <p:childTnLst>
                                    <p:animMotion origin="layout" path="M 0.00173 0.0074 L 0.00173 0.13714 " pathEditMode="relative" ptsTypes="AA">
                                      <p:cBhvr>
                                        <p:cTn id="11" dur="2000" fill="hold"/>
                                        <p:tgtEl>
                                          <p:spTgt spid="5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9"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10"/>
          <p:cNvSpPr>
            <a:spLocks noChangeArrowheads="1"/>
          </p:cNvSpPr>
          <p:nvPr/>
        </p:nvSpPr>
        <p:spPr bwMode="auto">
          <a:xfrm>
            <a:off x="2731283" y="2886142"/>
            <a:ext cx="374650" cy="1628775"/>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2690" name="Rectangle 2"/>
          <p:cNvSpPr>
            <a:spLocks noGrp="1" noChangeArrowheads="1"/>
          </p:cNvSpPr>
          <p:nvPr>
            <p:ph type="title"/>
          </p:nvPr>
        </p:nvSpPr>
        <p:spPr>
          <a:xfrm>
            <a:off x="1073150" y="354013"/>
            <a:ext cx="7162800" cy="1143000"/>
          </a:xfrm>
          <a:noFill/>
        </p:spPr>
        <p:txBody>
          <a:bodyPr/>
          <a:lstStyle/>
          <a:p>
            <a:r>
              <a:rPr lang="en-US"/>
              <a:t>Example </a:t>
            </a:r>
          </a:p>
        </p:txBody>
      </p:sp>
      <p:grpSp>
        <p:nvGrpSpPr>
          <p:cNvPr id="2" name="Group 20"/>
          <p:cNvGrpSpPr>
            <a:grpSpLocks/>
          </p:cNvGrpSpPr>
          <p:nvPr/>
        </p:nvGrpSpPr>
        <p:grpSpPr bwMode="auto">
          <a:xfrm>
            <a:off x="539750" y="3557588"/>
            <a:ext cx="1377950" cy="423862"/>
            <a:chOff x="1313" y="2496"/>
            <a:chExt cx="1252" cy="427"/>
          </a:xfrm>
          <a:effectLst>
            <a:glow rad="63500">
              <a:schemeClr val="accent3">
                <a:satMod val="175000"/>
                <a:alpha val="40000"/>
              </a:schemeClr>
            </a:glow>
          </a:effectLst>
        </p:grpSpPr>
        <p:sp>
          <p:nvSpPr>
            <p:cNvPr id="24271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4271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4271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4271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55" name="Line 15"/>
          <p:cNvSpPr>
            <a:spLocks noChangeShapeType="1"/>
          </p:cNvSpPr>
          <p:nvPr/>
        </p:nvSpPr>
        <p:spPr bwMode="auto">
          <a:xfrm>
            <a:off x="2801133" y="4152817"/>
            <a:ext cx="304800" cy="0"/>
          </a:xfrm>
          <a:prstGeom prst="line">
            <a:avLst/>
          </a:prstGeom>
          <a:noFill/>
          <a:ln w="5715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56" name="Oval 26"/>
          <p:cNvSpPr>
            <a:spLocks noChangeArrowheads="1"/>
          </p:cNvSpPr>
          <p:nvPr/>
        </p:nvSpPr>
        <p:spPr bwMode="auto">
          <a:xfrm>
            <a:off x="2804308" y="3108392"/>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57" name="Oval 27"/>
          <p:cNvSpPr>
            <a:spLocks noChangeArrowheads="1"/>
          </p:cNvSpPr>
          <p:nvPr/>
        </p:nvSpPr>
        <p:spPr bwMode="auto">
          <a:xfrm>
            <a:off x="2804308" y="4010092"/>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58" name="AutoShape 10"/>
          <p:cNvSpPr>
            <a:spLocks noChangeArrowheads="1"/>
          </p:cNvSpPr>
          <p:nvPr/>
        </p:nvSpPr>
        <p:spPr bwMode="auto">
          <a:xfrm>
            <a:off x="4428506" y="2167050"/>
            <a:ext cx="374650" cy="1628775"/>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9" name="Line 15"/>
          <p:cNvSpPr>
            <a:spLocks noChangeShapeType="1"/>
          </p:cNvSpPr>
          <p:nvPr/>
        </p:nvSpPr>
        <p:spPr bwMode="auto">
          <a:xfrm>
            <a:off x="4514231" y="3382862"/>
            <a:ext cx="304800" cy="0"/>
          </a:xfrm>
          <a:prstGeom prst="line">
            <a:avLst/>
          </a:prstGeom>
          <a:noFill/>
          <a:ln w="5715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0" name="Oval 26"/>
          <p:cNvSpPr>
            <a:spLocks noChangeArrowheads="1"/>
          </p:cNvSpPr>
          <p:nvPr/>
        </p:nvSpPr>
        <p:spPr bwMode="auto">
          <a:xfrm>
            <a:off x="4507881" y="23893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1" name="Oval 27"/>
          <p:cNvSpPr>
            <a:spLocks noChangeArrowheads="1"/>
          </p:cNvSpPr>
          <p:nvPr/>
        </p:nvSpPr>
        <p:spPr bwMode="auto">
          <a:xfrm>
            <a:off x="4507881" y="32910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2" name="AutoShape 10"/>
          <p:cNvSpPr>
            <a:spLocks noChangeArrowheads="1"/>
          </p:cNvSpPr>
          <p:nvPr/>
        </p:nvSpPr>
        <p:spPr bwMode="auto">
          <a:xfrm>
            <a:off x="4434856" y="3981450"/>
            <a:ext cx="374650" cy="1628775"/>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63" name="Line 15"/>
          <p:cNvSpPr>
            <a:spLocks noChangeShapeType="1"/>
          </p:cNvSpPr>
          <p:nvPr/>
        </p:nvSpPr>
        <p:spPr bwMode="auto">
          <a:xfrm>
            <a:off x="4511056" y="4286250"/>
            <a:ext cx="304800" cy="0"/>
          </a:xfrm>
          <a:prstGeom prst="line">
            <a:avLst/>
          </a:prstGeom>
          <a:noFill/>
          <a:ln w="57150">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sp>
        <p:nvSpPr>
          <p:cNvPr id="64" name="Oval 26"/>
          <p:cNvSpPr>
            <a:spLocks noChangeArrowheads="1"/>
          </p:cNvSpPr>
          <p:nvPr/>
        </p:nvSpPr>
        <p:spPr bwMode="auto">
          <a:xfrm>
            <a:off x="4514231" y="42037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5" name="Oval 27"/>
          <p:cNvSpPr>
            <a:spLocks noChangeArrowheads="1"/>
          </p:cNvSpPr>
          <p:nvPr/>
        </p:nvSpPr>
        <p:spPr bwMode="auto">
          <a:xfrm>
            <a:off x="4514231" y="5105400"/>
            <a:ext cx="247650" cy="247650"/>
          </a:xfrm>
          <a:prstGeom prst="ellipse">
            <a:avLst/>
          </a:prstGeom>
          <a:noFill/>
          <a:ln w="12700" algn="ctr">
            <a:solidFill>
              <a:schemeClr val="bg1"/>
            </a:solidFill>
            <a:round/>
            <a:headEnd/>
            <a:tailEnd/>
          </a:ln>
        </p:spPr>
        <p:txBody>
          <a:bodyPr wrap="none" anchor="ctr"/>
          <a:lstStyle/>
          <a:p>
            <a:endParaRPr lang="en-US">
              <a:latin typeface="Arial" pitchFamily="34" charset="0"/>
              <a:cs typeface="Arial" pitchFamily="34" charset="0"/>
            </a:endParaRPr>
          </a:p>
        </p:txBody>
      </p:sp>
      <p:sp>
        <p:nvSpPr>
          <p:cNvPr id="66" name="Freeform 65"/>
          <p:cNvSpPr/>
          <p:nvPr/>
        </p:nvSpPr>
        <p:spPr bwMode="auto">
          <a:xfrm>
            <a:off x="3194462" y="2541319"/>
            <a:ext cx="1175657" cy="461665"/>
          </a:xfrm>
          <a:custGeom>
            <a:avLst/>
            <a:gdLst>
              <a:gd name="connsiteX0" fmla="*/ 0 w 1175657"/>
              <a:gd name="connsiteY0" fmla="*/ 688769 h 688769"/>
              <a:gd name="connsiteX1" fmla="*/ 570016 w 1175657"/>
              <a:gd name="connsiteY1" fmla="*/ 190006 h 688769"/>
              <a:gd name="connsiteX2" fmla="*/ 1175657 w 1175657"/>
              <a:gd name="connsiteY2" fmla="*/ 0 h 688769"/>
            </a:gdLst>
            <a:ahLst/>
            <a:cxnLst>
              <a:cxn ang="0">
                <a:pos x="connsiteX0" y="connsiteY0"/>
              </a:cxn>
              <a:cxn ang="0">
                <a:pos x="connsiteX1" y="connsiteY1"/>
              </a:cxn>
              <a:cxn ang="0">
                <a:pos x="connsiteX2" y="connsiteY2"/>
              </a:cxn>
            </a:cxnLst>
            <a:rect l="l" t="t" r="r" b="b"/>
            <a:pathLst>
              <a:path w="1175657" h="688769">
                <a:moveTo>
                  <a:pt x="0" y="688769"/>
                </a:moveTo>
                <a:cubicBezTo>
                  <a:pt x="187036" y="496785"/>
                  <a:pt x="374073" y="304801"/>
                  <a:pt x="570016" y="190006"/>
                </a:cubicBezTo>
                <a:cubicBezTo>
                  <a:pt x="765959" y="75211"/>
                  <a:pt x="970808" y="37605"/>
                  <a:pt x="1175657" y="0"/>
                </a:cubicBezTo>
              </a:path>
            </a:pathLst>
          </a:custGeom>
          <a:no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a:ln>
                <a:noFill/>
              </a:ln>
              <a:solidFill>
                <a:srgbClr val="0000FF"/>
              </a:solidFill>
              <a:effectLst/>
              <a:latin typeface="Courier New" pitchFamily="49" charset="0"/>
            </a:endParaRPr>
          </a:p>
        </p:txBody>
      </p:sp>
      <p:sp>
        <p:nvSpPr>
          <p:cNvPr id="67" name="Freeform 66"/>
          <p:cNvSpPr/>
          <p:nvPr/>
        </p:nvSpPr>
        <p:spPr bwMode="auto">
          <a:xfrm flipV="1">
            <a:off x="3194462" y="4106965"/>
            <a:ext cx="1175657" cy="461665"/>
          </a:xfrm>
          <a:custGeom>
            <a:avLst/>
            <a:gdLst>
              <a:gd name="connsiteX0" fmla="*/ 0 w 1175657"/>
              <a:gd name="connsiteY0" fmla="*/ 688769 h 688769"/>
              <a:gd name="connsiteX1" fmla="*/ 570016 w 1175657"/>
              <a:gd name="connsiteY1" fmla="*/ 190006 h 688769"/>
              <a:gd name="connsiteX2" fmla="*/ 1175657 w 1175657"/>
              <a:gd name="connsiteY2" fmla="*/ 0 h 688769"/>
            </a:gdLst>
            <a:ahLst/>
            <a:cxnLst>
              <a:cxn ang="0">
                <a:pos x="connsiteX0" y="connsiteY0"/>
              </a:cxn>
              <a:cxn ang="0">
                <a:pos x="connsiteX1" y="connsiteY1"/>
              </a:cxn>
              <a:cxn ang="0">
                <a:pos x="connsiteX2" y="connsiteY2"/>
              </a:cxn>
            </a:cxnLst>
            <a:rect l="l" t="t" r="r" b="b"/>
            <a:pathLst>
              <a:path w="1175657" h="688769">
                <a:moveTo>
                  <a:pt x="0" y="688769"/>
                </a:moveTo>
                <a:cubicBezTo>
                  <a:pt x="187036" y="496785"/>
                  <a:pt x="374073" y="304801"/>
                  <a:pt x="570016" y="190006"/>
                </a:cubicBezTo>
                <a:cubicBezTo>
                  <a:pt x="765959" y="75211"/>
                  <a:pt x="970808" y="37605"/>
                  <a:pt x="1175657" y="0"/>
                </a:cubicBezTo>
              </a:path>
            </a:pathLst>
          </a:custGeom>
          <a:no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a:ln>
                <a:noFill/>
              </a:ln>
              <a:solidFill>
                <a:srgbClr val="0000FF"/>
              </a:solidFill>
              <a:effectLst/>
              <a:latin typeface="Courier New" pitchFamily="49" charset="0"/>
            </a:endParaRPr>
          </a:p>
        </p:txBody>
      </p:sp>
      <p:cxnSp>
        <p:nvCxnSpPr>
          <p:cNvPr id="37" name="Straight Connector 36"/>
          <p:cNvCxnSpPr/>
          <p:nvPr/>
        </p:nvCxnSpPr>
        <p:spPr bwMode="auto">
          <a:xfrm>
            <a:off x="4761881" y="2471850"/>
            <a:ext cx="1175657" cy="0"/>
          </a:xfrm>
          <a:prstGeom prst="line">
            <a:avLst/>
          </a:prstGeom>
          <a:solidFill>
            <a:srgbClr val="FFFFCC"/>
          </a:solidFill>
          <a:ln w="5715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a:off x="4761881" y="5200400"/>
            <a:ext cx="973777" cy="0"/>
          </a:xfrm>
          <a:prstGeom prst="line">
            <a:avLst/>
          </a:prstGeom>
          <a:solidFill>
            <a:srgbClr val="FFFFCC"/>
          </a:solidFill>
          <a:ln w="57150" cap="flat" cmpd="sng" algn="ctr">
            <a:solidFill>
              <a:schemeClr val="bg1"/>
            </a:solidFill>
            <a:prstDash val="solid"/>
            <a:round/>
            <a:headEnd type="none" w="med" len="med"/>
            <a:tailEnd type="none" w="med" len="med"/>
          </a:ln>
          <a:effectLst/>
        </p:spPr>
      </p:cxnSp>
      <p:sp>
        <p:nvSpPr>
          <p:cNvPr id="39" name="Freeform 38"/>
          <p:cNvSpPr/>
          <p:nvPr/>
        </p:nvSpPr>
        <p:spPr bwMode="auto">
          <a:xfrm>
            <a:off x="4761881" y="3334987"/>
            <a:ext cx="973777" cy="1011382"/>
          </a:xfrm>
          <a:custGeom>
            <a:avLst/>
            <a:gdLst>
              <a:gd name="connsiteX0" fmla="*/ 0 w 973777"/>
              <a:gd name="connsiteY0" fmla="*/ 73231 h 1011382"/>
              <a:gd name="connsiteX1" fmla="*/ 368136 w 973777"/>
              <a:gd name="connsiteY1" fmla="*/ 132608 h 1011382"/>
              <a:gd name="connsiteX2" fmla="*/ 676894 w 973777"/>
              <a:gd name="connsiteY2" fmla="*/ 868878 h 1011382"/>
              <a:gd name="connsiteX3" fmla="*/ 950026 w 973777"/>
              <a:gd name="connsiteY3" fmla="*/ 987631 h 1011382"/>
              <a:gd name="connsiteX4" fmla="*/ 950026 w 973777"/>
              <a:gd name="connsiteY4" fmla="*/ 987631 h 1011382"/>
              <a:gd name="connsiteX5" fmla="*/ 973777 w 973777"/>
              <a:gd name="connsiteY5" fmla="*/ 975756 h 10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7" h="1011382">
                <a:moveTo>
                  <a:pt x="0" y="73231"/>
                </a:moveTo>
                <a:cubicBezTo>
                  <a:pt x="127660" y="36615"/>
                  <a:pt x="255320" y="0"/>
                  <a:pt x="368136" y="132608"/>
                </a:cubicBezTo>
                <a:cubicBezTo>
                  <a:pt x="480952" y="265216"/>
                  <a:pt x="579912" y="726374"/>
                  <a:pt x="676894" y="868878"/>
                </a:cubicBezTo>
                <a:cubicBezTo>
                  <a:pt x="773876" y="1011382"/>
                  <a:pt x="950026" y="987631"/>
                  <a:pt x="950026" y="987631"/>
                </a:cubicBezTo>
                <a:lnTo>
                  <a:pt x="950026" y="987631"/>
                </a:lnTo>
                <a:lnTo>
                  <a:pt x="973777" y="975756"/>
                </a:lnTo>
              </a:path>
            </a:pathLst>
          </a:custGeom>
          <a:noFill/>
          <a:ln w="57150" cap="flat" cmpd="sng" algn="ctr">
            <a:solidFill>
              <a:schemeClr val="bg1"/>
            </a:solidFill>
            <a:prstDash val="solid"/>
            <a:round/>
            <a:headEnd type="none" w="med" len="med"/>
            <a:tailEnd type="none" w="med" len="med"/>
          </a:ln>
          <a:effectLst/>
        </p:spPr>
        <p:txBody>
          <a:bodyPr rtlCol="0" anchor="ctr"/>
          <a:lstStyle/>
          <a:p>
            <a:pPr algn="ctr"/>
            <a:endParaRPr lang="en-US" dirty="0">
              <a:latin typeface="Courier New" pitchFamily="49" charset="0"/>
            </a:endParaRPr>
          </a:p>
        </p:txBody>
      </p:sp>
      <p:sp>
        <p:nvSpPr>
          <p:cNvPr id="40" name="Freeform 39"/>
          <p:cNvSpPr/>
          <p:nvPr/>
        </p:nvSpPr>
        <p:spPr bwMode="auto">
          <a:xfrm flipV="1">
            <a:off x="4761881" y="3411144"/>
            <a:ext cx="973777" cy="1011382"/>
          </a:xfrm>
          <a:custGeom>
            <a:avLst/>
            <a:gdLst>
              <a:gd name="connsiteX0" fmla="*/ 0 w 973777"/>
              <a:gd name="connsiteY0" fmla="*/ 73231 h 1011382"/>
              <a:gd name="connsiteX1" fmla="*/ 368136 w 973777"/>
              <a:gd name="connsiteY1" fmla="*/ 132608 h 1011382"/>
              <a:gd name="connsiteX2" fmla="*/ 676894 w 973777"/>
              <a:gd name="connsiteY2" fmla="*/ 868878 h 1011382"/>
              <a:gd name="connsiteX3" fmla="*/ 950026 w 973777"/>
              <a:gd name="connsiteY3" fmla="*/ 987631 h 1011382"/>
              <a:gd name="connsiteX4" fmla="*/ 950026 w 973777"/>
              <a:gd name="connsiteY4" fmla="*/ 987631 h 1011382"/>
              <a:gd name="connsiteX5" fmla="*/ 973777 w 973777"/>
              <a:gd name="connsiteY5" fmla="*/ 975756 h 10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7" h="1011382">
                <a:moveTo>
                  <a:pt x="0" y="73231"/>
                </a:moveTo>
                <a:cubicBezTo>
                  <a:pt x="127660" y="36615"/>
                  <a:pt x="255320" y="0"/>
                  <a:pt x="368136" y="132608"/>
                </a:cubicBezTo>
                <a:cubicBezTo>
                  <a:pt x="480952" y="265216"/>
                  <a:pt x="579912" y="726374"/>
                  <a:pt x="676894" y="868878"/>
                </a:cubicBezTo>
                <a:cubicBezTo>
                  <a:pt x="773876" y="1011382"/>
                  <a:pt x="950026" y="987631"/>
                  <a:pt x="950026" y="987631"/>
                </a:cubicBezTo>
                <a:lnTo>
                  <a:pt x="950026" y="987631"/>
                </a:lnTo>
                <a:lnTo>
                  <a:pt x="973777" y="975756"/>
                </a:lnTo>
              </a:path>
            </a:pathLst>
          </a:custGeom>
          <a:noFill/>
          <a:ln w="57150" cap="flat" cmpd="sng" algn="ctr">
            <a:solidFill>
              <a:schemeClr val="bg1"/>
            </a:solidFill>
            <a:prstDash val="solid"/>
            <a:round/>
            <a:headEnd type="none" w="med" len="med"/>
            <a:tailEnd type="none" w="med" len="med"/>
          </a:ln>
          <a:effectLst/>
        </p:spPr>
        <p:txBody>
          <a:bodyPr rtlCol="0" anchor="ctr"/>
          <a:lstStyle/>
          <a:p>
            <a:pPr algn="ctr"/>
            <a:endParaRPr lang="en-US" dirty="0">
              <a:latin typeface="Courier New" pitchFamily="49" charset="0"/>
            </a:endParaRPr>
          </a:p>
        </p:txBody>
      </p:sp>
      <p:grpSp>
        <p:nvGrpSpPr>
          <p:cNvPr id="42" name="Group 20"/>
          <p:cNvGrpSpPr>
            <a:grpSpLocks/>
          </p:cNvGrpSpPr>
          <p:nvPr/>
        </p:nvGrpSpPr>
        <p:grpSpPr bwMode="auto">
          <a:xfrm>
            <a:off x="6186726" y="2329388"/>
            <a:ext cx="1377950" cy="423862"/>
            <a:chOff x="1313" y="2496"/>
            <a:chExt cx="1252" cy="427"/>
          </a:xfrm>
          <a:effectLst>
            <a:glow rad="63500">
              <a:schemeClr val="accent3">
                <a:satMod val="175000"/>
                <a:alpha val="40000"/>
              </a:schemeClr>
            </a:glow>
          </a:effectLst>
        </p:grpSpPr>
        <p:sp>
          <p:nvSpPr>
            <p:cNvPr id="43"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44"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45"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46"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441 1.32285E-6 C 0.09792 -0.01156 0.18212 -0.03492 0.22639 -0.01596 C 0.27066 0.00301 0.24254 0.09343 0.27987 0.11355 C 0.31719 0.13367 0.40382 0.14362 0.45001 0.10499 C 0.49619 0.06637 0.53039 -0.08118 0.5573 -0.11772 C 0.58421 -0.15426 0.5981 -0.12974 0.61198 -0.11425 " pathEditMode="relative" rAng="0" ptsTypes="aaaaaa">
                                      <p:cBhvr>
                                        <p:cTn id="6" dur="2000" fill="hold"/>
                                        <p:tgtEl>
                                          <p:spTgt spid="2"/>
                                        </p:tgtEl>
                                        <p:attrNameLst>
                                          <p:attrName>ppt_x</p:attrName>
                                          <p:attrName>ppt_y</p:attrName>
                                        </p:attrNameLst>
                                      </p:cBhvr>
                                      <p:rCtr x="29900" y="-500"/>
                                    </p:animMotion>
                                  </p:childTnLst>
                                </p:cTn>
                              </p:par>
                              <p:par>
                                <p:cTn id="7" presetID="0" presetClass="path" presetSubtype="0" accel="50000" decel="50000" fill="hold" grpId="0" nodeType="withEffect">
                                  <p:stCondLst>
                                    <p:cond delay="0"/>
                                  </p:stCondLst>
                                  <p:childTnLst>
                                    <p:animMotion origin="layout" path="M -0.00209 0.00231 L -0.00209 -0.12396 " pathEditMode="relative" ptsTypes="AA">
                                      <p:cBhvr>
                                        <p:cTn id="8" dur="2000" fill="hold"/>
                                        <p:tgtEl>
                                          <p:spTgt spid="55"/>
                                        </p:tgtEl>
                                        <p:attrNameLst>
                                          <p:attrName>ppt_x</p:attrName>
                                          <p:attrName>ppt_y</p:attrName>
                                        </p:attrNameLst>
                                      </p:cBhvr>
                                    </p:animMotion>
                                  </p:childTnLst>
                                </p:cTn>
                              </p:par>
                            </p:childTnLst>
                          </p:cTn>
                        </p:par>
                        <p:par>
                          <p:cTn id="9" fill="hold">
                            <p:stCondLst>
                              <p:cond delay="2000"/>
                            </p:stCondLst>
                            <p:childTnLst>
                              <p:par>
                                <p:cTn id="10" presetID="0" presetClass="path" presetSubtype="0" accel="50000" decel="50000" fill="hold" grpId="0" nodeType="afterEffect">
                                  <p:stCondLst>
                                    <p:cond delay="0"/>
                                  </p:stCondLst>
                                  <p:childTnLst>
                                    <p:animMotion origin="layout" path="M 0.00173 0.0074 L 0.00173 0.13714 " pathEditMode="relative" ptsTypes="AA">
                                      <p:cBhvr>
                                        <p:cTn id="11" dur="2000" fill="hold"/>
                                        <p:tgtEl>
                                          <p:spTgt spid="6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6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584200" y="282575"/>
            <a:ext cx="8353425" cy="1143000"/>
          </a:xfrm>
          <a:prstGeom prst="rect">
            <a:avLst/>
          </a:prstGeom>
          <a:noFill/>
          <a:ln w="12700">
            <a:noFill/>
            <a:miter lim="800000"/>
            <a:headEnd/>
            <a:tailEnd/>
          </a:ln>
          <a:effectLst/>
        </p:spPr>
        <p:txBody>
          <a:bodyPr lIns="57150" tIns="46038" rIns="57150" bIns="46038" anchor="ctr"/>
          <a:lstStyle/>
          <a:p>
            <a:pPr algn="ctr">
              <a:defRPr/>
            </a:pPr>
            <a:r>
              <a:rPr lang="en-US" sz="4400" b="0" dirty="0">
                <a:solidFill>
                  <a:schemeClr val="tx2"/>
                </a:solidFill>
                <a:latin typeface="Arial" pitchFamily="34" charset="0"/>
                <a:cs typeface="Arial" pitchFamily="34" charset="0"/>
              </a:rPr>
              <a:t>Implementing Counting Trees </a:t>
            </a:r>
          </a:p>
        </p:txBody>
      </p:sp>
      <p:sp>
        <p:nvSpPr>
          <p:cNvPr id="25645" name="Line 45"/>
          <p:cNvSpPr>
            <a:spLocks noChangeShapeType="1"/>
          </p:cNvSpPr>
          <p:nvPr/>
        </p:nvSpPr>
        <p:spPr bwMode="auto">
          <a:xfrm>
            <a:off x="3343275" y="3338513"/>
            <a:ext cx="223838" cy="1587"/>
          </a:xfrm>
          <a:prstGeom prst="line">
            <a:avLst/>
          </a:prstGeom>
          <a:noFill/>
          <a:ln w="25400">
            <a:solidFill>
              <a:schemeClr val="bg1"/>
            </a:solidFill>
            <a:round/>
            <a:headEnd/>
            <a:tailEnd/>
          </a:ln>
          <a:effectLst/>
        </p:spPr>
        <p:txBody>
          <a:bodyPr wrap="none" anchor="ctr"/>
          <a:lstStyle/>
          <a:p>
            <a:pPr>
              <a:defRPr/>
            </a:pPr>
            <a:endParaRPr lang="en-US" sz="2000">
              <a:latin typeface="Arial" pitchFamily="34" charset="0"/>
              <a:cs typeface="Arial" pitchFamily="34" charset="0"/>
            </a:endParaRPr>
          </a:p>
        </p:txBody>
      </p:sp>
      <p:sp>
        <p:nvSpPr>
          <p:cNvPr id="25649" name="Freeform 49"/>
          <p:cNvSpPr>
            <a:spLocks/>
          </p:cNvSpPr>
          <p:nvPr/>
        </p:nvSpPr>
        <p:spPr bwMode="auto">
          <a:xfrm>
            <a:off x="3897313" y="2881313"/>
            <a:ext cx="566737" cy="320675"/>
          </a:xfrm>
          <a:custGeom>
            <a:avLst/>
            <a:gdLst/>
            <a:ahLst/>
            <a:cxnLst>
              <a:cxn ang="0">
                <a:pos x="0" y="138"/>
              </a:cxn>
              <a:cxn ang="0">
                <a:pos x="99" y="138"/>
              </a:cxn>
              <a:cxn ang="0">
                <a:pos x="99" y="0"/>
              </a:cxn>
              <a:cxn ang="0">
                <a:pos x="255" y="0"/>
              </a:cxn>
              <a:cxn ang="0">
                <a:pos x="255" y="0"/>
              </a:cxn>
            </a:cxnLst>
            <a:rect l="0" t="0" r="r" b="b"/>
            <a:pathLst>
              <a:path w="256" h="139">
                <a:moveTo>
                  <a:pt x="0" y="138"/>
                </a:moveTo>
                <a:lnTo>
                  <a:pt x="99" y="138"/>
                </a:lnTo>
                <a:lnTo>
                  <a:pt x="99" y="0"/>
                </a:lnTo>
                <a:lnTo>
                  <a:pt x="255" y="0"/>
                </a:lnTo>
                <a:lnTo>
                  <a:pt x="255"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0" name="Freeform 50"/>
          <p:cNvSpPr>
            <a:spLocks/>
          </p:cNvSpPr>
          <p:nvPr/>
        </p:nvSpPr>
        <p:spPr bwMode="auto">
          <a:xfrm>
            <a:off x="4794250" y="2152650"/>
            <a:ext cx="503238" cy="609600"/>
          </a:xfrm>
          <a:custGeom>
            <a:avLst/>
            <a:gdLst/>
            <a:ahLst/>
            <a:cxnLst>
              <a:cxn ang="0">
                <a:pos x="0" y="264"/>
              </a:cxn>
              <a:cxn ang="0">
                <a:pos x="87" y="264"/>
              </a:cxn>
              <a:cxn ang="0">
                <a:pos x="87" y="0"/>
              </a:cxn>
              <a:cxn ang="0">
                <a:pos x="226" y="0"/>
              </a:cxn>
              <a:cxn ang="0">
                <a:pos x="226" y="0"/>
              </a:cxn>
            </a:cxnLst>
            <a:rect l="0" t="0" r="r" b="b"/>
            <a:pathLst>
              <a:path w="227" h="265">
                <a:moveTo>
                  <a:pt x="0" y="264"/>
                </a:moveTo>
                <a:lnTo>
                  <a:pt x="87" y="264"/>
                </a:lnTo>
                <a:lnTo>
                  <a:pt x="87" y="0"/>
                </a:lnTo>
                <a:lnTo>
                  <a:pt x="226" y="0"/>
                </a:lnTo>
                <a:lnTo>
                  <a:pt x="226"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1" name="Freeform 51"/>
          <p:cNvSpPr>
            <a:spLocks/>
          </p:cNvSpPr>
          <p:nvPr/>
        </p:nvSpPr>
        <p:spPr bwMode="auto">
          <a:xfrm>
            <a:off x="3897313" y="3503613"/>
            <a:ext cx="503237" cy="307975"/>
          </a:xfrm>
          <a:custGeom>
            <a:avLst/>
            <a:gdLst/>
            <a:ahLst/>
            <a:cxnLst>
              <a:cxn ang="0">
                <a:pos x="0" y="0"/>
              </a:cxn>
              <a:cxn ang="0">
                <a:pos x="87" y="0"/>
              </a:cxn>
              <a:cxn ang="0">
                <a:pos x="87" y="134"/>
              </a:cxn>
              <a:cxn ang="0">
                <a:pos x="226" y="134"/>
              </a:cxn>
              <a:cxn ang="0">
                <a:pos x="226" y="134"/>
              </a:cxn>
            </a:cxnLst>
            <a:rect l="0" t="0" r="r" b="b"/>
            <a:pathLst>
              <a:path w="227" h="135">
                <a:moveTo>
                  <a:pt x="0" y="0"/>
                </a:moveTo>
                <a:lnTo>
                  <a:pt x="87" y="0"/>
                </a:lnTo>
                <a:lnTo>
                  <a:pt x="87" y="134"/>
                </a:lnTo>
                <a:lnTo>
                  <a:pt x="226" y="134"/>
                </a:lnTo>
                <a:lnTo>
                  <a:pt x="226" y="134"/>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2" name="Line 52"/>
          <p:cNvSpPr>
            <a:spLocks noChangeShapeType="1"/>
          </p:cNvSpPr>
          <p:nvPr/>
        </p:nvSpPr>
        <p:spPr bwMode="auto">
          <a:xfrm flipV="1">
            <a:off x="5659438" y="1979613"/>
            <a:ext cx="668337" cy="39687"/>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53" name="Freeform 53"/>
          <p:cNvSpPr>
            <a:spLocks/>
          </p:cNvSpPr>
          <p:nvPr/>
        </p:nvSpPr>
        <p:spPr bwMode="auto">
          <a:xfrm>
            <a:off x="4756150" y="3952875"/>
            <a:ext cx="555625" cy="700088"/>
          </a:xfrm>
          <a:custGeom>
            <a:avLst/>
            <a:gdLst/>
            <a:ahLst/>
            <a:cxnLst>
              <a:cxn ang="0">
                <a:pos x="0" y="0"/>
              </a:cxn>
              <a:cxn ang="0">
                <a:pos x="96" y="0"/>
              </a:cxn>
              <a:cxn ang="0">
                <a:pos x="96" y="304"/>
              </a:cxn>
              <a:cxn ang="0">
                <a:pos x="249" y="304"/>
              </a:cxn>
              <a:cxn ang="0">
                <a:pos x="249" y="304"/>
              </a:cxn>
            </a:cxnLst>
            <a:rect l="0" t="0" r="r" b="b"/>
            <a:pathLst>
              <a:path w="250" h="305">
                <a:moveTo>
                  <a:pt x="0" y="0"/>
                </a:moveTo>
                <a:lnTo>
                  <a:pt x="96" y="0"/>
                </a:lnTo>
                <a:lnTo>
                  <a:pt x="96" y="304"/>
                </a:lnTo>
                <a:lnTo>
                  <a:pt x="249" y="304"/>
                </a:lnTo>
                <a:lnTo>
                  <a:pt x="249" y="304"/>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4" name="Freeform 54"/>
          <p:cNvSpPr>
            <a:spLocks/>
          </p:cNvSpPr>
          <p:nvPr/>
        </p:nvSpPr>
        <p:spPr bwMode="auto">
          <a:xfrm>
            <a:off x="4741863" y="3735388"/>
            <a:ext cx="569912" cy="85725"/>
          </a:xfrm>
          <a:custGeom>
            <a:avLst/>
            <a:gdLst/>
            <a:ahLst/>
            <a:cxnLst>
              <a:cxn ang="0">
                <a:pos x="0" y="0"/>
              </a:cxn>
              <a:cxn ang="0">
                <a:pos x="99" y="0"/>
              </a:cxn>
              <a:cxn ang="0">
                <a:pos x="99" y="37"/>
              </a:cxn>
              <a:cxn ang="0">
                <a:pos x="256" y="37"/>
              </a:cxn>
              <a:cxn ang="0">
                <a:pos x="256" y="37"/>
              </a:cxn>
            </a:cxnLst>
            <a:rect l="0" t="0" r="r" b="b"/>
            <a:pathLst>
              <a:path w="257" h="38">
                <a:moveTo>
                  <a:pt x="0" y="0"/>
                </a:moveTo>
                <a:lnTo>
                  <a:pt x="99" y="0"/>
                </a:lnTo>
                <a:lnTo>
                  <a:pt x="99" y="37"/>
                </a:lnTo>
                <a:lnTo>
                  <a:pt x="256" y="37"/>
                </a:lnTo>
                <a:lnTo>
                  <a:pt x="256" y="37"/>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55" name="Freeform 55"/>
          <p:cNvSpPr>
            <a:spLocks/>
          </p:cNvSpPr>
          <p:nvPr/>
        </p:nvSpPr>
        <p:spPr bwMode="auto">
          <a:xfrm>
            <a:off x="4783138" y="2943225"/>
            <a:ext cx="565150" cy="84138"/>
          </a:xfrm>
          <a:custGeom>
            <a:avLst/>
            <a:gdLst/>
            <a:ahLst/>
            <a:cxnLst>
              <a:cxn ang="0">
                <a:pos x="0" y="37"/>
              </a:cxn>
              <a:cxn ang="0">
                <a:pos x="98" y="37"/>
              </a:cxn>
              <a:cxn ang="0">
                <a:pos x="98" y="0"/>
              </a:cxn>
              <a:cxn ang="0">
                <a:pos x="254" y="0"/>
              </a:cxn>
              <a:cxn ang="0">
                <a:pos x="254" y="0"/>
              </a:cxn>
            </a:cxnLst>
            <a:rect l="0" t="0" r="r" b="b"/>
            <a:pathLst>
              <a:path w="255" h="38">
                <a:moveTo>
                  <a:pt x="0" y="37"/>
                </a:moveTo>
                <a:lnTo>
                  <a:pt x="98" y="37"/>
                </a:lnTo>
                <a:lnTo>
                  <a:pt x="98" y="0"/>
                </a:lnTo>
                <a:lnTo>
                  <a:pt x="254" y="0"/>
                </a:lnTo>
                <a:lnTo>
                  <a:pt x="254" y="0"/>
                </a:lnTo>
              </a:path>
            </a:pathLst>
          </a:custGeom>
          <a:noFill/>
          <a:ln w="25400" cap="rnd" cmpd="sng">
            <a:solidFill>
              <a:schemeClr val="bg1"/>
            </a:solidFill>
            <a:prstDash val="solid"/>
            <a:round/>
            <a:headEnd type="none" w="med" len="med"/>
            <a:tailEnd type="none" w="med" len="med"/>
          </a:ln>
          <a:effectLst/>
        </p:spPr>
        <p:txBody>
          <a:bodyPr/>
          <a:lstStyle/>
          <a:p>
            <a:pPr>
              <a:defRPr/>
            </a:pPr>
            <a:endParaRPr lang="en-US" sz="2000">
              <a:latin typeface="Arial" pitchFamily="34" charset="0"/>
              <a:cs typeface="Arial" pitchFamily="34" charset="0"/>
            </a:endParaRPr>
          </a:p>
        </p:txBody>
      </p:sp>
      <p:sp>
        <p:nvSpPr>
          <p:cNvPr id="25670" name="Freeform 70"/>
          <p:cNvSpPr>
            <a:spLocks/>
          </p:cNvSpPr>
          <p:nvPr/>
        </p:nvSpPr>
        <p:spPr bwMode="auto">
          <a:xfrm>
            <a:off x="5653088" y="2297113"/>
            <a:ext cx="688975" cy="1428750"/>
          </a:xfrm>
          <a:custGeom>
            <a:avLst/>
            <a:gdLst/>
            <a:ahLst/>
            <a:cxnLst>
              <a:cxn ang="0">
                <a:pos x="0" y="0"/>
              </a:cxn>
              <a:cxn ang="0">
                <a:pos x="120" y="0"/>
              </a:cxn>
              <a:cxn ang="0">
                <a:pos x="201" y="621"/>
              </a:cxn>
              <a:cxn ang="0">
                <a:pos x="310" y="621"/>
              </a:cxn>
              <a:cxn ang="0">
                <a:pos x="310" y="621"/>
              </a:cxn>
            </a:cxnLst>
            <a:rect l="0" t="0" r="r" b="b"/>
            <a:pathLst>
              <a:path w="311" h="622">
                <a:moveTo>
                  <a:pt x="0" y="0"/>
                </a:moveTo>
                <a:lnTo>
                  <a:pt x="120" y="0"/>
                </a:lnTo>
                <a:lnTo>
                  <a:pt x="201" y="621"/>
                </a:lnTo>
                <a:lnTo>
                  <a:pt x="310" y="621"/>
                </a:lnTo>
                <a:lnTo>
                  <a:pt x="310" y="621"/>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sp>
        <p:nvSpPr>
          <p:cNvPr id="25671" name="Line 71"/>
          <p:cNvSpPr>
            <a:spLocks noChangeShapeType="1"/>
          </p:cNvSpPr>
          <p:nvPr/>
        </p:nvSpPr>
        <p:spPr bwMode="auto">
          <a:xfrm>
            <a:off x="5659438" y="2805113"/>
            <a:ext cx="674687" cy="4762"/>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72" name="Freeform 72"/>
          <p:cNvSpPr>
            <a:spLocks/>
          </p:cNvSpPr>
          <p:nvPr/>
        </p:nvSpPr>
        <p:spPr bwMode="auto">
          <a:xfrm>
            <a:off x="5653088" y="3076575"/>
            <a:ext cx="696912" cy="1497013"/>
          </a:xfrm>
          <a:custGeom>
            <a:avLst/>
            <a:gdLst/>
            <a:ahLst/>
            <a:cxnLst>
              <a:cxn ang="0">
                <a:pos x="0" y="0"/>
              </a:cxn>
              <a:cxn ang="0">
                <a:pos x="60" y="0"/>
              </a:cxn>
              <a:cxn ang="0">
                <a:pos x="209" y="651"/>
              </a:cxn>
              <a:cxn ang="0">
                <a:pos x="313" y="651"/>
              </a:cxn>
              <a:cxn ang="0">
                <a:pos x="313" y="651"/>
              </a:cxn>
            </a:cxnLst>
            <a:rect l="0" t="0" r="r" b="b"/>
            <a:pathLst>
              <a:path w="314" h="652">
                <a:moveTo>
                  <a:pt x="0" y="0"/>
                </a:moveTo>
                <a:lnTo>
                  <a:pt x="60" y="0"/>
                </a:lnTo>
                <a:lnTo>
                  <a:pt x="209" y="651"/>
                </a:lnTo>
                <a:lnTo>
                  <a:pt x="313" y="651"/>
                </a:lnTo>
                <a:lnTo>
                  <a:pt x="313" y="651"/>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sp>
        <p:nvSpPr>
          <p:cNvPr id="25673" name="Line 73"/>
          <p:cNvSpPr>
            <a:spLocks noChangeShapeType="1"/>
          </p:cNvSpPr>
          <p:nvPr/>
        </p:nvSpPr>
        <p:spPr bwMode="auto">
          <a:xfrm flipV="1">
            <a:off x="5659438" y="4754563"/>
            <a:ext cx="657225" cy="46037"/>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74" name="Line 74"/>
          <p:cNvSpPr>
            <a:spLocks noChangeShapeType="1"/>
          </p:cNvSpPr>
          <p:nvPr/>
        </p:nvSpPr>
        <p:spPr bwMode="auto">
          <a:xfrm>
            <a:off x="5672138" y="3940175"/>
            <a:ext cx="671512" cy="3175"/>
          </a:xfrm>
          <a:prstGeom prst="line">
            <a:avLst/>
          </a:prstGeom>
          <a:noFill/>
          <a:ln w="25400">
            <a:solidFill>
              <a:schemeClr val="bg1"/>
            </a:solidFill>
            <a:round/>
            <a:headEnd/>
            <a:tailEnd type="triangle" w="med" len="med"/>
          </a:ln>
          <a:effectLst/>
        </p:spPr>
        <p:txBody>
          <a:bodyPr wrap="none" anchor="ctr"/>
          <a:lstStyle/>
          <a:p>
            <a:pPr>
              <a:defRPr/>
            </a:pPr>
            <a:endParaRPr lang="en-US" sz="2000">
              <a:latin typeface="Arial" pitchFamily="34" charset="0"/>
              <a:cs typeface="Arial" pitchFamily="34" charset="0"/>
            </a:endParaRPr>
          </a:p>
        </p:txBody>
      </p:sp>
      <p:sp>
        <p:nvSpPr>
          <p:cNvPr id="25675" name="Freeform 75"/>
          <p:cNvSpPr>
            <a:spLocks/>
          </p:cNvSpPr>
          <p:nvPr/>
        </p:nvSpPr>
        <p:spPr bwMode="auto">
          <a:xfrm>
            <a:off x="5653088" y="3094038"/>
            <a:ext cx="682625" cy="1447800"/>
          </a:xfrm>
          <a:custGeom>
            <a:avLst/>
            <a:gdLst/>
            <a:ahLst/>
            <a:cxnLst>
              <a:cxn ang="0">
                <a:pos x="0" y="631"/>
              </a:cxn>
              <a:cxn ang="0">
                <a:pos x="59" y="631"/>
              </a:cxn>
              <a:cxn ang="0">
                <a:pos x="205" y="0"/>
              </a:cxn>
              <a:cxn ang="0">
                <a:pos x="307" y="0"/>
              </a:cxn>
              <a:cxn ang="0">
                <a:pos x="307" y="0"/>
              </a:cxn>
            </a:cxnLst>
            <a:rect l="0" t="0" r="r" b="b"/>
            <a:pathLst>
              <a:path w="308" h="632">
                <a:moveTo>
                  <a:pt x="0" y="631"/>
                </a:moveTo>
                <a:lnTo>
                  <a:pt x="59" y="631"/>
                </a:lnTo>
                <a:lnTo>
                  <a:pt x="205" y="0"/>
                </a:lnTo>
                <a:lnTo>
                  <a:pt x="307" y="0"/>
                </a:lnTo>
                <a:lnTo>
                  <a:pt x="307" y="0"/>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sp>
        <p:nvSpPr>
          <p:cNvPr id="25676" name="Freeform 76"/>
          <p:cNvSpPr>
            <a:spLocks/>
          </p:cNvSpPr>
          <p:nvPr/>
        </p:nvSpPr>
        <p:spPr bwMode="auto">
          <a:xfrm>
            <a:off x="5653088" y="2303463"/>
            <a:ext cx="688975" cy="1411287"/>
          </a:xfrm>
          <a:custGeom>
            <a:avLst/>
            <a:gdLst/>
            <a:ahLst/>
            <a:cxnLst>
              <a:cxn ang="0">
                <a:pos x="0" y="614"/>
              </a:cxn>
              <a:cxn ang="0">
                <a:pos x="60" y="614"/>
              </a:cxn>
              <a:cxn ang="0">
                <a:pos x="207" y="0"/>
              </a:cxn>
              <a:cxn ang="0">
                <a:pos x="310" y="0"/>
              </a:cxn>
              <a:cxn ang="0">
                <a:pos x="310" y="0"/>
              </a:cxn>
            </a:cxnLst>
            <a:rect l="0" t="0" r="r" b="b"/>
            <a:pathLst>
              <a:path w="311" h="615">
                <a:moveTo>
                  <a:pt x="0" y="614"/>
                </a:moveTo>
                <a:lnTo>
                  <a:pt x="60" y="614"/>
                </a:lnTo>
                <a:lnTo>
                  <a:pt x="207" y="0"/>
                </a:lnTo>
                <a:lnTo>
                  <a:pt x="310" y="0"/>
                </a:lnTo>
                <a:lnTo>
                  <a:pt x="310" y="0"/>
                </a:lnTo>
              </a:path>
            </a:pathLst>
          </a:custGeom>
          <a:noFill/>
          <a:ln w="25400" cap="rnd" cmpd="sng">
            <a:solidFill>
              <a:schemeClr val="bg1"/>
            </a:solidFill>
            <a:prstDash val="solid"/>
            <a:round/>
            <a:headEnd type="none" w="med" len="med"/>
            <a:tailEnd type="triangle" w="med" len="med"/>
          </a:ln>
          <a:effectLst/>
        </p:spPr>
        <p:txBody>
          <a:bodyPr/>
          <a:lstStyle/>
          <a:p>
            <a:pPr>
              <a:defRPr/>
            </a:pPr>
            <a:endParaRPr lang="en-US" sz="2000">
              <a:latin typeface="Arial" pitchFamily="34" charset="0"/>
              <a:cs typeface="Arial" pitchFamily="34" charset="0"/>
            </a:endParaRPr>
          </a:p>
        </p:txBody>
      </p:sp>
      <p:grpSp>
        <p:nvGrpSpPr>
          <p:cNvPr id="2" name="Group 63"/>
          <p:cNvGrpSpPr>
            <a:grpSpLocks/>
          </p:cNvGrpSpPr>
          <p:nvPr/>
        </p:nvGrpSpPr>
        <p:grpSpPr bwMode="auto">
          <a:xfrm>
            <a:off x="5334000" y="1870075"/>
            <a:ext cx="304800" cy="3024188"/>
            <a:chOff x="5272026" y="1808142"/>
            <a:chExt cx="304800" cy="3429000"/>
          </a:xfrm>
        </p:grpSpPr>
        <p:sp>
          <p:nvSpPr>
            <p:cNvPr id="241754" name="AutoShape 12"/>
            <p:cNvSpPr>
              <a:spLocks noChangeArrowheads="1"/>
            </p:cNvSpPr>
            <p:nvPr/>
          </p:nvSpPr>
          <p:spPr bwMode="auto">
            <a:xfrm>
              <a:off x="5272026" y="18081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1755" name="AutoShape 13"/>
            <p:cNvSpPr>
              <a:spLocks noChangeArrowheads="1"/>
            </p:cNvSpPr>
            <p:nvPr/>
          </p:nvSpPr>
          <p:spPr bwMode="auto">
            <a:xfrm>
              <a:off x="5272026" y="27479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1756" name="AutoShape 14"/>
            <p:cNvSpPr>
              <a:spLocks noChangeArrowheads="1"/>
            </p:cNvSpPr>
            <p:nvPr/>
          </p:nvSpPr>
          <p:spPr bwMode="auto">
            <a:xfrm>
              <a:off x="5272026" y="36877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241757" name="AutoShape 15"/>
            <p:cNvSpPr>
              <a:spLocks noChangeArrowheads="1"/>
            </p:cNvSpPr>
            <p:nvPr/>
          </p:nvSpPr>
          <p:spPr bwMode="auto">
            <a:xfrm>
              <a:off x="5272026" y="4551342"/>
              <a:ext cx="304800" cy="685800"/>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grpSp>
      <p:sp>
        <p:nvSpPr>
          <p:cNvPr id="66" name="AutoShape 12"/>
          <p:cNvSpPr>
            <a:spLocks noChangeArrowheads="1"/>
          </p:cNvSpPr>
          <p:nvPr/>
        </p:nvSpPr>
        <p:spPr bwMode="auto">
          <a:xfrm>
            <a:off x="4451350" y="2649538"/>
            <a:ext cx="304800" cy="60483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67" name="AutoShape 13"/>
          <p:cNvSpPr>
            <a:spLocks noChangeArrowheads="1"/>
          </p:cNvSpPr>
          <p:nvPr/>
        </p:nvSpPr>
        <p:spPr bwMode="auto">
          <a:xfrm>
            <a:off x="4451350" y="3478213"/>
            <a:ext cx="304800" cy="60483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68" name="AutoShape 14"/>
          <p:cNvSpPr>
            <a:spLocks noChangeArrowheads="1"/>
          </p:cNvSpPr>
          <p:nvPr/>
        </p:nvSpPr>
        <p:spPr bwMode="auto">
          <a:xfrm>
            <a:off x="3567113" y="3027363"/>
            <a:ext cx="304800" cy="604837"/>
          </a:xfrm>
          <a:prstGeom prst="roundRect">
            <a:avLst>
              <a:gd name="adj" fmla="val 16667"/>
            </a:avLst>
          </a:prstGeom>
          <a:solidFill>
            <a:srgbClr val="00FF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grpSp>
        <p:nvGrpSpPr>
          <p:cNvPr id="3" name="Group 170"/>
          <p:cNvGrpSpPr/>
          <p:nvPr/>
        </p:nvGrpSpPr>
        <p:grpSpPr>
          <a:xfrm>
            <a:off x="1096584" y="2683736"/>
            <a:ext cx="2129177" cy="1239075"/>
            <a:chOff x="406244" y="2747963"/>
            <a:chExt cx="2129177" cy="1239075"/>
          </a:xfrm>
          <a:effectLst>
            <a:glow rad="63500">
              <a:schemeClr val="accent3">
                <a:satMod val="175000"/>
                <a:alpha val="40000"/>
              </a:schemeClr>
            </a:glow>
          </a:effectLst>
        </p:grpSpPr>
        <p:grpSp>
          <p:nvGrpSpPr>
            <p:cNvPr id="4" name="Group 32"/>
            <p:cNvGrpSpPr>
              <a:grpSpLocks/>
            </p:cNvGrpSpPr>
            <p:nvPr/>
          </p:nvGrpSpPr>
          <p:grpSpPr bwMode="auto">
            <a:xfrm>
              <a:off x="905936" y="3378045"/>
              <a:ext cx="583596" cy="179517"/>
              <a:chOff x="1313" y="2496"/>
              <a:chExt cx="1252" cy="427"/>
            </a:xfrm>
          </p:grpSpPr>
          <p:sp>
            <p:nvSpPr>
              <p:cNvPr id="16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5" name="Group 32"/>
            <p:cNvGrpSpPr>
              <a:grpSpLocks/>
            </p:cNvGrpSpPr>
            <p:nvPr/>
          </p:nvGrpSpPr>
          <p:grpSpPr bwMode="auto">
            <a:xfrm>
              <a:off x="1818456" y="3807521"/>
              <a:ext cx="583596" cy="179517"/>
              <a:chOff x="1313" y="2496"/>
              <a:chExt cx="1252" cy="427"/>
            </a:xfrm>
          </p:grpSpPr>
          <p:sp>
            <p:nvSpPr>
              <p:cNvPr id="16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6" name="Group 32"/>
            <p:cNvGrpSpPr>
              <a:grpSpLocks/>
            </p:cNvGrpSpPr>
            <p:nvPr/>
          </p:nvGrpSpPr>
          <p:grpSpPr bwMode="auto">
            <a:xfrm>
              <a:off x="1159456" y="3766394"/>
              <a:ext cx="583596" cy="179517"/>
              <a:chOff x="1313" y="2496"/>
              <a:chExt cx="1252" cy="427"/>
            </a:xfrm>
          </p:grpSpPr>
          <p:sp>
            <p:nvSpPr>
              <p:cNvPr id="15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7" name="Group 32"/>
            <p:cNvGrpSpPr>
              <a:grpSpLocks/>
            </p:cNvGrpSpPr>
            <p:nvPr/>
          </p:nvGrpSpPr>
          <p:grpSpPr bwMode="auto">
            <a:xfrm>
              <a:off x="616935" y="3737175"/>
              <a:ext cx="583596" cy="179517"/>
              <a:chOff x="1313" y="2496"/>
              <a:chExt cx="1252" cy="427"/>
            </a:xfrm>
          </p:grpSpPr>
          <p:sp>
            <p:nvSpPr>
              <p:cNvPr id="15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 name="Group 32"/>
            <p:cNvGrpSpPr>
              <a:grpSpLocks/>
            </p:cNvGrpSpPr>
            <p:nvPr/>
          </p:nvGrpSpPr>
          <p:grpSpPr bwMode="auto">
            <a:xfrm>
              <a:off x="1401790" y="3513933"/>
              <a:ext cx="583596" cy="179517"/>
              <a:chOff x="1313" y="2496"/>
              <a:chExt cx="1252" cy="427"/>
            </a:xfrm>
          </p:grpSpPr>
          <p:sp>
            <p:nvSpPr>
              <p:cNvPr id="15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 name="Group 32"/>
            <p:cNvGrpSpPr>
              <a:grpSpLocks/>
            </p:cNvGrpSpPr>
            <p:nvPr/>
          </p:nvGrpSpPr>
          <p:grpSpPr bwMode="auto">
            <a:xfrm>
              <a:off x="1058306" y="3038180"/>
              <a:ext cx="583596" cy="179517"/>
              <a:chOff x="1313" y="2496"/>
              <a:chExt cx="1252" cy="427"/>
            </a:xfrm>
          </p:grpSpPr>
          <p:sp>
            <p:nvSpPr>
              <p:cNvPr id="14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5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0" name="Group 32"/>
            <p:cNvGrpSpPr>
              <a:grpSpLocks/>
            </p:cNvGrpSpPr>
            <p:nvPr/>
          </p:nvGrpSpPr>
          <p:grpSpPr bwMode="auto">
            <a:xfrm>
              <a:off x="1505737" y="3093045"/>
              <a:ext cx="583596" cy="179517"/>
              <a:chOff x="1313" y="2496"/>
              <a:chExt cx="1252" cy="427"/>
            </a:xfrm>
          </p:grpSpPr>
          <p:sp>
            <p:nvSpPr>
              <p:cNvPr id="14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1" name="Group 32"/>
            <p:cNvGrpSpPr>
              <a:grpSpLocks/>
            </p:cNvGrpSpPr>
            <p:nvPr/>
          </p:nvGrpSpPr>
          <p:grpSpPr bwMode="auto">
            <a:xfrm>
              <a:off x="1609684" y="3307958"/>
              <a:ext cx="583596" cy="179517"/>
              <a:chOff x="1313" y="2496"/>
              <a:chExt cx="1252" cy="427"/>
            </a:xfrm>
          </p:grpSpPr>
          <p:sp>
            <p:nvSpPr>
              <p:cNvPr id="13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4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 name="Group 32"/>
            <p:cNvGrpSpPr>
              <a:grpSpLocks/>
            </p:cNvGrpSpPr>
            <p:nvPr/>
          </p:nvGrpSpPr>
          <p:grpSpPr bwMode="auto">
            <a:xfrm>
              <a:off x="1951825" y="3539680"/>
              <a:ext cx="583596" cy="179517"/>
              <a:chOff x="1313" y="2496"/>
              <a:chExt cx="1252" cy="427"/>
            </a:xfrm>
          </p:grpSpPr>
          <p:sp>
            <p:nvSpPr>
              <p:cNvPr id="13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 name="Group 32"/>
            <p:cNvGrpSpPr>
              <a:grpSpLocks/>
            </p:cNvGrpSpPr>
            <p:nvPr/>
          </p:nvGrpSpPr>
          <p:grpSpPr bwMode="auto">
            <a:xfrm>
              <a:off x="1701979" y="2904590"/>
              <a:ext cx="583596" cy="179517"/>
              <a:chOff x="1313" y="2496"/>
              <a:chExt cx="1252" cy="427"/>
            </a:xfrm>
          </p:grpSpPr>
          <p:sp>
            <p:nvSpPr>
              <p:cNvPr id="13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4" name="Group 32"/>
            <p:cNvGrpSpPr>
              <a:grpSpLocks/>
            </p:cNvGrpSpPr>
            <p:nvPr/>
          </p:nvGrpSpPr>
          <p:grpSpPr bwMode="auto">
            <a:xfrm>
              <a:off x="1234860" y="2747963"/>
              <a:ext cx="583596" cy="179517"/>
              <a:chOff x="1313" y="2496"/>
              <a:chExt cx="1252" cy="427"/>
            </a:xfrm>
          </p:grpSpPr>
          <p:sp>
            <p:nvSpPr>
              <p:cNvPr id="12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5" name="Group 32"/>
            <p:cNvGrpSpPr>
              <a:grpSpLocks/>
            </p:cNvGrpSpPr>
            <p:nvPr/>
          </p:nvGrpSpPr>
          <p:grpSpPr bwMode="auto">
            <a:xfrm>
              <a:off x="406244" y="2913528"/>
              <a:ext cx="583596" cy="179517"/>
              <a:chOff x="1313" y="2496"/>
              <a:chExt cx="1252" cy="427"/>
            </a:xfrm>
          </p:grpSpPr>
          <p:sp>
            <p:nvSpPr>
              <p:cNvPr id="123"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4"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5"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26"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grpSp>
        <p:nvGrpSpPr>
          <p:cNvPr id="16" name="Group 32"/>
          <p:cNvGrpSpPr>
            <a:grpSpLocks/>
          </p:cNvGrpSpPr>
          <p:nvPr/>
        </p:nvGrpSpPr>
        <p:grpSpPr bwMode="auto">
          <a:xfrm>
            <a:off x="6711013" y="3467063"/>
            <a:ext cx="583596" cy="179517"/>
            <a:chOff x="1313" y="2496"/>
            <a:chExt cx="1252" cy="427"/>
          </a:xfrm>
          <a:effectLst>
            <a:glow rad="63500">
              <a:schemeClr val="accent3">
                <a:satMod val="175000"/>
                <a:alpha val="40000"/>
              </a:schemeClr>
            </a:glow>
          </a:effectLst>
        </p:grpSpPr>
        <p:sp>
          <p:nvSpPr>
            <p:cNvPr id="22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 name="Group 32"/>
          <p:cNvGrpSpPr>
            <a:grpSpLocks/>
          </p:cNvGrpSpPr>
          <p:nvPr/>
        </p:nvGrpSpPr>
        <p:grpSpPr bwMode="auto">
          <a:xfrm>
            <a:off x="6711013" y="4265557"/>
            <a:ext cx="583596" cy="179517"/>
            <a:chOff x="1313" y="2496"/>
            <a:chExt cx="1252" cy="427"/>
          </a:xfrm>
          <a:effectLst>
            <a:glow rad="63500">
              <a:schemeClr val="accent3">
                <a:satMod val="175000"/>
                <a:alpha val="40000"/>
              </a:schemeClr>
            </a:glow>
          </a:effectLst>
        </p:grpSpPr>
        <p:sp>
          <p:nvSpPr>
            <p:cNvPr id="22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8" name="Group 32"/>
          <p:cNvGrpSpPr>
            <a:grpSpLocks/>
          </p:cNvGrpSpPr>
          <p:nvPr/>
        </p:nvGrpSpPr>
        <p:grpSpPr bwMode="auto">
          <a:xfrm>
            <a:off x="6711013" y="3866310"/>
            <a:ext cx="583596" cy="179517"/>
            <a:chOff x="1313" y="2496"/>
            <a:chExt cx="1252" cy="427"/>
          </a:xfrm>
          <a:effectLst>
            <a:glow rad="63500">
              <a:schemeClr val="accent3">
                <a:satMod val="175000"/>
                <a:alpha val="40000"/>
              </a:schemeClr>
            </a:glow>
          </a:effectLst>
        </p:grpSpPr>
        <p:sp>
          <p:nvSpPr>
            <p:cNvPr id="221"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2"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3"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4"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9" name="Group 32"/>
          <p:cNvGrpSpPr>
            <a:grpSpLocks/>
          </p:cNvGrpSpPr>
          <p:nvPr/>
        </p:nvGrpSpPr>
        <p:grpSpPr bwMode="auto">
          <a:xfrm>
            <a:off x="6711013" y="3067816"/>
            <a:ext cx="583596" cy="179517"/>
            <a:chOff x="1313" y="2496"/>
            <a:chExt cx="1252" cy="427"/>
          </a:xfrm>
          <a:effectLst>
            <a:glow rad="63500">
              <a:schemeClr val="accent3">
                <a:satMod val="175000"/>
                <a:alpha val="40000"/>
              </a:schemeClr>
            </a:glow>
          </a:effectLst>
        </p:grpSpPr>
        <p:sp>
          <p:nvSpPr>
            <p:cNvPr id="21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0" name="Group 32"/>
          <p:cNvGrpSpPr>
            <a:grpSpLocks/>
          </p:cNvGrpSpPr>
          <p:nvPr/>
        </p:nvGrpSpPr>
        <p:grpSpPr bwMode="auto">
          <a:xfrm>
            <a:off x="6711013" y="2668569"/>
            <a:ext cx="583596" cy="179517"/>
            <a:chOff x="1313" y="2496"/>
            <a:chExt cx="1252" cy="427"/>
          </a:xfrm>
          <a:effectLst>
            <a:glow rad="63500">
              <a:schemeClr val="accent3">
                <a:satMod val="175000"/>
                <a:alpha val="40000"/>
              </a:schemeClr>
            </a:glow>
          </a:effectLst>
        </p:grpSpPr>
        <p:sp>
          <p:nvSpPr>
            <p:cNvPr id="20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1" name="Group 32"/>
          <p:cNvGrpSpPr>
            <a:grpSpLocks/>
          </p:cNvGrpSpPr>
          <p:nvPr/>
        </p:nvGrpSpPr>
        <p:grpSpPr bwMode="auto">
          <a:xfrm>
            <a:off x="6711013" y="4664804"/>
            <a:ext cx="583596" cy="179517"/>
            <a:chOff x="1313" y="2496"/>
            <a:chExt cx="1252" cy="427"/>
          </a:xfrm>
          <a:effectLst>
            <a:glow rad="63500">
              <a:schemeClr val="accent3">
                <a:satMod val="175000"/>
                <a:alpha val="40000"/>
              </a:schemeClr>
            </a:glow>
          </a:effectLst>
        </p:grpSpPr>
        <p:sp>
          <p:nvSpPr>
            <p:cNvPr id="197"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8"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9"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0"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2" name="Group 32"/>
          <p:cNvGrpSpPr>
            <a:grpSpLocks/>
          </p:cNvGrpSpPr>
          <p:nvPr/>
        </p:nvGrpSpPr>
        <p:grpSpPr bwMode="auto">
          <a:xfrm>
            <a:off x="6711013" y="1870075"/>
            <a:ext cx="583596" cy="179517"/>
            <a:chOff x="1313" y="2496"/>
            <a:chExt cx="1252" cy="427"/>
          </a:xfrm>
          <a:effectLst>
            <a:glow rad="63500">
              <a:schemeClr val="accent3">
                <a:satMod val="175000"/>
                <a:alpha val="40000"/>
              </a:schemeClr>
            </a:glow>
          </a:effectLst>
        </p:grpSpPr>
        <p:sp>
          <p:nvSpPr>
            <p:cNvPr id="18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3" name="Group 32"/>
          <p:cNvGrpSpPr>
            <a:grpSpLocks/>
          </p:cNvGrpSpPr>
          <p:nvPr/>
        </p:nvGrpSpPr>
        <p:grpSpPr bwMode="auto">
          <a:xfrm>
            <a:off x="6711013" y="2269322"/>
            <a:ext cx="583596" cy="179517"/>
            <a:chOff x="1313" y="2496"/>
            <a:chExt cx="1252" cy="427"/>
          </a:xfrm>
          <a:effectLst>
            <a:glow rad="63500">
              <a:schemeClr val="accent3">
                <a:satMod val="175000"/>
                <a:alpha val="40000"/>
              </a:schemeClr>
            </a:glow>
          </a:effectLst>
        </p:grpSpPr>
        <p:sp>
          <p:nvSpPr>
            <p:cNvPr id="185"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6"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7"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88"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4" name="Group 32"/>
          <p:cNvGrpSpPr>
            <a:grpSpLocks/>
          </p:cNvGrpSpPr>
          <p:nvPr/>
        </p:nvGrpSpPr>
        <p:grpSpPr bwMode="auto">
          <a:xfrm>
            <a:off x="7447009" y="3141599"/>
            <a:ext cx="583596" cy="179517"/>
            <a:chOff x="1313" y="2496"/>
            <a:chExt cx="1252" cy="427"/>
          </a:xfrm>
          <a:effectLst>
            <a:glow rad="63500">
              <a:schemeClr val="accent3">
                <a:satMod val="175000"/>
                <a:alpha val="40000"/>
              </a:schemeClr>
            </a:glow>
          </a:effectLst>
        </p:grpSpPr>
        <p:sp>
          <p:nvSpPr>
            <p:cNvPr id="23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5" name="Group 32"/>
          <p:cNvGrpSpPr>
            <a:grpSpLocks/>
          </p:cNvGrpSpPr>
          <p:nvPr/>
        </p:nvGrpSpPr>
        <p:grpSpPr bwMode="auto">
          <a:xfrm>
            <a:off x="7447009" y="2742352"/>
            <a:ext cx="583596" cy="179517"/>
            <a:chOff x="1313" y="2496"/>
            <a:chExt cx="1252" cy="427"/>
          </a:xfrm>
          <a:effectLst>
            <a:glow rad="63500">
              <a:schemeClr val="accent3">
                <a:satMod val="175000"/>
                <a:alpha val="40000"/>
              </a:schemeClr>
            </a:glow>
          </a:effectLst>
        </p:grpSpPr>
        <p:sp>
          <p:nvSpPr>
            <p:cNvPr id="23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6" name="Group 32"/>
          <p:cNvGrpSpPr>
            <a:grpSpLocks/>
          </p:cNvGrpSpPr>
          <p:nvPr/>
        </p:nvGrpSpPr>
        <p:grpSpPr bwMode="auto">
          <a:xfrm>
            <a:off x="7447009" y="1943858"/>
            <a:ext cx="583596" cy="179517"/>
            <a:chOff x="1313" y="2496"/>
            <a:chExt cx="1252" cy="427"/>
          </a:xfrm>
          <a:effectLst>
            <a:glow rad="63500">
              <a:schemeClr val="accent3">
                <a:satMod val="175000"/>
                <a:alpha val="40000"/>
              </a:schemeClr>
            </a:glow>
          </a:effectLst>
        </p:grpSpPr>
        <p:sp>
          <p:nvSpPr>
            <p:cNvPr id="244"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5"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6"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7"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27" name="Group 32"/>
          <p:cNvGrpSpPr>
            <a:grpSpLocks/>
          </p:cNvGrpSpPr>
          <p:nvPr/>
        </p:nvGrpSpPr>
        <p:grpSpPr bwMode="auto">
          <a:xfrm>
            <a:off x="7447009" y="2343105"/>
            <a:ext cx="583596" cy="179517"/>
            <a:chOff x="1313" y="2496"/>
            <a:chExt cx="1252" cy="427"/>
          </a:xfrm>
          <a:effectLst>
            <a:glow rad="63500">
              <a:schemeClr val="accent3">
                <a:satMod val="175000"/>
                <a:alpha val="40000"/>
              </a:schemeClr>
            </a:glow>
          </a:effectLst>
        </p:grpSpPr>
        <p:sp>
          <p:nvSpPr>
            <p:cNvPr id="249" name="Freeform 33"/>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0" name="Freeform 34"/>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1" name="Oval 35"/>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2" name="Oval 36"/>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71" name="Group 41"/>
          <p:cNvGrpSpPr>
            <a:grpSpLocks/>
          </p:cNvGrpSpPr>
          <p:nvPr/>
        </p:nvGrpSpPr>
        <p:grpSpPr bwMode="auto">
          <a:xfrm>
            <a:off x="3369738" y="2034343"/>
            <a:ext cx="750888" cy="1095375"/>
            <a:chOff x="3696" y="960"/>
            <a:chExt cx="309" cy="441"/>
          </a:xfrm>
        </p:grpSpPr>
        <p:sp>
          <p:nvSpPr>
            <p:cNvPr id="172" name="Freeform 42"/>
            <p:cNvSpPr>
              <a:spLocks/>
            </p:cNvSpPr>
            <p:nvPr/>
          </p:nvSpPr>
          <p:spPr bwMode="auto">
            <a:xfrm>
              <a:off x="3696" y="960"/>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73" name="Freeform 43"/>
            <p:cNvSpPr>
              <a:spLocks/>
            </p:cNvSpPr>
            <p:nvPr/>
          </p:nvSpPr>
          <p:spPr bwMode="auto">
            <a:xfrm>
              <a:off x="3802" y="1105"/>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74" name="Freeform 44"/>
            <p:cNvSpPr>
              <a:spLocks/>
            </p:cNvSpPr>
            <p:nvPr/>
          </p:nvSpPr>
          <p:spPr bwMode="auto">
            <a:xfrm>
              <a:off x="3737" y="998"/>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75" name="Freeform 45"/>
            <p:cNvSpPr>
              <a:spLocks/>
            </p:cNvSpPr>
            <p:nvPr/>
          </p:nvSpPr>
          <p:spPr bwMode="auto">
            <a:xfrm>
              <a:off x="3816" y="1093"/>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76" name="Freeform 46"/>
            <p:cNvSpPr>
              <a:spLocks/>
            </p:cNvSpPr>
            <p:nvPr/>
          </p:nvSpPr>
          <p:spPr bwMode="auto">
            <a:xfrm>
              <a:off x="3710" y="1045"/>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77" name="Freeform 47"/>
            <p:cNvSpPr>
              <a:spLocks/>
            </p:cNvSpPr>
            <p:nvPr/>
          </p:nvSpPr>
          <p:spPr bwMode="auto">
            <a:xfrm>
              <a:off x="3787" y="1002"/>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78" name="Freeform 48"/>
            <p:cNvSpPr>
              <a:spLocks/>
            </p:cNvSpPr>
            <p:nvPr/>
          </p:nvSpPr>
          <p:spPr bwMode="auto">
            <a:xfrm>
              <a:off x="3840" y="1255"/>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grpSp>
      <p:grpSp>
        <p:nvGrpSpPr>
          <p:cNvPr id="179" name="Group 41"/>
          <p:cNvGrpSpPr>
            <a:grpSpLocks/>
          </p:cNvGrpSpPr>
          <p:nvPr/>
        </p:nvGrpSpPr>
        <p:grpSpPr bwMode="auto">
          <a:xfrm>
            <a:off x="4347150" y="2304216"/>
            <a:ext cx="530225" cy="539750"/>
            <a:chOff x="3696" y="960"/>
            <a:chExt cx="309" cy="441"/>
          </a:xfrm>
        </p:grpSpPr>
        <p:sp>
          <p:nvSpPr>
            <p:cNvPr id="180" name="Freeform 42"/>
            <p:cNvSpPr>
              <a:spLocks/>
            </p:cNvSpPr>
            <p:nvPr/>
          </p:nvSpPr>
          <p:spPr bwMode="auto">
            <a:xfrm>
              <a:off x="3696" y="960"/>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81" name="Freeform 43"/>
            <p:cNvSpPr>
              <a:spLocks/>
            </p:cNvSpPr>
            <p:nvPr/>
          </p:nvSpPr>
          <p:spPr bwMode="auto">
            <a:xfrm>
              <a:off x="3802" y="1105"/>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82" name="Freeform 44"/>
            <p:cNvSpPr>
              <a:spLocks/>
            </p:cNvSpPr>
            <p:nvPr/>
          </p:nvSpPr>
          <p:spPr bwMode="auto">
            <a:xfrm>
              <a:off x="3737" y="998"/>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83" name="Freeform 45"/>
            <p:cNvSpPr>
              <a:spLocks/>
            </p:cNvSpPr>
            <p:nvPr/>
          </p:nvSpPr>
          <p:spPr bwMode="auto">
            <a:xfrm>
              <a:off x="3816" y="1093"/>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84" name="Freeform 46"/>
            <p:cNvSpPr>
              <a:spLocks/>
            </p:cNvSpPr>
            <p:nvPr/>
          </p:nvSpPr>
          <p:spPr bwMode="auto">
            <a:xfrm>
              <a:off x="3710" y="1045"/>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3" name="Freeform 47"/>
            <p:cNvSpPr>
              <a:spLocks/>
            </p:cNvSpPr>
            <p:nvPr/>
          </p:nvSpPr>
          <p:spPr bwMode="auto">
            <a:xfrm>
              <a:off x="3787" y="1002"/>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194" name="Freeform 48"/>
            <p:cNvSpPr>
              <a:spLocks/>
            </p:cNvSpPr>
            <p:nvPr/>
          </p:nvSpPr>
          <p:spPr bwMode="auto">
            <a:xfrm>
              <a:off x="3840" y="1255"/>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grpSp>
      <p:grpSp>
        <p:nvGrpSpPr>
          <p:cNvPr id="195" name="Group 41"/>
          <p:cNvGrpSpPr>
            <a:grpSpLocks/>
          </p:cNvGrpSpPr>
          <p:nvPr/>
        </p:nvGrpSpPr>
        <p:grpSpPr bwMode="auto">
          <a:xfrm>
            <a:off x="5371442" y="1641580"/>
            <a:ext cx="307975" cy="304800"/>
            <a:chOff x="3696" y="960"/>
            <a:chExt cx="309" cy="441"/>
          </a:xfrm>
        </p:grpSpPr>
        <p:sp>
          <p:nvSpPr>
            <p:cNvPr id="196" name="Freeform 42"/>
            <p:cNvSpPr>
              <a:spLocks/>
            </p:cNvSpPr>
            <p:nvPr/>
          </p:nvSpPr>
          <p:spPr bwMode="auto">
            <a:xfrm>
              <a:off x="3696" y="960"/>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201" name="Freeform 43"/>
            <p:cNvSpPr>
              <a:spLocks/>
            </p:cNvSpPr>
            <p:nvPr/>
          </p:nvSpPr>
          <p:spPr bwMode="auto">
            <a:xfrm>
              <a:off x="3802" y="1105"/>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202" name="Freeform 44"/>
            <p:cNvSpPr>
              <a:spLocks/>
            </p:cNvSpPr>
            <p:nvPr/>
          </p:nvSpPr>
          <p:spPr bwMode="auto">
            <a:xfrm>
              <a:off x="3737" y="998"/>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203" name="Freeform 45"/>
            <p:cNvSpPr>
              <a:spLocks/>
            </p:cNvSpPr>
            <p:nvPr/>
          </p:nvSpPr>
          <p:spPr bwMode="auto">
            <a:xfrm>
              <a:off x="3816" y="1093"/>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204" name="Freeform 46"/>
            <p:cNvSpPr>
              <a:spLocks/>
            </p:cNvSpPr>
            <p:nvPr/>
          </p:nvSpPr>
          <p:spPr bwMode="auto">
            <a:xfrm>
              <a:off x="3710" y="1045"/>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205" name="Freeform 47"/>
            <p:cNvSpPr>
              <a:spLocks/>
            </p:cNvSpPr>
            <p:nvPr/>
          </p:nvSpPr>
          <p:spPr bwMode="auto">
            <a:xfrm>
              <a:off x="3787" y="1002"/>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chemeClr val="bg1"/>
              </a:solidFill>
              <a:round/>
              <a:headEnd/>
              <a:tailEnd/>
            </a:ln>
          </p:spPr>
          <p:txBody>
            <a:bodyPr/>
            <a:lstStyle/>
            <a:p>
              <a:endParaRPr lang="en-US">
                <a:latin typeface="Arial" pitchFamily="34" charset="0"/>
                <a:cs typeface="Arial" pitchFamily="34" charset="0"/>
              </a:endParaRPr>
            </a:p>
          </p:txBody>
        </p:sp>
        <p:sp>
          <p:nvSpPr>
            <p:cNvPr id="206" name="Freeform 48"/>
            <p:cNvSpPr>
              <a:spLocks/>
            </p:cNvSpPr>
            <p:nvPr/>
          </p:nvSpPr>
          <p:spPr bwMode="auto">
            <a:xfrm>
              <a:off x="3840" y="1255"/>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chemeClr val="bg1"/>
              </a:solidFill>
              <a:round/>
              <a:headEnd/>
              <a:tailEnd/>
            </a:ln>
          </p:spPr>
          <p:txBody>
            <a:bodyPr/>
            <a:lstStyle/>
            <a:p>
              <a:endParaRPr lang="en-US">
                <a:latin typeface="Arial" pitchFamily="34" charset="0"/>
                <a:cs typeface="Arial" pitchFamily="34" charset="0"/>
              </a:endParaRPr>
            </a:p>
          </p:txBody>
        </p:sp>
      </p:grpSp>
      <p:sp>
        <p:nvSpPr>
          <p:cNvPr id="207" name="Text Box 24"/>
          <p:cNvSpPr txBox="1">
            <a:spLocks noChangeArrowheads="1"/>
          </p:cNvSpPr>
          <p:nvPr/>
        </p:nvSpPr>
        <p:spPr bwMode="auto">
          <a:xfrm>
            <a:off x="356896" y="4463734"/>
            <a:ext cx="3112474" cy="523220"/>
          </a:xfrm>
          <a:prstGeom prst="rect">
            <a:avLst/>
          </a:prstGeom>
          <a:noFill/>
          <a:ln w="9525" algn="ctr">
            <a:noFill/>
            <a:miter lim="800000"/>
            <a:headEnd/>
            <a:tailEnd/>
          </a:ln>
        </p:spPr>
        <p:txBody>
          <a:bodyPr wrap="square">
            <a:spAutoFit/>
          </a:bodyPr>
          <a:lstStyle/>
          <a:p>
            <a:pPr algn="ctr">
              <a:spcBef>
                <a:spcPct val="0"/>
              </a:spcBef>
            </a:pPr>
            <a:r>
              <a:rPr lang="en-US" sz="2800" b="0" dirty="0">
                <a:solidFill>
                  <a:srgbClr val="FFFF00"/>
                </a:solidFill>
                <a:latin typeface="Arial" pitchFamily="34" charset="0"/>
                <a:cs typeface="Arial" pitchFamily="34" charset="0"/>
              </a:rPr>
              <a:t>Contention</a:t>
            </a:r>
          </a:p>
        </p:txBody>
      </p:sp>
      <p:sp>
        <p:nvSpPr>
          <p:cNvPr id="208" name="Text Box 24"/>
          <p:cNvSpPr txBox="1">
            <a:spLocks noChangeArrowheads="1"/>
          </p:cNvSpPr>
          <p:nvPr/>
        </p:nvSpPr>
        <p:spPr bwMode="auto">
          <a:xfrm>
            <a:off x="2490672" y="5213268"/>
            <a:ext cx="6076950" cy="523220"/>
          </a:xfrm>
          <a:prstGeom prst="rect">
            <a:avLst/>
          </a:prstGeom>
          <a:noFill/>
          <a:ln w="9525" algn="ctr">
            <a:noFill/>
            <a:miter lim="800000"/>
            <a:headEnd/>
            <a:tailEnd/>
          </a:ln>
        </p:spPr>
        <p:txBody>
          <a:bodyPr>
            <a:spAutoFit/>
          </a:bodyPr>
          <a:lstStyle/>
          <a:p>
            <a:pPr algn="ctr">
              <a:spcBef>
                <a:spcPct val="0"/>
              </a:spcBef>
            </a:pPr>
            <a:r>
              <a:rPr lang="en-US" sz="2800" b="0" dirty="0">
                <a:solidFill>
                  <a:srgbClr val="FFFF00"/>
                </a:solidFill>
                <a:latin typeface="Arial" pitchFamily="34" charset="0"/>
                <a:cs typeface="Arial" pitchFamily="34" charset="0"/>
              </a:rPr>
              <a:t>Sequential bottleneck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7"/>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17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9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208"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685800" y="219075"/>
            <a:ext cx="7772400" cy="1143000"/>
          </a:xfrm>
          <a:noFill/>
        </p:spPr>
        <p:txBody>
          <a:bodyPr/>
          <a:lstStyle/>
          <a:p>
            <a:r>
              <a:rPr lang="en-US"/>
              <a:t>Diffraction Balancing</a:t>
            </a:r>
          </a:p>
        </p:txBody>
      </p:sp>
      <p:sp>
        <p:nvSpPr>
          <p:cNvPr id="30810" name="Rectangle 90"/>
          <p:cNvSpPr>
            <a:spLocks noChangeArrowheads="1"/>
          </p:cNvSpPr>
          <p:nvPr/>
        </p:nvSpPr>
        <p:spPr bwMode="auto">
          <a:xfrm>
            <a:off x="685800" y="1362075"/>
            <a:ext cx="7406602" cy="828432"/>
          </a:xfrm>
          <a:prstGeom prst="rect">
            <a:avLst/>
          </a:prstGeom>
          <a:noFill/>
          <a:ln w="25400">
            <a:noFill/>
            <a:miter lim="800000"/>
            <a:headEnd/>
            <a:tailEnd/>
          </a:ln>
          <a:effectLst/>
        </p:spPr>
        <p:txBody>
          <a:bodyPr wrap="square" lIns="90488" tIns="44450" rIns="90488" bIns="44450">
            <a:spAutoFit/>
          </a:bodyPr>
          <a:lstStyle/>
          <a:p>
            <a:pPr>
              <a:defRPr/>
            </a:pPr>
            <a:r>
              <a:rPr lang="en-US" b="0" dirty="0">
                <a:solidFill>
                  <a:srgbClr val="FFFF00"/>
                </a:solidFill>
                <a:latin typeface="Arial" pitchFamily="34" charset="0"/>
                <a:cs typeface="Arial" pitchFamily="34" charset="0"/>
              </a:rPr>
              <a:t>If an even number of tokens visit a balancer, the toggle bit remains unchanged! </a:t>
            </a:r>
          </a:p>
        </p:txBody>
      </p:sp>
      <p:sp>
        <p:nvSpPr>
          <p:cNvPr id="30811" name="Rectangle 91"/>
          <p:cNvSpPr>
            <a:spLocks noChangeArrowheads="1"/>
          </p:cNvSpPr>
          <p:nvPr/>
        </p:nvSpPr>
        <p:spPr bwMode="auto">
          <a:xfrm>
            <a:off x="7153013" y="4729162"/>
            <a:ext cx="1025923" cy="335989"/>
          </a:xfrm>
          <a:prstGeom prst="rect">
            <a:avLst/>
          </a:prstGeom>
          <a:noFill/>
          <a:ln w="25400">
            <a:noFill/>
            <a:miter lim="800000"/>
            <a:headEnd/>
            <a:tailEnd/>
          </a:ln>
          <a:effectLst/>
        </p:spPr>
        <p:txBody>
          <a:bodyPr wrap="none" lIns="90488" tIns="44450" rIns="90488" bIns="44450">
            <a:spAutoFit/>
          </a:bodyPr>
          <a:lstStyle/>
          <a:p>
            <a:pPr>
              <a:defRPr/>
            </a:pPr>
            <a:r>
              <a:rPr lang="en-US" sz="1600" dirty="0">
                <a:solidFill>
                  <a:srgbClr val="FFFF00"/>
                </a:solidFill>
                <a:latin typeface="Arial" pitchFamily="34" charset="0"/>
                <a:cs typeface="Arial" pitchFamily="34" charset="0"/>
              </a:rPr>
              <a:t>balancer</a:t>
            </a:r>
          </a:p>
        </p:txBody>
      </p:sp>
      <p:sp>
        <p:nvSpPr>
          <p:cNvPr id="30820" name="Line 100"/>
          <p:cNvSpPr>
            <a:spLocks noChangeShapeType="1"/>
          </p:cNvSpPr>
          <p:nvPr/>
        </p:nvSpPr>
        <p:spPr bwMode="auto">
          <a:xfrm>
            <a:off x="2012950" y="4167187"/>
            <a:ext cx="1227138" cy="322262"/>
          </a:xfrm>
          <a:prstGeom prst="line">
            <a:avLst/>
          </a:prstGeom>
          <a:noFill/>
          <a:ln w="25400">
            <a:solidFill>
              <a:srgbClr val="438E00"/>
            </a:solidFill>
            <a:round/>
            <a:headEnd/>
            <a:tailEnd/>
          </a:ln>
          <a:effectLst/>
        </p:spPr>
        <p:txBody>
          <a:bodyPr wrap="none" anchor="ctr"/>
          <a:lstStyle/>
          <a:p>
            <a:pPr>
              <a:defRPr/>
            </a:pPr>
            <a:endParaRPr lang="en-US">
              <a:latin typeface="Arial" pitchFamily="34" charset="0"/>
              <a:cs typeface="Arial" pitchFamily="34" charset="0"/>
            </a:endParaRPr>
          </a:p>
        </p:txBody>
      </p:sp>
      <p:sp>
        <p:nvSpPr>
          <p:cNvPr id="30821" name="Line 101"/>
          <p:cNvSpPr>
            <a:spLocks noChangeShapeType="1"/>
          </p:cNvSpPr>
          <p:nvPr/>
        </p:nvSpPr>
        <p:spPr bwMode="auto">
          <a:xfrm flipV="1">
            <a:off x="2033588" y="4765675"/>
            <a:ext cx="1206500" cy="388937"/>
          </a:xfrm>
          <a:prstGeom prst="line">
            <a:avLst/>
          </a:prstGeom>
          <a:noFill/>
          <a:ln w="25400">
            <a:solidFill>
              <a:srgbClr val="438E00"/>
            </a:solidFill>
            <a:round/>
            <a:headEnd/>
            <a:tailEnd/>
          </a:ln>
          <a:effectLst/>
        </p:spPr>
        <p:txBody>
          <a:bodyPr wrap="none" anchor="ctr"/>
          <a:lstStyle/>
          <a:p>
            <a:pPr>
              <a:defRPr/>
            </a:pPr>
            <a:endParaRPr lang="en-US">
              <a:latin typeface="Arial" pitchFamily="34" charset="0"/>
              <a:cs typeface="Arial" pitchFamily="34" charset="0"/>
            </a:endParaRPr>
          </a:p>
        </p:txBody>
      </p:sp>
      <p:sp>
        <p:nvSpPr>
          <p:cNvPr id="30822" name="Line 102"/>
          <p:cNvSpPr>
            <a:spLocks noChangeShapeType="1"/>
          </p:cNvSpPr>
          <p:nvPr/>
        </p:nvSpPr>
        <p:spPr bwMode="auto">
          <a:xfrm flipV="1">
            <a:off x="3856038" y="3648075"/>
            <a:ext cx="3290887" cy="873125"/>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sp>
        <p:nvSpPr>
          <p:cNvPr id="30823" name="Line 103"/>
          <p:cNvSpPr>
            <a:spLocks noChangeShapeType="1"/>
          </p:cNvSpPr>
          <p:nvPr/>
        </p:nvSpPr>
        <p:spPr bwMode="auto">
          <a:xfrm>
            <a:off x="3810001" y="4781551"/>
            <a:ext cx="3205163" cy="971550"/>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sp>
        <p:nvSpPr>
          <p:cNvPr id="30828" name="Line 108"/>
          <p:cNvSpPr>
            <a:spLocks noChangeShapeType="1"/>
          </p:cNvSpPr>
          <p:nvPr/>
        </p:nvSpPr>
        <p:spPr bwMode="auto">
          <a:xfrm>
            <a:off x="1966913" y="4732337"/>
            <a:ext cx="1231900" cy="323850"/>
          </a:xfrm>
          <a:prstGeom prst="line">
            <a:avLst/>
          </a:prstGeom>
          <a:noFill/>
          <a:ln w="25400">
            <a:solidFill>
              <a:srgbClr val="438E00"/>
            </a:solidFill>
            <a:round/>
            <a:headEnd/>
            <a:tailEnd/>
          </a:ln>
          <a:effectLst/>
        </p:spPr>
        <p:txBody>
          <a:bodyPr wrap="none" anchor="ctr"/>
          <a:lstStyle/>
          <a:p>
            <a:pPr>
              <a:defRPr/>
            </a:pPr>
            <a:endParaRPr lang="en-US">
              <a:latin typeface="Arial" pitchFamily="34" charset="0"/>
              <a:cs typeface="Arial" pitchFamily="34" charset="0"/>
            </a:endParaRPr>
          </a:p>
        </p:txBody>
      </p:sp>
      <p:sp>
        <p:nvSpPr>
          <p:cNvPr id="30829" name="Line 109"/>
          <p:cNvSpPr>
            <a:spLocks noChangeShapeType="1"/>
          </p:cNvSpPr>
          <p:nvPr/>
        </p:nvSpPr>
        <p:spPr bwMode="auto">
          <a:xfrm flipV="1">
            <a:off x="1990726" y="5202238"/>
            <a:ext cx="1184275" cy="404812"/>
          </a:xfrm>
          <a:prstGeom prst="line">
            <a:avLst/>
          </a:prstGeom>
          <a:noFill/>
          <a:ln w="25400">
            <a:solidFill>
              <a:srgbClr val="438E00"/>
            </a:solidFill>
            <a:round/>
            <a:headEnd/>
            <a:tailEnd/>
          </a:ln>
          <a:effectLst/>
        </p:spPr>
        <p:txBody>
          <a:bodyPr wrap="none" anchor="ctr"/>
          <a:lstStyle/>
          <a:p>
            <a:pPr>
              <a:defRPr/>
            </a:pPr>
            <a:endParaRPr lang="en-US">
              <a:latin typeface="Arial" pitchFamily="34" charset="0"/>
              <a:cs typeface="Arial" pitchFamily="34" charset="0"/>
            </a:endParaRPr>
          </a:p>
        </p:txBody>
      </p:sp>
      <p:sp>
        <p:nvSpPr>
          <p:cNvPr id="30830" name="Line 110"/>
          <p:cNvSpPr>
            <a:spLocks noChangeShapeType="1"/>
          </p:cNvSpPr>
          <p:nvPr/>
        </p:nvSpPr>
        <p:spPr bwMode="auto">
          <a:xfrm flipV="1">
            <a:off x="3856038" y="4214814"/>
            <a:ext cx="3243262" cy="841375"/>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sp>
        <p:nvSpPr>
          <p:cNvPr id="30831" name="Line 111"/>
          <p:cNvSpPr>
            <a:spLocks noChangeShapeType="1"/>
          </p:cNvSpPr>
          <p:nvPr/>
        </p:nvSpPr>
        <p:spPr bwMode="auto">
          <a:xfrm>
            <a:off x="3876674" y="5300663"/>
            <a:ext cx="3203575" cy="971550"/>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sp>
        <p:nvSpPr>
          <p:cNvPr id="30832" name="Rectangle 112"/>
          <p:cNvSpPr>
            <a:spLocks noChangeArrowheads="1"/>
          </p:cNvSpPr>
          <p:nvPr/>
        </p:nvSpPr>
        <p:spPr bwMode="auto">
          <a:xfrm>
            <a:off x="2622550" y="3281363"/>
            <a:ext cx="1482202" cy="366767"/>
          </a:xfrm>
          <a:prstGeom prst="rect">
            <a:avLst/>
          </a:prstGeom>
          <a:noFill/>
          <a:ln w="25400">
            <a:noFill/>
            <a:miter lim="800000"/>
            <a:headEnd/>
            <a:tailEnd/>
          </a:ln>
          <a:effectLst/>
        </p:spPr>
        <p:txBody>
          <a:bodyPr wrap="none" lIns="90488" tIns="44450" rIns="90488" bIns="44450">
            <a:spAutoFit/>
          </a:bodyPr>
          <a:lstStyle/>
          <a:p>
            <a:pPr>
              <a:defRPr/>
            </a:pPr>
            <a:r>
              <a:rPr lang="en-US" sz="1800">
                <a:solidFill>
                  <a:srgbClr val="AD6900"/>
                </a:solidFill>
                <a:effectLst>
                  <a:outerShdw blurRad="38100" dist="38100" dir="2700000" algn="tl">
                    <a:srgbClr val="C0C0C0"/>
                  </a:outerShdw>
                </a:effectLst>
                <a:latin typeface="Arial" pitchFamily="34" charset="0"/>
                <a:cs typeface="Arial" pitchFamily="34" charset="0"/>
              </a:rPr>
              <a:t>Prism Array</a:t>
            </a:r>
          </a:p>
        </p:txBody>
      </p:sp>
      <p:sp>
        <p:nvSpPr>
          <p:cNvPr id="30834" name="Line 114"/>
          <p:cNvSpPr>
            <a:spLocks noChangeShapeType="1"/>
          </p:cNvSpPr>
          <p:nvPr/>
        </p:nvSpPr>
        <p:spPr bwMode="auto">
          <a:xfrm flipV="1">
            <a:off x="2012950" y="5689601"/>
            <a:ext cx="1468437" cy="450850"/>
          </a:xfrm>
          <a:prstGeom prst="line">
            <a:avLst/>
          </a:prstGeom>
          <a:noFill/>
          <a:ln w="25400">
            <a:solidFill>
              <a:srgbClr val="438E00"/>
            </a:solidFill>
            <a:round/>
            <a:headEnd/>
            <a:tailEnd/>
          </a:ln>
          <a:effectLst/>
        </p:spPr>
        <p:txBody>
          <a:bodyPr wrap="none" anchor="ctr"/>
          <a:lstStyle/>
          <a:p>
            <a:pPr>
              <a:defRPr/>
            </a:pPr>
            <a:endParaRPr lang="en-US">
              <a:latin typeface="Arial" pitchFamily="34" charset="0"/>
              <a:cs typeface="Arial" pitchFamily="34" charset="0"/>
            </a:endParaRPr>
          </a:p>
        </p:txBody>
      </p:sp>
      <p:sp>
        <p:nvSpPr>
          <p:cNvPr id="30835" name="Line 115"/>
          <p:cNvSpPr>
            <a:spLocks noChangeShapeType="1"/>
          </p:cNvSpPr>
          <p:nvPr/>
        </p:nvSpPr>
        <p:spPr bwMode="auto">
          <a:xfrm flipV="1">
            <a:off x="3897313" y="5024438"/>
            <a:ext cx="2151062" cy="582611"/>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sp>
        <p:nvSpPr>
          <p:cNvPr id="30836" name="Line 116"/>
          <p:cNvSpPr>
            <a:spLocks noChangeShapeType="1"/>
          </p:cNvSpPr>
          <p:nvPr/>
        </p:nvSpPr>
        <p:spPr bwMode="auto">
          <a:xfrm flipV="1">
            <a:off x="7119675" y="4441825"/>
            <a:ext cx="1095375" cy="315912"/>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sp>
        <p:nvSpPr>
          <p:cNvPr id="30837" name="Line 117"/>
          <p:cNvSpPr>
            <a:spLocks noChangeShapeType="1"/>
          </p:cNvSpPr>
          <p:nvPr/>
        </p:nvSpPr>
        <p:spPr bwMode="auto">
          <a:xfrm>
            <a:off x="7086338" y="5195888"/>
            <a:ext cx="1095375" cy="411161"/>
          </a:xfrm>
          <a:prstGeom prst="line">
            <a:avLst/>
          </a:prstGeom>
          <a:noFill/>
          <a:ln w="25400">
            <a:solidFill>
              <a:srgbClr val="438E00"/>
            </a:solidFill>
            <a:round/>
            <a:headEnd/>
            <a:tailEnd type="triangle" w="med" len="med"/>
          </a:ln>
          <a:effectLst/>
        </p:spPr>
        <p:txBody>
          <a:bodyPr wrap="none" anchor="ctr"/>
          <a:lstStyle/>
          <a:p>
            <a:pPr>
              <a:defRPr/>
            </a:pPr>
            <a:endParaRPr lang="en-US">
              <a:latin typeface="Arial" pitchFamily="34" charset="0"/>
              <a:cs typeface="Arial" pitchFamily="34" charset="0"/>
            </a:endParaRPr>
          </a:p>
        </p:txBody>
      </p:sp>
      <p:grpSp>
        <p:nvGrpSpPr>
          <p:cNvPr id="146" name="Group 20"/>
          <p:cNvGrpSpPr>
            <a:grpSpLocks/>
          </p:cNvGrpSpPr>
          <p:nvPr/>
        </p:nvGrpSpPr>
        <p:grpSpPr bwMode="auto">
          <a:xfrm>
            <a:off x="1335761" y="3943685"/>
            <a:ext cx="912062" cy="280553"/>
            <a:chOff x="1313" y="2496"/>
            <a:chExt cx="1252" cy="427"/>
          </a:xfrm>
          <a:effectLst>
            <a:glow rad="63500">
              <a:schemeClr val="accent3">
                <a:satMod val="175000"/>
                <a:alpha val="40000"/>
              </a:schemeClr>
            </a:glow>
          </a:effectLst>
        </p:grpSpPr>
        <p:sp>
          <p:nvSpPr>
            <p:cNvPr id="147"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48"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49"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50"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61" name="Group 20"/>
          <p:cNvGrpSpPr>
            <a:grpSpLocks/>
          </p:cNvGrpSpPr>
          <p:nvPr/>
        </p:nvGrpSpPr>
        <p:grpSpPr bwMode="auto">
          <a:xfrm>
            <a:off x="1335761" y="4427681"/>
            <a:ext cx="912062" cy="280553"/>
            <a:chOff x="1313" y="2496"/>
            <a:chExt cx="1252" cy="427"/>
          </a:xfrm>
          <a:effectLst>
            <a:glow rad="63500">
              <a:schemeClr val="accent3">
                <a:satMod val="175000"/>
                <a:alpha val="40000"/>
              </a:schemeClr>
            </a:glow>
          </a:effectLst>
        </p:grpSpPr>
        <p:sp>
          <p:nvSpPr>
            <p:cNvPr id="162"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63"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64"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65"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66" name="Group 20"/>
          <p:cNvGrpSpPr>
            <a:grpSpLocks/>
          </p:cNvGrpSpPr>
          <p:nvPr/>
        </p:nvGrpSpPr>
        <p:grpSpPr bwMode="auto">
          <a:xfrm>
            <a:off x="1335761" y="4911677"/>
            <a:ext cx="912062" cy="280553"/>
            <a:chOff x="1313" y="2496"/>
            <a:chExt cx="1252" cy="427"/>
          </a:xfrm>
          <a:effectLst>
            <a:glow rad="63500">
              <a:schemeClr val="accent3">
                <a:satMod val="175000"/>
                <a:alpha val="40000"/>
              </a:schemeClr>
            </a:glow>
          </a:effectLst>
        </p:grpSpPr>
        <p:sp>
          <p:nvSpPr>
            <p:cNvPr id="167"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68"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69"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70"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71" name="Group 20"/>
          <p:cNvGrpSpPr>
            <a:grpSpLocks/>
          </p:cNvGrpSpPr>
          <p:nvPr/>
        </p:nvGrpSpPr>
        <p:grpSpPr bwMode="auto">
          <a:xfrm>
            <a:off x="1335761" y="5395673"/>
            <a:ext cx="912062" cy="280553"/>
            <a:chOff x="1313" y="2496"/>
            <a:chExt cx="1252" cy="427"/>
          </a:xfrm>
          <a:effectLst>
            <a:glow rad="63500">
              <a:schemeClr val="accent3">
                <a:satMod val="175000"/>
                <a:alpha val="40000"/>
              </a:schemeClr>
            </a:glow>
          </a:effectLst>
        </p:grpSpPr>
        <p:sp>
          <p:nvSpPr>
            <p:cNvPr id="172"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73"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74"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75"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76" name="Group 20"/>
          <p:cNvGrpSpPr>
            <a:grpSpLocks/>
          </p:cNvGrpSpPr>
          <p:nvPr/>
        </p:nvGrpSpPr>
        <p:grpSpPr bwMode="auto">
          <a:xfrm>
            <a:off x="1335761" y="5879671"/>
            <a:ext cx="912062" cy="280553"/>
            <a:chOff x="1313" y="2496"/>
            <a:chExt cx="1252" cy="427"/>
          </a:xfrm>
          <a:effectLst>
            <a:glow rad="63500">
              <a:schemeClr val="accent3">
                <a:satMod val="175000"/>
                <a:alpha val="40000"/>
              </a:schemeClr>
            </a:glow>
          </a:effectLst>
        </p:grpSpPr>
        <p:sp>
          <p:nvSpPr>
            <p:cNvPr id="177"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78"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79"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0"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 name="Group 1">
            <a:extLst>
              <a:ext uri="{FF2B5EF4-FFF2-40B4-BE49-F238E27FC236}">
                <a16:creationId xmlns:a16="http://schemas.microsoft.com/office/drawing/2014/main" id="{8B5B2B42-AE69-C05E-3650-FA4BCF8E2678}"/>
              </a:ext>
            </a:extLst>
          </p:cNvPr>
          <p:cNvGrpSpPr/>
          <p:nvPr/>
        </p:nvGrpSpPr>
        <p:grpSpPr>
          <a:xfrm>
            <a:off x="3197494" y="3808650"/>
            <a:ext cx="911368" cy="2286059"/>
            <a:chOff x="3197494" y="3808650"/>
            <a:chExt cx="911368" cy="2286059"/>
          </a:xfrm>
          <a:effectLst>
            <a:glow rad="228600">
              <a:schemeClr val="accent3">
                <a:satMod val="175000"/>
                <a:alpha val="40000"/>
              </a:schemeClr>
            </a:glow>
          </a:effectLst>
        </p:grpSpPr>
        <p:sp>
          <p:nvSpPr>
            <p:cNvPr id="30812" name="Freeform 92"/>
            <p:cNvSpPr>
              <a:spLocks/>
            </p:cNvSpPr>
            <p:nvPr/>
          </p:nvSpPr>
          <p:spPr bwMode="auto">
            <a:xfrm>
              <a:off x="3197494" y="3940269"/>
              <a:ext cx="551157" cy="2140301"/>
            </a:xfrm>
            <a:custGeom>
              <a:avLst/>
              <a:gdLst/>
              <a:ahLst/>
              <a:cxnLst>
                <a:cxn ang="0">
                  <a:pos x="0" y="0"/>
                </a:cxn>
                <a:cxn ang="0">
                  <a:pos x="0" y="859"/>
                </a:cxn>
                <a:cxn ang="0">
                  <a:pos x="200" y="1056"/>
                </a:cxn>
                <a:cxn ang="0">
                  <a:pos x="199" y="146"/>
                </a:cxn>
                <a:cxn ang="0">
                  <a:pos x="0" y="0"/>
                </a:cxn>
              </a:cxnLst>
              <a:rect l="0" t="0" r="r" b="b"/>
              <a:pathLst>
                <a:path w="201" h="1057">
                  <a:moveTo>
                    <a:pt x="0" y="0"/>
                  </a:moveTo>
                  <a:lnTo>
                    <a:pt x="0" y="859"/>
                  </a:lnTo>
                  <a:lnTo>
                    <a:pt x="200" y="1056"/>
                  </a:lnTo>
                  <a:lnTo>
                    <a:pt x="199" y="146"/>
                  </a:lnTo>
                  <a:lnTo>
                    <a:pt x="0" y="0"/>
                  </a:lnTo>
                </a:path>
              </a:pathLst>
            </a:custGeom>
            <a:solidFill>
              <a:srgbClr val="FCFEB9"/>
            </a:solidFill>
            <a:ln w="25400" cap="rnd" cmpd="sng">
              <a:solidFill>
                <a:schemeClr val="tx2"/>
              </a:soli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sp>
          <p:nvSpPr>
            <p:cNvPr id="30814" name="Freeform 94"/>
            <p:cNvSpPr>
              <a:spLocks/>
            </p:cNvSpPr>
            <p:nvPr/>
          </p:nvSpPr>
          <p:spPr bwMode="auto">
            <a:xfrm>
              <a:off x="3745643" y="3808650"/>
              <a:ext cx="353976" cy="2286059"/>
            </a:xfrm>
            <a:custGeom>
              <a:avLst/>
              <a:gdLst>
                <a:gd name="connsiteX0" fmla="*/ 10177 w 10177"/>
                <a:gd name="connsiteY0" fmla="*/ 0 h 9991"/>
                <a:gd name="connsiteX1" fmla="*/ 10177 w 10177"/>
                <a:gd name="connsiteY1" fmla="*/ 8317 h 9991"/>
                <a:gd name="connsiteX2" fmla="*/ 255 w 10177"/>
                <a:gd name="connsiteY2" fmla="*/ 9991 h 9991"/>
                <a:gd name="connsiteX3" fmla="*/ 0 w 10177"/>
                <a:gd name="connsiteY3" fmla="*/ 2191 h 9991"/>
                <a:gd name="connsiteX4" fmla="*/ 10177 w 10177"/>
                <a:gd name="connsiteY4" fmla="*/ 0 h 9991"/>
                <a:gd name="connsiteX0" fmla="*/ 9833 w 9833"/>
                <a:gd name="connsiteY0" fmla="*/ 0 h 10000"/>
                <a:gd name="connsiteX1" fmla="*/ 9833 w 9833"/>
                <a:gd name="connsiteY1" fmla="*/ 8324 h 10000"/>
                <a:gd name="connsiteX2" fmla="*/ 84 w 9833"/>
                <a:gd name="connsiteY2" fmla="*/ 10000 h 10000"/>
                <a:gd name="connsiteX3" fmla="*/ 767 w 9833"/>
                <a:gd name="connsiteY3" fmla="*/ 1818 h 10000"/>
                <a:gd name="connsiteX4" fmla="*/ 9833 w 9833"/>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3" h="10000">
                  <a:moveTo>
                    <a:pt x="9833" y="0"/>
                  </a:moveTo>
                  <a:lnTo>
                    <a:pt x="9833" y="8324"/>
                  </a:lnTo>
                  <a:lnTo>
                    <a:pt x="84" y="10000"/>
                  </a:lnTo>
                  <a:cubicBezTo>
                    <a:pt x="0" y="7398"/>
                    <a:pt x="851" y="4420"/>
                    <a:pt x="767" y="1818"/>
                  </a:cubicBezTo>
                  <a:lnTo>
                    <a:pt x="9833" y="0"/>
                  </a:lnTo>
                </a:path>
              </a:pathLst>
            </a:custGeom>
            <a:solidFill>
              <a:srgbClr val="B3B900"/>
            </a:solidFill>
            <a:ln w="25400" cap="rnd" cmpd="sng">
              <a:solidFill>
                <a:schemeClr val="tx2"/>
              </a:soli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sp>
          <p:nvSpPr>
            <p:cNvPr id="181" name="Freeform 180"/>
            <p:cNvSpPr/>
            <p:nvPr/>
          </p:nvSpPr>
          <p:spPr bwMode="auto">
            <a:xfrm>
              <a:off x="3206338" y="3811979"/>
              <a:ext cx="902524" cy="427512"/>
            </a:xfrm>
            <a:custGeom>
              <a:avLst/>
              <a:gdLst>
                <a:gd name="connsiteX0" fmla="*/ 0 w 902524"/>
                <a:gd name="connsiteY0" fmla="*/ 118753 h 427512"/>
                <a:gd name="connsiteX1" fmla="*/ 902524 w 902524"/>
                <a:gd name="connsiteY1" fmla="*/ 0 h 427512"/>
                <a:gd name="connsiteX2" fmla="*/ 534389 w 902524"/>
                <a:gd name="connsiteY2" fmla="*/ 427512 h 427512"/>
                <a:gd name="connsiteX3" fmla="*/ 0 w 902524"/>
                <a:gd name="connsiteY3" fmla="*/ 118753 h 427512"/>
              </a:gdLst>
              <a:ahLst/>
              <a:cxnLst>
                <a:cxn ang="0">
                  <a:pos x="connsiteX0" y="connsiteY0"/>
                </a:cxn>
                <a:cxn ang="0">
                  <a:pos x="connsiteX1" y="connsiteY1"/>
                </a:cxn>
                <a:cxn ang="0">
                  <a:pos x="connsiteX2" y="connsiteY2"/>
                </a:cxn>
                <a:cxn ang="0">
                  <a:pos x="connsiteX3" y="connsiteY3"/>
                </a:cxn>
              </a:cxnLst>
              <a:rect l="l" t="t" r="r" b="b"/>
              <a:pathLst>
                <a:path w="902524" h="427512">
                  <a:moveTo>
                    <a:pt x="0" y="118753"/>
                  </a:moveTo>
                  <a:lnTo>
                    <a:pt x="902524" y="0"/>
                  </a:lnTo>
                  <a:lnTo>
                    <a:pt x="534389" y="427512"/>
                  </a:lnTo>
                  <a:lnTo>
                    <a:pt x="0" y="118753"/>
                  </a:lnTo>
                  <a:close/>
                </a:path>
              </a:pathLst>
            </a:custGeom>
            <a:solidFill>
              <a:srgbClr val="FFFF00"/>
            </a:solidFill>
            <a:ln w="28575" cap="flat" cmpd="sng" algn="ctr">
              <a:solidFill>
                <a:schemeClr val="tx1"/>
              </a:solidFill>
              <a:prstDash val="solid"/>
              <a:round/>
              <a:headEnd type="none" w="med" len="med"/>
              <a:tailEnd type="none" w="med" len="med"/>
            </a:ln>
            <a:effectLst/>
          </p:spPr>
          <p:txBody>
            <a:bodyPr rtlCol="0" anchor="ctr"/>
            <a:lstStyle/>
            <a:p>
              <a:pPr algn="ctr"/>
              <a:endParaRPr lang="en-US" dirty="0">
                <a:latin typeface="Courier New" pitchFamily="49" charset="0"/>
              </a:endParaRPr>
            </a:p>
          </p:txBody>
        </p:sp>
      </p:grpSp>
      <p:grpSp>
        <p:nvGrpSpPr>
          <p:cNvPr id="195" name="Group 194"/>
          <p:cNvGrpSpPr/>
          <p:nvPr/>
        </p:nvGrpSpPr>
        <p:grpSpPr>
          <a:xfrm>
            <a:off x="2872371" y="3811979"/>
            <a:ext cx="1835703" cy="1187808"/>
            <a:chOff x="67085" y="2162518"/>
            <a:chExt cx="2192317" cy="1418558"/>
          </a:xfrm>
        </p:grpSpPr>
        <p:sp>
          <p:nvSpPr>
            <p:cNvPr id="193" name="Freeform 27"/>
            <p:cNvSpPr>
              <a:spLocks/>
            </p:cNvSpPr>
            <p:nvPr/>
          </p:nvSpPr>
          <p:spPr bwMode="auto">
            <a:xfrm>
              <a:off x="67085" y="2162518"/>
              <a:ext cx="2192317" cy="1418558"/>
            </a:xfrm>
            <a:custGeom>
              <a:avLst/>
              <a:gdLst>
                <a:gd name="T0" fmla="*/ 760 w 1904"/>
                <a:gd name="T1" fmla="*/ 328 h 1232"/>
                <a:gd name="T2" fmla="*/ 560 w 1904"/>
                <a:gd name="T3" fmla="*/ 72 h 1232"/>
                <a:gd name="T4" fmla="*/ 536 w 1904"/>
                <a:gd name="T5" fmla="*/ 360 h 1232"/>
                <a:gd name="T6" fmla="*/ 0 w 1904"/>
                <a:gd name="T7" fmla="*/ 160 h 1232"/>
                <a:gd name="T8" fmla="*/ 368 w 1904"/>
                <a:gd name="T9" fmla="*/ 624 h 1232"/>
                <a:gd name="T10" fmla="*/ 168 w 1904"/>
                <a:gd name="T11" fmla="*/ 1064 h 1232"/>
                <a:gd name="T12" fmla="*/ 600 w 1904"/>
                <a:gd name="T13" fmla="*/ 784 h 1232"/>
                <a:gd name="T14" fmla="*/ 1144 w 1904"/>
                <a:gd name="T15" fmla="*/ 1232 h 1232"/>
                <a:gd name="T16" fmla="*/ 1000 w 1904"/>
                <a:gd name="T17" fmla="*/ 848 h 1232"/>
                <a:gd name="T18" fmla="*/ 1904 w 1904"/>
                <a:gd name="T19" fmla="*/ 912 h 1232"/>
                <a:gd name="T20" fmla="*/ 1168 w 1904"/>
                <a:gd name="T21" fmla="*/ 560 h 1232"/>
                <a:gd name="T22" fmla="*/ 1808 w 1904"/>
                <a:gd name="T23" fmla="*/ 160 h 1232"/>
                <a:gd name="T24" fmla="*/ 1040 w 1904"/>
                <a:gd name="T25" fmla="*/ 384 h 1232"/>
                <a:gd name="T26" fmla="*/ 952 w 1904"/>
                <a:gd name="T27" fmla="*/ 0 h 1232"/>
                <a:gd name="T28" fmla="*/ 760 w 1904"/>
                <a:gd name="T29" fmla="*/ 328 h 1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04"/>
                <a:gd name="T46" fmla="*/ 0 h 1232"/>
                <a:gd name="T47" fmla="*/ 1904 w 1904"/>
                <a:gd name="T48" fmla="*/ 1232 h 12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04" h="1232">
                  <a:moveTo>
                    <a:pt x="760" y="328"/>
                  </a:moveTo>
                  <a:lnTo>
                    <a:pt x="560" y="72"/>
                  </a:lnTo>
                  <a:lnTo>
                    <a:pt x="536" y="360"/>
                  </a:lnTo>
                  <a:lnTo>
                    <a:pt x="0" y="160"/>
                  </a:lnTo>
                  <a:lnTo>
                    <a:pt x="368" y="624"/>
                  </a:lnTo>
                  <a:lnTo>
                    <a:pt x="168" y="1064"/>
                  </a:lnTo>
                  <a:lnTo>
                    <a:pt x="600" y="784"/>
                  </a:lnTo>
                  <a:lnTo>
                    <a:pt x="1144" y="1232"/>
                  </a:lnTo>
                  <a:lnTo>
                    <a:pt x="1000" y="848"/>
                  </a:lnTo>
                  <a:lnTo>
                    <a:pt x="1904" y="912"/>
                  </a:lnTo>
                  <a:lnTo>
                    <a:pt x="1168" y="560"/>
                  </a:lnTo>
                  <a:lnTo>
                    <a:pt x="1808" y="160"/>
                  </a:lnTo>
                  <a:lnTo>
                    <a:pt x="1040" y="384"/>
                  </a:lnTo>
                  <a:lnTo>
                    <a:pt x="952" y="0"/>
                  </a:lnTo>
                  <a:lnTo>
                    <a:pt x="760" y="328"/>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182" name="Group 20"/>
            <p:cNvGrpSpPr>
              <a:grpSpLocks/>
            </p:cNvGrpSpPr>
            <p:nvPr/>
          </p:nvGrpSpPr>
          <p:grpSpPr bwMode="auto">
            <a:xfrm>
              <a:off x="423699" y="2604068"/>
              <a:ext cx="912062" cy="280553"/>
              <a:chOff x="1313" y="2496"/>
              <a:chExt cx="1252" cy="427"/>
            </a:xfrm>
          </p:grpSpPr>
          <p:sp>
            <p:nvSpPr>
              <p:cNvPr id="183"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4"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5"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6"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87" name="Group 20"/>
            <p:cNvGrpSpPr>
              <a:grpSpLocks/>
            </p:cNvGrpSpPr>
            <p:nvPr/>
          </p:nvGrpSpPr>
          <p:grpSpPr bwMode="auto">
            <a:xfrm>
              <a:off x="628728" y="2761756"/>
              <a:ext cx="912062" cy="280553"/>
              <a:chOff x="1313" y="2496"/>
              <a:chExt cx="1252" cy="427"/>
            </a:xfrm>
          </p:grpSpPr>
          <p:sp>
            <p:nvSpPr>
              <p:cNvPr id="188"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89"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0"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91"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grpSp>
        <p:nvGrpSpPr>
          <p:cNvPr id="208" name="Group 207"/>
          <p:cNvGrpSpPr/>
          <p:nvPr/>
        </p:nvGrpSpPr>
        <p:grpSpPr>
          <a:xfrm>
            <a:off x="2872530" y="4786476"/>
            <a:ext cx="1835703" cy="1187808"/>
            <a:chOff x="67085" y="2162518"/>
            <a:chExt cx="2192317" cy="1418558"/>
          </a:xfrm>
        </p:grpSpPr>
        <p:sp>
          <p:nvSpPr>
            <p:cNvPr id="209" name="Freeform 27"/>
            <p:cNvSpPr>
              <a:spLocks/>
            </p:cNvSpPr>
            <p:nvPr/>
          </p:nvSpPr>
          <p:spPr bwMode="auto">
            <a:xfrm>
              <a:off x="67085" y="2162518"/>
              <a:ext cx="2192317" cy="1418558"/>
            </a:xfrm>
            <a:custGeom>
              <a:avLst/>
              <a:gdLst>
                <a:gd name="T0" fmla="*/ 760 w 1904"/>
                <a:gd name="T1" fmla="*/ 328 h 1232"/>
                <a:gd name="T2" fmla="*/ 560 w 1904"/>
                <a:gd name="T3" fmla="*/ 72 h 1232"/>
                <a:gd name="T4" fmla="*/ 536 w 1904"/>
                <a:gd name="T5" fmla="*/ 360 h 1232"/>
                <a:gd name="T6" fmla="*/ 0 w 1904"/>
                <a:gd name="T7" fmla="*/ 160 h 1232"/>
                <a:gd name="T8" fmla="*/ 368 w 1904"/>
                <a:gd name="T9" fmla="*/ 624 h 1232"/>
                <a:gd name="T10" fmla="*/ 168 w 1904"/>
                <a:gd name="T11" fmla="*/ 1064 h 1232"/>
                <a:gd name="T12" fmla="*/ 600 w 1904"/>
                <a:gd name="T13" fmla="*/ 784 h 1232"/>
                <a:gd name="T14" fmla="*/ 1144 w 1904"/>
                <a:gd name="T15" fmla="*/ 1232 h 1232"/>
                <a:gd name="T16" fmla="*/ 1000 w 1904"/>
                <a:gd name="T17" fmla="*/ 848 h 1232"/>
                <a:gd name="T18" fmla="*/ 1904 w 1904"/>
                <a:gd name="T19" fmla="*/ 912 h 1232"/>
                <a:gd name="T20" fmla="*/ 1168 w 1904"/>
                <a:gd name="T21" fmla="*/ 560 h 1232"/>
                <a:gd name="T22" fmla="*/ 1808 w 1904"/>
                <a:gd name="T23" fmla="*/ 160 h 1232"/>
                <a:gd name="T24" fmla="*/ 1040 w 1904"/>
                <a:gd name="T25" fmla="*/ 384 h 1232"/>
                <a:gd name="T26" fmla="*/ 952 w 1904"/>
                <a:gd name="T27" fmla="*/ 0 h 1232"/>
                <a:gd name="T28" fmla="*/ 760 w 1904"/>
                <a:gd name="T29" fmla="*/ 328 h 1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04"/>
                <a:gd name="T46" fmla="*/ 0 h 1232"/>
                <a:gd name="T47" fmla="*/ 1904 w 1904"/>
                <a:gd name="T48" fmla="*/ 1232 h 12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04" h="1232">
                  <a:moveTo>
                    <a:pt x="760" y="328"/>
                  </a:moveTo>
                  <a:lnTo>
                    <a:pt x="560" y="72"/>
                  </a:lnTo>
                  <a:lnTo>
                    <a:pt x="536" y="360"/>
                  </a:lnTo>
                  <a:lnTo>
                    <a:pt x="0" y="160"/>
                  </a:lnTo>
                  <a:lnTo>
                    <a:pt x="368" y="624"/>
                  </a:lnTo>
                  <a:lnTo>
                    <a:pt x="168" y="1064"/>
                  </a:lnTo>
                  <a:lnTo>
                    <a:pt x="600" y="784"/>
                  </a:lnTo>
                  <a:lnTo>
                    <a:pt x="1144" y="1232"/>
                  </a:lnTo>
                  <a:lnTo>
                    <a:pt x="1000" y="848"/>
                  </a:lnTo>
                  <a:lnTo>
                    <a:pt x="1904" y="912"/>
                  </a:lnTo>
                  <a:lnTo>
                    <a:pt x="1168" y="560"/>
                  </a:lnTo>
                  <a:lnTo>
                    <a:pt x="1808" y="160"/>
                  </a:lnTo>
                  <a:lnTo>
                    <a:pt x="1040" y="384"/>
                  </a:lnTo>
                  <a:lnTo>
                    <a:pt x="952" y="0"/>
                  </a:lnTo>
                  <a:lnTo>
                    <a:pt x="760" y="328"/>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210" name="Group 20"/>
            <p:cNvGrpSpPr>
              <a:grpSpLocks/>
            </p:cNvGrpSpPr>
            <p:nvPr/>
          </p:nvGrpSpPr>
          <p:grpSpPr bwMode="auto">
            <a:xfrm>
              <a:off x="423699" y="2604068"/>
              <a:ext cx="912062" cy="280553"/>
              <a:chOff x="1313" y="2496"/>
              <a:chExt cx="1252" cy="427"/>
            </a:xfrm>
          </p:grpSpPr>
          <p:sp>
            <p:nvSpPr>
              <p:cNvPr id="216"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17"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18"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19"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211" name="Group 20"/>
            <p:cNvGrpSpPr>
              <a:grpSpLocks/>
            </p:cNvGrpSpPr>
            <p:nvPr/>
          </p:nvGrpSpPr>
          <p:grpSpPr bwMode="auto">
            <a:xfrm>
              <a:off x="628728" y="2761756"/>
              <a:ext cx="912062" cy="280553"/>
              <a:chOff x="1313" y="2496"/>
              <a:chExt cx="1252" cy="427"/>
            </a:xfrm>
          </p:grpSpPr>
          <p:sp>
            <p:nvSpPr>
              <p:cNvPr id="212"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13"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14"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215"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sp>
        <p:nvSpPr>
          <p:cNvPr id="220" name="AutoShape 14"/>
          <p:cNvSpPr>
            <a:spLocks noChangeArrowheads="1"/>
          </p:cNvSpPr>
          <p:nvPr/>
        </p:nvSpPr>
        <p:spPr bwMode="auto">
          <a:xfrm>
            <a:off x="6540873" y="4630587"/>
            <a:ext cx="304800" cy="604837"/>
          </a:xfrm>
          <a:prstGeom prst="roundRect">
            <a:avLst>
              <a:gd name="adj" fmla="val 16667"/>
            </a:avLst>
          </a:prstGeom>
          <a:solidFill>
            <a:srgbClr val="00FFFF"/>
          </a:solidFill>
          <a:ln w="38100">
            <a:solidFill>
              <a:schemeClr val="tx1"/>
            </a:solidFill>
            <a:round/>
            <a:headEnd/>
            <a:tailEnd/>
          </a:ln>
          <a:effectLst>
            <a:glow rad="139700">
              <a:schemeClr val="accent3">
                <a:satMod val="175000"/>
                <a:alpha val="40000"/>
              </a:schemeClr>
            </a:glow>
          </a:effectLst>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blinds(horizontal)">
                                      <p:cBhvr>
                                        <p:cTn id="7" dur="500"/>
                                        <p:tgtEl>
                                          <p:spTgt spid="195"/>
                                        </p:tgtEl>
                                      </p:cBhvr>
                                    </p:animEffect>
                                  </p:childTnLst>
                                </p:cTn>
                              </p:par>
                              <p:par>
                                <p:cTn id="8" presetID="3" presetClass="entr" presetSubtype="10" fill="hold" nodeType="withEffect">
                                  <p:stCondLst>
                                    <p:cond delay="0"/>
                                  </p:stCondLst>
                                  <p:childTnLst>
                                    <p:set>
                                      <p:cBhvr>
                                        <p:cTn id="9" dur="1" fill="hold">
                                          <p:stCondLst>
                                            <p:cond delay="0"/>
                                          </p:stCondLst>
                                        </p:cTn>
                                        <p:tgtEl>
                                          <p:spTgt spid="208"/>
                                        </p:tgtEl>
                                        <p:attrNameLst>
                                          <p:attrName>style.visibility</p:attrName>
                                        </p:attrNameLst>
                                      </p:cBhvr>
                                      <p:to>
                                        <p:strVal val="visible"/>
                                      </p:to>
                                    </p:set>
                                    <p:animEffect transition="in" filter="blinds(horizontal)">
                                      <p:cBhvr>
                                        <p:cTn id="10"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930275" y="266700"/>
            <a:ext cx="7162800" cy="1143000"/>
          </a:xfrm>
          <a:prstGeom prst="rect">
            <a:avLst/>
          </a:prstGeom>
          <a:noFill/>
          <a:ln w="12700">
            <a:noFill/>
            <a:miter lim="800000"/>
            <a:headEnd/>
            <a:tailEnd/>
          </a:ln>
          <a:effectLst/>
        </p:spPr>
        <p:txBody>
          <a:bodyPr lIns="57150" tIns="46038" rIns="57150" bIns="46038" anchor="ctr"/>
          <a:lstStyle/>
          <a:p>
            <a:pPr algn="ctr">
              <a:defRPr/>
            </a:pPr>
            <a:r>
              <a:rPr lang="en-US" sz="4000" b="0" dirty="0">
                <a:solidFill>
                  <a:schemeClr val="tx2"/>
                </a:solidFill>
                <a:latin typeface="Arial" pitchFamily="34" charset="0"/>
                <a:cs typeface="Arial" pitchFamily="34" charset="0"/>
              </a:rPr>
              <a:t>Diffracting Tree</a:t>
            </a:r>
          </a:p>
        </p:txBody>
      </p:sp>
      <p:sp>
        <p:nvSpPr>
          <p:cNvPr id="32771" name="Rectangle 3"/>
          <p:cNvSpPr>
            <a:spLocks noChangeArrowheads="1"/>
          </p:cNvSpPr>
          <p:nvPr/>
        </p:nvSpPr>
        <p:spPr bwMode="auto">
          <a:xfrm>
            <a:off x="1675053" y="6059488"/>
            <a:ext cx="5793895" cy="459100"/>
          </a:xfrm>
          <a:prstGeom prst="rect">
            <a:avLst/>
          </a:prstGeom>
          <a:noFill/>
          <a:ln w="12700">
            <a:noFill/>
            <a:miter lim="800000"/>
            <a:headEnd/>
            <a:tailEnd/>
          </a:ln>
          <a:effectLst/>
        </p:spPr>
        <p:txBody>
          <a:bodyPr wrap="none" lIns="90488" tIns="44450" rIns="90488" bIns="44450">
            <a:spAutoFit/>
          </a:bodyPr>
          <a:lstStyle/>
          <a:p>
            <a:pPr>
              <a:defRPr/>
            </a:pPr>
            <a:r>
              <a:rPr lang="en-US" dirty="0">
                <a:solidFill>
                  <a:srgbClr val="FFFF00"/>
                </a:solidFill>
                <a:latin typeface="Arial" pitchFamily="34" charset="0"/>
                <a:cs typeface="Arial" pitchFamily="34" charset="0"/>
              </a:rPr>
              <a:t>Diffracting balancer same as balancer.</a:t>
            </a:r>
          </a:p>
        </p:txBody>
      </p:sp>
      <p:sp>
        <p:nvSpPr>
          <p:cNvPr id="32778" name="Freeform 10"/>
          <p:cNvSpPr>
            <a:spLocks/>
          </p:cNvSpPr>
          <p:nvPr/>
        </p:nvSpPr>
        <p:spPr bwMode="auto">
          <a:xfrm>
            <a:off x="3794538" y="2455442"/>
            <a:ext cx="972798" cy="875721"/>
          </a:xfrm>
          <a:custGeom>
            <a:avLst/>
            <a:gdLst/>
            <a:ahLst/>
            <a:cxnLst>
              <a:cxn ang="0">
                <a:pos x="0" y="375"/>
              </a:cxn>
              <a:cxn ang="0">
                <a:pos x="148" y="375"/>
              </a:cxn>
              <a:cxn ang="0">
                <a:pos x="148" y="0"/>
              </a:cxn>
              <a:cxn ang="0">
                <a:pos x="369" y="0"/>
              </a:cxn>
            </a:cxnLst>
            <a:rect l="0" t="0" r="r" b="b"/>
            <a:pathLst>
              <a:path w="370" h="376">
                <a:moveTo>
                  <a:pt x="0" y="375"/>
                </a:moveTo>
                <a:lnTo>
                  <a:pt x="148" y="375"/>
                </a:lnTo>
                <a:lnTo>
                  <a:pt x="148" y="0"/>
                </a:lnTo>
                <a:lnTo>
                  <a:pt x="369"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779" name="Freeform 11"/>
          <p:cNvSpPr>
            <a:spLocks/>
          </p:cNvSpPr>
          <p:nvPr/>
        </p:nvSpPr>
        <p:spPr bwMode="auto">
          <a:xfrm>
            <a:off x="3818201" y="4050838"/>
            <a:ext cx="972798" cy="875721"/>
          </a:xfrm>
          <a:custGeom>
            <a:avLst/>
            <a:gdLst/>
            <a:ahLst/>
            <a:cxnLst>
              <a:cxn ang="0">
                <a:pos x="0" y="0"/>
              </a:cxn>
              <a:cxn ang="0">
                <a:pos x="148" y="0"/>
              </a:cxn>
              <a:cxn ang="0">
                <a:pos x="148" y="375"/>
              </a:cxn>
              <a:cxn ang="0">
                <a:pos x="369" y="375"/>
              </a:cxn>
            </a:cxnLst>
            <a:rect l="0" t="0" r="r" b="b"/>
            <a:pathLst>
              <a:path w="370" h="376">
                <a:moveTo>
                  <a:pt x="0" y="0"/>
                </a:moveTo>
                <a:lnTo>
                  <a:pt x="148" y="0"/>
                </a:lnTo>
                <a:lnTo>
                  <a:pt x="148" y="375"/>
                </a:lnTo>
                <a:lnTo>
                  <a:pt x="369" y="375"/>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780" name="Rectangle 12"/>
          <p:cNvSpPr>
            <a:spLocks noChangeArrowheads="1"/>
          </p:cNvSpPr>
          <p:nvPr/>
        </p:nvSpPr>
        <p:spPr bwMode="auto">
          <a:xfrm>
            <a:off x="4775224" y="3934386"/>
            <a:ext cx="2013955" cy="1579093"/>
          </a:xfrm>
          <a:prstGeom prst="rect">
            <a:avLst/>
          </a:prstGeom>
          <a:solidFill>
            <a:srgbClr val="C0FEF9"/>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1" name="Rectangle 13"/>
          <p:cNvSpPr>
            <a:spLocks noChangeArrowheads="1"/>
          </p:cNvSpPr>
          <p:nvPr/>
        </p:nvSpPr>
        <p:spPr bwMode="auto">
          <a:xfrm>
            <a:off x="4775224" y="1805638"/>
            <a:ext cx="2061280" cy="1579093"/>
          </a:xfrm>
          <a:prstGeom prst="rect">
            <a:avLst/>
          </a:prstGeom>
          <a:solidFill>
            <a:srgbClr val="C0FEF9"/>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2" name="Rectangle 14"/>
          <p:cNvSpPr>
            <a:spLocks noChangeArrowheads="1"/>
          </p:cNvSpPr>
          <p:nvPr/>
        </p:nvSpPr>
        <p:spPr bwMode="auto">
          <a:xfrm>
            <a:off x="1848942" y="2797811"/>
            <a:ext cx="2061280" cy="1579093"/>
          </a:xfrm>
          <a:prstGeom prst="rect">
            <a:avLst/>
          </a:prstGeom>
          <a:solidFill>
            <a:srgbClr val="C0FEF9"/>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4" name="Rectangle 16"/>
          <p:cNvSpPr>
            <a:spLocks noChangeArrowheads="1"/>
          </p:cNvSpPr>
          <p:nvPr/>
        </p:nvSpPr>
        <p:spPr bwMode="auto">
          <a:xfrm>
            <a:off x="2153927" y="3226356"/>
            <a:ext cx="257660" cy="1003819"/>
          </a:xfrm>
          <a:prstGeom prst="rect">
            <a:avLst/>
          </a:prstGeom>
          <a:solidFill>
            <a:srgbClr val="FAFD00"/>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5" name="Line 17"/>
          <p:cNvSpPr>
            <a:spLocks noChangeShapeType="1"/>
          </p:cNvSpPr>
          <p:nvPr/>
        </p:nvSpPr>
        <p:spPr bwMode="auto">
          <a:xfrm>
            <a:off x="2153927" y="3382402"/>
            <a:ext cx="236627"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6" name="Line 18"/>
          <p:cNvSpPr>
            <a:spLocks noChangeShapeType="1"/>
          </p:cNvSpPr>
          <p:nvPr/>
        </p:nvSpPr>
        <p:spPr bwMode="auto">
          <a:xfrm>
            <a:off x="2153927" y="3557080"/>
            <a:ext cx="236627"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7" name="Line 19"/>
          <p:cNvSpPr>
            <a:spLocks noChangeShapeType="1"/>
          </p:cNvSpPr>
          <p:nvPr/>
        </p:nvSpPr>
        <p:spPr bwMode="auto">
          <a:xfrm>
            <a:off x="2167073" y="3720114"/>
            <a:ext cx="228739" cy="2329"/>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8" name="Line 20"/>
          <p:cNvSpPr>
            <a:spLocks noChangeShapeType="1"/>
          </p:cNvSpPr>
          <p:nvPr/>
        </p:nvSpPr>
        <p:spPr bwMode="auto">
          <a:xfrm>
            <a:off x="2164444" y="3908766"/>
            <a:ext cx="236627" cy="2329"/>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9" name="Line 21"/>
          <p:cNvSpPr>
            <a:spLocks noChangeShapeType="1"/>
          </p:cNvSpPr>
          <p:nvPr/>
        </p:nvSpPr>
        <p:spPr bwMode="auto">
          <a:xfrm>
            <a:off x="2153927" y="4081116"/>
            <a:ext cx="236627"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90" name="Rectangle 22"/>
          <p:cNvSpPr>
            <a:spLocks noChangeArrowheads="1"/>
          </p:cNvSpPr>
          <p:nvPr/>
        </p:nvSpPr>
        <p:spPr bwMode="auto">
          <a:xfrm>
            <a:off x="2424733" y="3179775"/>
            <a:ext cx="255031"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1</a:t>
            </a:r>
          </a:p>
        </p:txBody>
      </p:sp>
      <p:sp>
        <p:nvSpPr>
          <p:cNvPr id="32791" name="Rectangle 23"/>
          <p:cNvSpPr>
            <a:spLocks noChangeArrowheads="1"/>
          </p:cNvSpPr>
          <p:nvPr/>
        </p:nvSpPr>
        <p:spPr bwMode="auto">
          <a:xfrm>
            <a:off x="2424733" y="3349795"/>
            <a:ext cx="255031"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2</a:t>
            </a:r>
          </a:p>
        </p:txBody>
      </p:sp>
      <p:sp>
        <p:nvSpPr>
          <p:cNvPr id="32792" name="Rectangle 24"/>
          <p:cNvSpPr>
            <a:spLocks noChangeArrowheads="1"/>
          </p:cNvSpPr>
          <p:nvPr/>
        </p:nvSpPr>
        <p:spPr bwMode="auto">
          <a:xfrm>
            <a:off x="2416845" y="4039193"/>
            <a:ext cx="255031"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k</a:t>
            </a:r>
          </a:p>
        </p:txBody>
      </p:sp>
      <p:sp>
        <p:nvSpPr>
          <p:cNvPr id="32793" name="Rectangle 25"/>
          <p:cNvSpPr>
            <a:spLocks noChangeArrowheads="1"/>
          </p:cNvSpPr>
          <p:nvPr/>
        </p:nvSpPr>
        <p:spPr bwMode="auto">
          <a:xfrm>
            <a:off x="2448396" y="3459261"/>
            <a:ext cx="199818"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4" name="Rectangle 26"/>
          <p:cNvSpPr>
            <a:spLocks noChangeArrowheads="1"/>
          </p:cNvSpPr>
          <p:nvPr/>
        </p:nvSpPr>
        <p:spPr bwMode="auto">
          <a:xfrm>
            <a:off x="2448396" y="3526803"/>
            <a:ext cx="199818"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5" name="Rectangle 27"/>
          <p:cNvSpPr>
            <a:spLocks noChangeArrowheads="1"/>
          </p:cNvSpPr>
          <p:nvPr/>
        </p:nvSpPr>
        <p:spPr bwMode="auto">
          <a:xfrm>
            <a:off x="2453654" y="3699152"/>
            <a:ext cx="210335"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6" name="Rectangle 28"/>
          <p:cNvSpPr>
            <a:spLocks noChangeArrowheads="1"/>
          </p:cNvSpPr>
          <p:nvPr/>
        </p:nvSpPr>
        <p:spPr bwMode="auto">
          <a:xfrm>
            <a:off x="2453654" y="3873831"/>
            <a:ext cx="210335" cy="316750"/>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7" name="Rectangle 29"/>
          <p:cNvSpPr>
            <a:spLocks noChangeArrowheads="1"/>
          </p:cNvSpPr>
          <p:nvPr/>
        </p:nvSpPr>
        <p:spPr bwMode="auto">
          <a:xfrm>
            <a:off x="1888379" y="2921251"/>
            <a:ext cx="770351" cy="347028"/>
          </a:xfrm>
          <a:prstGeom prst="rect">
            <a:avLst/>
          </a:prstGeom>
          <a:noFill/>
          <a:ln w="25400">
            <a:noFill/>
            <a:miter lim="800000"/>
            <a:headEnd/>
            <a:tailEnd/>
          </a:ln>
          <a:effectLst/>
        </p:spPr>
        <p:txBody>
          <a:bodyPr wrap="none" lIns="69850" tIns="34925" rIns="69850" bIns="34925">
            <a:spAutoFit/>
          </a:bodyPr>
          <a:lstStyle/>
          <a:p>
            <a:pPr defTabSz="514350">
              <a:defRPr/>
            </a:pPr>
            <a:r>
              <a:rPr lang="en-US" sz="1800">
                <a:latin typeface="Arial" pitchFamily="34" charset="0"/>
                <a:cs typeface="Arial" pitchFamily="34" charset="0"/>
              </a:rPr>
              <a:t>prism</a:t>
            </a:r>
          </a:p>
        </p:txBody>
      </p:sp>
      <p:grpSp>
        <p:nvGrpSpPr>
          <p:cNvPr id="245788" name="Group 42"/>
          <p:cNvGrpSpPr>
            <a:grpSpLocks/>
          </p:cNvGrpSpPr>
          <p:nvPr/>
        </p:nvGrpSpPr>
        <p:grpSpPr bwMode="auto">
          <a:xfrm>
            <a:off x="5140680" y="2299396"/>
            <a:ext cx="849227" cy="889696"/>
            <a:chOff x="2213" y="1547"/>
            <a:chExt cx="323" cy="382"/>
          </a:xfrm>
        </p:grpSpPr>
        <p:sp>
          <p:nvSpPr>
            <p:cNvPr id="32801" name="Rectangle 33"/>
            <p:cNvSpPr>
              <a:spLocks noChangeArrowheads="1"/>
            </p:cNvSpPr>
            <p:nvPr/>
          </p:nvSpPr>
          <p:spPr bwMode="auto">
            <a:xfrm>
              <a:off x="2213" y="1566"/>
              <a:ext cx="99" cy="288"/>
            </a:xfrm>
            <a:prstGeom prst="rect">
              <a:avLst/>
            </a:prstGeom>
            <a:solidFill>
              <a:srgbClr val="FAFD00"/>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802" name="Line 34"/>
            <p:cNvSpPr>
              <a:spLocks noChangeShapeType="1"/>
            </p:cNvSpPr>
            <p:nvPr/>
          </p:nvSpPr>
          <p:spPr bwMode="auto">
            <a:xfrm>
              <a:off x="2213" y="1633"/>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03" name="Line 35"/>
            <p:cNvSpPr>
              <a:spLocks noChangeShapeType="1"/>
            </p:cNvSpPr>
            <p:nvPr/>
          </p:nvSpPr>
          <p:spPr bwMode="auto">
            <a:xfrm>
              <a:off x="2213" y="1705"/>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04" name="Line 36"/>
            <p:cNvSpPr>
              <a:spLocks noChangeShapeType="1"/>
            </p:cNvSpPr>
            <p:nvPr/>
          </p:nvSpPr>
          <p:spPr bwMode="auto">
            <a:xfrm>
              <a:off x="2219" y="1779"/>
              <a:ext cx="87" cy="1"/>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05" name="Rectangle 37"/>
            <p:cNvSpPr>
              <a:spLocks noChangeArrowheads="1"/>
            </p:cNvSpPr>
            <p:nvPr/>
          </p:nvSpPr>
          <p:spPr bwMode="auto">
            <a:xfrm>
              <a:off x="2317" y="1547"/>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1</a:t>
              </a:r>
            </a:p>
          </p:txBody>
        </p:sp>
        <p:sp>
          <p:nvSpPr>
            <p:cNvPr id="32806" name="Rectangle 38"/>
            <p:cNvSpPr>
              <a:spLocks noChangeArrowheads="1"/>
            </p:cNvSpPr>
            <p:nvPr/>
          </p:nvSpPr>
          <p:spPr bwMode="auto">
            <a:xfrm>
              <a:off x="2317" y="1618"/>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2</a:t>
              </a:r>
            </a:p>
          </p:txBody>
        </p:sp>
        <p:sp>
          <p:nvSpPr>
            <p:cNvPr id="32807" name="Rectangle 39"/>
            <p:cNvSpPr>
              <a:spLocks noChangeArrowheads="1"/>
            </p:cNvSpPr>
            <p:nvPr/>
          </p:nvSpPr>
          <p:spPr bwMode="auto">
            <a:xfrm>
              <a:off x="2330" y="1793"/>
              <a:ext cx="20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k / 2</a:t>
              </a:r>
            </a:p>
          </p:txBody>
        </p:sp>
        <p:sp>
          <p:nvSpPr>
            <p:cNvPr id="32808" name="Rectangle 40"/>
            <p:cNvSpPr>
              <a:spLocks noChangeArrowheads="1"/>
            </p:cNvSpPr>
            <p:nvPr/>
          </p:nvSpPr>
          <p:spPr bwMode="auto">
            <a:xfrm>
              <a:off x="2326" y="1666"/>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809" name="Rectangle 41"/>
            <p:cNvSpPr>
              <a:spLocks noChangeArrowheads="1"/>
            </p:cNvSpPr>
            <p:nvPr/>
          </p:nvSpPr>
          <p:spPr bwMode="auto">
            <a:xfrm>
              <a:off x="2326" y="1696"/>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grpSp>
      <p:sp>
        <p:nvSpPr>
          <p:cNvPr id="32811" name="Rectangle 43"/>
          <p:cNvSpPr>
            <a:spLocks noChangeArrowheads="1"/>
          </p:cNvSpPr>
          <p:nvPr/>
        </p:nvSpPr>
        <p:spPr bwMode="auto">
          <a:xfrm>
            <a:off x="4940862" y="1835915"/>
            <a:ext cx="770351" cy="347028"/>
          </a:xfrm>
          <a:prstGeom prst="rect">
            <a:avLst/>
          </a:prstGeom>
          <a:noFill/>
          <a:ln w="25400">
            <a:noFill/>
            <a:miter lim="800000"/>
            <a:headEnd/>
            <a:tailEnd/>
          </a:ln>
          <a:effectLst/>
        </p:spPr>
        <p:txBody>
          <a:bodyPr wrap="none" lIns="69850" tIns="34925" rIns="69850" bIns="34925">
            <a:spAutoFit/>
          </a:bodyPr>
          <a:lstStyle/>
          <a:p>
            <a:pPr defTabSz="514350">
              <a:defRPr/>
            </a:pPr>
            <a:r>
              <a:rPr lang="en-US" sz="1800">
                <a:latin typeface="Arial" pitchFamily="34" charset="0"/>
                <a:cs typeface="Arial" pitchFamily="34" charset="0"/>
              </a:rPr>
              <a:t>prism</a:t>
            </a:r>
          </a:p>
        </p:txBody>
      </p:sp>
      <p:sp>
        <p:nvSpPr>
          <p:cNvPr id="32815" name="Rectangle 47"/>
          <p:cNvSpPr>
            <a:spLocks noChangeArrowheads="1"/>
          </p:cNvSpPr>
          <p:nvPr/>
        </p:nvSpPr>
        <p:spPr bwMode="auto">
          <a:xfrm>
            <a:off x="4935604" y="3962335"/>
            <a:ext cx="770351" cy="347028"/>
          </a:xfrm>
          <a:prstGeom prst="rect">
            <a:avLst/>
          </a:prstGeom>
          <a:noFill/>
          <a:ln w="25400">
            <a:noFill/>
            <a:miter lim="800000"/>
            <a:headEnd/>
            <a:tailEnd/>
          </a:ln>
          <a:effectLst/>
        </p:spPr>
        <p:txBody>
          <a:bodyPr wrap="none" lIns="69850" tIns="34925" rIns="69850" bIns="34925">
            <a:spAutoFit/>
          </a:bodyPr>
          <a:lstStyle/>
          <a:p>
            <a:pPr defTabSz="514350">
              <a:defRPr/>
            </a:pPr>
            <a:r>
              <a:rPr lang="en-US" sz="1800">
                <a:latin typeface="Arial" pitchFamily="34" charset="0"/>
                <a:cs typeface="Arial" pitchFamily="34" charset="0"/>
              </a:rPr>
              <a:t>prism</a:t>
            </a:r>
          </a:p>
        </p:txBody>
      </p:sp>
      <p:sp>
        <p:nvSpPr>
          <p:cNvPr id="32816" name="Freeform 48"/>
          <p:cNvSpPr>
            <a:spLocks/>
          </p:cNvSpPr>
          <p:nvPr/>
        </p:nvSpPr>
        <p:spPr bwMode="auto">
          <a:xfrm>
            <a:off x="6870684" y="2257473"/>
            <a:ext cx="1477602" cy="2329"/>
          </a:xfrm>
          <a:custGeom>
            <a:avLst/>
            <a:gdLst/>
            <a:ahLst/>
            <a:cxnLst>
              <a:cxn ang="0">
                <a:pos x="0" y="0"/>
              </a:cxn>
              <a:cxn ang="0">
                <a:pos x="561" y="0"/>
              </a:cxn>
            </a:cxnLst>
            <a:rect l="0" t="0" r="r" b="b"/>
            <a:pathLst>
              <a:path w="562" h="1">
                <a:moveTo>
                  <a:pt x="0" y="0"/>
                </a:moveTo>
                <a:lnTo>
                  <a:pt x="561"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17" name="Freeform 49"/>
          <p:cNvSpPr>
            <a:spLocks/>
          </p:cNvSpPr>
          <p:nvPr/>
        </p:nvSpPr>
        <p:spPr bwMode="auto">
          <a:xfrm>
            <a:off x="6823358" y="5029038"/>
            <a:ext cx="1480231" cy="2329"/>
          </a:xfrm>
          <a:custGeom>
            <a:avLst/>
            <a:gdLst/>
            <a:ahLst/>
            <a:cxnLst>
              <a:cxn ang="0">
                <a:pos x="0" y="0"/>
              </a:cxn>
              <a:cxn ang="0">
                <a:pos x="562" y="0"/>
              </a:cxn>
            </a:cxnLst>
            <a:rect l="0" t="0" r="r" b="b"/>
            <a:pathLst>
              <a:path w="563" h="1">
                <a:moveTo>
                  <a:pt x="0" y="0"/>
                </a:moveTo>
                <a:lnTo>
                  <a:pt x="562"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18" name="Freeform 50"/>
          <p:cNvSpPr>
            <a:spLocks/>
          </p:cNvSpPr>
          <p:nvPr/>
        </p:nvSpPr>
        <p:spPr bwMode="auto">
          <a:xfrm>
            <a:off x="6823358" y="2944541"/>
            <a:ext cx="1503893" cy="1462641"/>
          </a:xfrm>
          <a:custGeom>
            <a:avLst/>
            <a:gdLst/>
            <a:ahLst/>
            <a:cxnLst>
              <a:cxn ang="0">
                <a:pos x="0" y="630"/>
              </a:cxn>
              <a:cxn ang="0">
                <a:pos x="166" y="630"/>
              </a:cxn>
              <a:cxn ang="0">
                <a:pos x="332" y="0"/>
              </a:cxn>
              <a:cxn ang="0">
                <a:pos x="571" y="0"/>
              </a:cxn>
            </a:cxnLst>
            <a:rect l="0" t="0" r="r" b="b"/>
            <a:pathLst>
              <a:path w="572" h="631">
                <a:moveTo>
                  <a:pt x="0" y="630"/>
                </a:moveTo>
                <a:lnTo>
                  <a:pt x="166" y="630"/>
                </a:lnTo>
                <a:lnTo>
                  <a:pt x="332" y="0"/>
                </a:lnTo>
                <a:lnTo>
                  <a:pt x="571"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19" name="Freeform 51"/>
          <p:cNvSpPr>
            <a:spLocks/>
          </p:cNvSpPr>
          <p:nvPr/>
        </p:nvSpPr>
        <p:spPr bwMode="auto">
          <a:xfrm>
            <a:off x="6870684" y="2923580"/>
            <a:ext cx="1501264" cy="1467299"/>
          </a:xfrm>
          <a:custGeom>
            <a:avLst/>
            <a:gdLst/>
            <a:ahLst/>
            <a:cxnLst>
              <a:cxn ang="0">
                <a:pos x="0" y="0"/>
              </a:cxn>
              <a:cxn ang="0">
                <a:pos x="166" y="0"/>
              </a:cxn>
              <a:cxn ang="0">
                <a:pos x="332" y="630"/>
              </a:cxn>
              <a:cxn ang="0">
                <a:pos x="571" y="630"/>
              </a:cxn>
            </a:cxnLst>
            <a:rect l="0" t="0" r="r" b="b"/>
            <a:pathLst>
              <a:path w="572" h="631">
                <a:moveTo>
                  <a:pt x="0" y="0"/>
                </a:moveTo>
                <a:lnTo>
                  <a:pt x="166" y="0"/>
                </a:lnTo>
                <a:lnTo>
                  <a:pt x="332" y="630"/>
                </a:lnTo>
                <a:lnTo>
                  <a:pt x="571" y="63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20" name="Line 52"/>
          <p:cNvSpPr>
            <a:spLocks noChangeShapeType="1"/>
          </p:cNvSpPr>
          <p:nvPr/>
        </p:nvSpPr>
        <p:spPr bwMode="auto">
          <a:xfrm flipH="1">
            <a:off x="1144320" y="3710798"/>
            <a:ext cx="578421" cy="0"/>
          </a:xfrm>
          <a:prstGeom prst="line">
            <a:avLst/>
          </a:prstGeom>
          <a:noFill/>
          <a:ln w="12700">
            <a:solidFill>
              <a:schemeClr val="tx2"/>
            </a:solidFill>
            <a:round/>
            <a:headEnd type="triangle" w="med" len="med"/>
            <a:tailEnd/>
          </a:ln>
          <a:effectLst/>
        </p:spPr>
        <p:txBody>
          <a:bodyPr wrap="none" anchor="ctr"/>
          <a:lstStyle/>
          <a:p>
            <a:pPr>
              <a:defRPr/>
            </a:pPr>
            <a:endParaRPr lang="en-US" sz="3600">
              <a:latin typeface="Arial" pitchFamily="34" charset="0"/>
              <a:cs typeface="Arial" pitchFamily="34" charset="0"/>
            </a:endParaRPr>
          </a:p>
        </p:txBody>
      </p:sp>
      <p:sp>
        <p:nvSpPr>
          <p:cNvPr id="32823" name="Rectangle 55"/>
          <p:cNvSpPr>
            <a:spLocks noChangeArrowheads="1"/>
          </p:cNvSpPr>
          <p:nvPr/>
        </p:nvSpPr>
        <p:spPr bwMode="auto">
          <a:xfrm>
            <a:off x="1722741" y="4390879"/>
            <a:ext cx="2333972" cy="347531"/>
          </a:xfrm>
          <a:prstGeom prst="rect">
            <a:avLst/>
          </a:prstGeom>
          <a:noFill/>
          <a:ln w="12700">
            <a:noFill/>
            <a:miter lim="800000"/>
            <a:headEnd/>
            <a:tailEnd/>
          </a:ln>
          <a:effectLst/>
        </p:spPr>
        <p:txBody>
          <a:bodyPr wrap="none" lIns="69850" tIns="34925" rIns="69850" bIns="34925">
            <a:spAutoFit/>
          </a:bodyPr>
          <a:lstStyle/>
          <a:p>
            <a:pPr defTabSz="514350">
              <a:defRPr/>
            </a:pPr>
            <a:r>
              <a:rPr lang="en-US" sz="1800" dirty="0">
                <a:solidFill>
                  <a:srgbClr val="FFFF00"/>
                </a:solidFill>
                <a:latin typeface="Arial" pitchFamily="34" charset="0"/>
                <a:cs typeface="Arial" pitchFamily="34" charset="0"/>
              </a:rPr>
              <a:t>Diffracting Balancer</a:t>
            </a:r>
          </a:p>
        </p:txBody>
      </p:sp>
      <p:grpSp>
        <p:nvGrpSpPr>
          <p:cNvPr id="245809" name="Group 74"/>
          <p:cNvGrpSpPr>
            <a:grpSpLocks/>
          </p:cNvGrpSpPr>
          <p:nvPr/>
        </p:nvGrpSpPr>
        <p:grpSpPr bwMode="auto">
          <a:xfrm>
            <a:off x="5161714" y="4404853"/>
            <a:ext cx="849227" cy="894354"/>
            <a:chOff x="2221" y="2451"/>
            <a:chExt cx="323" cy="384"/>
          </a:xfrm>
        </p:grpSpPr>
        <p:sp>
          <p:nvSpPr>
            <p:cNvPr id="32833" name="Rectangle 65"/>
            <p:cNvSpPr>
              <a:spLocks noChangeArrowheads="1"/>
            </p:cNvSpPr>
            <p:nvPr/>
          </p:nvSpPr>
          <p:spPr bwMode="auto">
            <a:xfrm>
              <a:off x="2221" y="2471"/>
              <a:ext cx="99" cy="287"/>
            </a:xfrm>
            <a:prstGeom prst="rect">
              <a:avLst/>
            </a:prstGeom>
            <a:solidFill>
              <a:srgbClr val="FAFD00"/>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834" name="Line 66"/>
            <p:cNvSpPr>
              <a:spLocks noChangeShapeType="1"/>
            </p:cNvSpPr>
            <p:nvPr/>
          </p:nvSpPr>
          <p:spPr bwMode="auto">
            <a:xfrm>
              <a:off x="2221" y="2537"/>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35" name="Line 67"/>
            <p:cNvSpPr>
              <a:spLocks noChangeShapeType="1"/>
            </p:cNvSpPr>
            <p:nvPr/>
          </p:nvSpPr>
          <p:spPr bwMode="auto">
            <a:xfrm>
              <a:off x="2221" y="2611"/>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36" name="Line 68"/>
            <p:cNvSpPr>
              <a:spLocks noChangeShapeType="1"/>
            </p:cNvSpPr>
            <p:nvPr/>
          </p:nvSpPr>
          <p:spPr bwMode="auto">
            <a:xfrm>
              <a:off x="2227" y="2683"/>
              <a:ext cx="87" cy="1"/>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37" name="Rectangle 69"/>
            <p:cNvSpPr>
              <a:spLocks noChangeArrowheads="1"/>
            </p:cNvSpPr>
            <p:nvPr/>
          </p:nvSpPr>
          <p:spPr bwMode="auto">
            <a:xfrm>
              <a:off x="2325" y="2451"/>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1</a:t>
              </a:r>
            </a:p>
          </p:txBody>
        </p:sp>
        <p:sp>
          <p:nvSpPr>
            <p:cNvPr id="32838" name="Rectangle 70"/>
            <p:cNvSpPr>
              <a:spLocks noChangeArrowheads="1"/>
            </p:cNvSpPr>
            <p:nvPr/>
          </p:nvSpPr>
          <p:spPr bwMode="auto">
            <a:xfrm>
              <a:off x="2325" y="2523"/>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2</a:t>
              </a:r>
            </a:p>
          </p:txBody>
        </p:sp>
        <p:sp>
          <p:nvSpPr>
            <p:cNvPr id="32839" name="Rectangle 71"/>
            <p:cNvSpPr>
              <a:spLocks noChangeArrowheads="1"/>
            </p:cNvSpPr>
            <p:nvPr/>
          </p:nvSpPr>
          <p:spPr bwMode="auto">
            <a:xfrm>
              <a:off x="2338" y="2699"/>
              <a:ext cx="20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k / 2</a:t>
              </a:r>
            </a:p>
          </p:txBody>
        </p:sp>
        <p:sp>
          <p:nvSpPr>
            <p:cNvPr id="32840" name="Rectangle 72"/>
            <p:cNvSpPr>
              <a:spLocks noChangeArrowheads="1"/>
            </p:cNvSpPr>
            <p:nvPr/>
          </p:nvSpPr>
          <p:spPr bwMode="auto">
            <a:xfrm>
              <a:off x="2334" y="2570"/>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841" name="Rectangle 73"/>
            <p:cNvSpPr>
              <a:spLocks noChangeArrowheads="1"/>
            </p:cNvSpPr>
            <p:nvPr/>
          </p:nvSpPr>
          <p:spPr bwMode="auto">
            <a:xfrm>
              <a:off x="2334" y="2601"/>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grpSp>
      <p:sp>
        <p:nvSpPr>
          <p:cNvPr id="32843" name="Freeform 75"/>
          <p:cNvSpPr>
            <a:spLocks/>
          </p:cNvSpPr>
          <p:nvPr/>
        </p:nvSpPr>
        <p:spPr bwMode="auto">
          <a:xfrm>
            <a:off x="1215308" y="3519816"/>
            <a:ext cx="2124381" cy="619526"/>
          </a:xfrm>
          <a:custGeom>
            <a:avLst/>
            <a:gdLst/>
            <a:ahLst/>
            <a:cxnLst>
              <a:cxn ang="0">
                <a:pos x="0" y="168"/>
              </a:cxn>
              <a:cxn ang="0">
                <a:pos x="428" y="0"/>
              </a:cxn>
              <a:cxn ang="0">
                <a:pos x="808" y="265"/>
              </a:cxn>
            </a:cxnLst>
            <a:rect l="0" t="0" r="r" b="b"/>
            <a:pathLst>
              <a:path w="809" h="266">
                <a:moveTo>
                  <a:pt x="0" y="168"/>
                </a:moveTo>
                <a:lnTo>
                  <a:pt x="428" y="0"/>
                </a:lnTo>
                <a:lnTo>
                  <a:pt x="808" y="265"/>
                </a:lnTo>
              </a:path>
            </a:pathLst>
          </a:custGeom>
          <a:noFill/>
          <a:ln w="25400" cap="rnd" cmpd="sng">
            <a:solidFill>
              <a:srgbClr val="00AE00"/>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44" name="Freeform 76"/>
          <p:cNvSpPr>
            <a:spLocks/>
          </p:cNvSpPr>
          <p:nvPr/>
        </p:nvSpPr>
        <p:spPr bwMode="auto">
          <a:xfrm>
            <a:off x="1215308" y="3137852"/>
            <a:ext cx="2169077" cy="358673"/>
          </a:xfrm>
          <a:custGeom>
            <a:avLst/>
            <a:gdLst/>
            <a:ahLst/>
            <a:cxnLst>
              <a:cxn ang="0">
                <a:pos x="0" y="29"/>
              </a:cxn>
              <a:cxn ang="0">
                <a:pos x="418" y="153"/>
              </a:cxn>
              <a:cxn ang="0">
                <a:pos x="824" y="0"/>
              </a:cxn>
            </a:cxnLst>
            <a:rect l="0" t="0" r="r" b="b"/>
            <a:pathLst>
              <a:path w="825" h="154">
                <a:moveTo>
                  <a:pt x="0" y="29"/>
                </a:moveTo>
                <a:lnTo>
                  <a:pt x="418" y="153"/>
                </a:lnTo>
                <a:lnTo>
                  <a:pt x="824" y="0"/>
                </a:lnTo>
              </a:path>
            </a:pathLst>
          </a:custGeom>
          <a:noFill/>
          <a:ln w="25400" cap="rnd" cmpd="sng">
            <a:solidFill>
              <a:srgbClr val="00AE00"/>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45" name="Freeform 77"/>
          <p:cNvSpPr>
            <a:spLocks/>
          </p:cNvSpPr>
          <p:nvPr/>
        </p:nvSpPr>
        <p:spPr bwMode="auto">
          <a:xfrm>
            <a:off x="1215308" y="3512829"/>
            <a:ext cx="1748408" cy="510061"/>
          </a:xfrm>
          <a:custGeom>
            <a:avLst/>
            <a:gdLst/>
            <a:ahLst/>
            <a:cxnLst>
              <a:cxn ang="0">
                <a:pos x="0" y="0"/>
              </a:cxn>
              <a:cxn ang="0">
                <a:pos x="396" y="219"/>
              </a:cxn>
              <a:cxn ang="0">
                <a:pos x="664" y="68"/>
              </a:cxn>
            </a:cxnLst>
            <a:rect l="0" t="0" r="r" b="b"/>
            <a:pathLst>
              <a:path w="665" h="220">
                <a:moveTo>
                  <a:pt x="0" y="0"/>
                </a:moveTo>
                <a:lnTo>
                  <a:pt x="396" y="219"/>
                </a:lnTo>
                <a:lnTo>
                  <a:pt x="664" y="68"/>
                </a:lnTo>
              </a:path>
            </a:pathLst>
          </a:custGeom>
          <a:noFill/>
          <a:ln w="25400" cap="rnd" cmpd="sng">
            <a:solidFill>
              <a:srgbClr val="00AE00"/>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grpSp>
        <p:nvGrpSpPr>
          <p:cNvPr id="79" name="Group 20"/>
          <p:cNvGrpSpPr>
            <a:grpSpLocks/>
          </p:cNvGrpSpPr>
          <p:nvPr/>
        </p:nvGrpSpPr>
        <p:grpSpPr bwMode="auto">
          <a:xfrm>
            <a:off x="381233" y="3044690"/>
            <a:ext cx="912062" cy="280553"/>
            <a:chOff x="1313" y="2496"/>
            <a:chExt cx="1252" cy="427"/>
          </a:xfrm>
          <a:effectLst>
            <a:glow rad="63500">
              <a:schemeClr val="accent3">
                <a:satMod val="175000"/>
                <a:alpha val="40000"/>
              </a:schemeClr>
            </a:glow>
          </a:effectLst>
        </p:grpSpPr>
        <p:sp>
          <p:nvSpPr>
            <p:cNvPr id="8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84" name="Group 20"/>
          <p:cNvGrpSpPr>
            <a:grpSpLocks/>
          </p:cNvGrpSpPr>
          <p:nvPr/>
        </p:nvGrpSpPr>
        <p:grpSpPr bwMode="auto">
          <a:xfrm>
            <a:off x="381233" y="3372552"/>
            <a:ext cx="912062" cy="280553"/>
            <a:chOff x="1313" y="2496"/>
            <a:chExt cx="1252" cy="427"/>
          </a:xfrm>
          <a:effectLst>
            <a:glow rad="63500">
              <a:schemeClr val="accent3">
                <a:satMod val="175000"/>
                <a:alpha val="40000"/>
              </a:schemeClr>
            </a:glow>
          </a:effectLst>
        </p:grpSpPr>
        <p:sp>
          <p:nvSpPr>
            <p:cNvPr id="8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7"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8"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89" name="Group 20"/>
          <p:cNvGrpSpPr>
            <a:grpSpLocks/>
          </p:cNvGrpSpPr>
          <p:nvPr/>
        </p:nvGrpSpPr>
        <p:grpSpPr bwMode="auto">
          <a:xfrm>
            <a:off x="381233" y="3822058"/>
            <a:ext cx="912062" cy="280553"/>
            <a:chOff x="1313" y="2496"/>
            <a:chExt cx="1252" cy="427"/>
          </a:xfrm>
          <a:effectLst>
            <a:glow rad="63500">
              <a:schemeClr val="accent3">
                <a:satMod val="175000"/>
                <a:alpha val="40000"/>
              </a:schemeClr>
            </a:glow>
          </a:effectLst>
        </p:grpSpPr>
        <p:sp>
          <p:nvSpPr>
            <p:cNvPr id="9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4" name="Group 20"/>
          <p:cNvGrpSpPr>
            <a:grpSpLocks/>
          </p:cNvGrpSpPr>
          <p:nvPr/>
        </p:nvGrpSpPr>
        <p:grpSpPr bwMode="auto">
          <a:xfrm>
            <a:off x="8227567" y="2063095"/>
            <a:ext cx="912062" cy="280553"/>
            <a:chOff x="1313" y="2496"/>
            <a:chExt cx="1252" cy="427"/>
          </a:xfrm>
          <a:effectLst>
            <a:glow rad="63500">
              <a:schemeClr val="accent3">
                <a:satMod val="175000"/>
                <a:alpha val="40000"/>
              </a:schemeClr>
            </a:glow>
          </a:effectLst>
        </p:grpSpPr>
        <p:sp>
          <p:nvSpPr>
            <p:cNvPr id="9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7"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8"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9" name="Group 20"/>
          <p:cNvGrpSpPr>
            <a:grpSpLocks/>
          </p:cNvGrpSpPr>
          <p:nvPr/>
        </p:nvGrpSpPr>
        <p:grpSpPr bwMode="auto">
          <a:xfrm>
            <a:off x="8227567" y="2842064"/>
            <a:ext cx="912062" cy="280553"/>
            <a:chOff x="1313" y="2496"/>
            <a:chExt cx="1252" cy="427"/>
          </a:xfrm>
          <a:effectLst>
            <a:glow rad="63500">
              <a:schemeClr val="accent3">
                <a:satMod val="175000"/>
                <a:alpha val="40000"/>
              </a:schemeClr>
            </a:glow>
          </a:effectLst>
        </p:grpSpPr>
        <p:sp>
          <p:nvSpPr>
            <p:cNvPr id="10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104" name="Group 20"/>
          <p:cNvGrpSpPr>
            <a:grpSpLocks/>
          </p:cNvGrpSpPr>
          <p:nvPr/>
        </p:nvGrpSpPr>
        <p:grpSpPr bwMode="auto">
          <a:xfrm>
            <a:off x="8227567" y="4266905"/>
            <a:ext cx="912062" cy="280553"/>
            <a:chOff x="1313" y="2496"/>
            <a:chExt cx="1252" cy="427"/>
          </a:xfrm>
          <a:effectLst>
            <a:glow rad="63500">
              <a:schemeClr val="accent3">
                <a:satMod val="175000"/>
                <a:alpha val="40000"/>
              </a:schemeClr>
            </a:glow>
          </a:effectLst>
        </p:grpSpPr>
        <p:sp>
          <p:nvSpPr>
            <p:cNvPr id="10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7"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8"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09" name="AutoShape 14"/>
          <p:cNvSpPr>
            <a:spLocks noChangeArrowheads="1"/>
          </p:cNvSpPr>
          <p:nvPr/>
        </p:nvSpPr>
        <p:spPr bwMode="auto">
          <a:xfrm>
            <a:off x="6300243" y="2331840"/>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0" name="AutoShape 14"/>
          <p:cNvSpPr>
            <a:spLocks noChangeArrowheads="1"/>
          </p:cNvSpPr>
          <p:nvPr/>
        </p:nvSpPr>
        <p:spPr bwMode="auto">
          <a:xfrm>
            <a:off x="6236073" y="4451434"/>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1" name="AutoShape 14"/>
          <p:cNvSpPr>
            <a:spLocks noChangeArrowheads="1"/>
          </p:cNvSpPr>
          <p:nvPr/>
        </p:nvSpPr>
        <p:spPr bwMode="auto">
          <a:xfrm>
            <a:off x="3384385" y="3325243"/>
            <a:ext cx="304800" cy="604837"/>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 name="Rectangle 55"/>
          <p:cNvSpPr>
            <a:spLocks noChangeArrowheads="1"/>
          </p:cNvSpPr>
          <p:nvPr/>
        </p:nvSpPr>
        <p:spPr bwMode="auto">
          <a:xfrm>
            <a:off x="4544227" y="5513479"/>
            <a:ext cx="2333972" cy="347531"/>
          </a:xfrm>
          <a:prstGeom prst="rect">
            <a:avLst/>
          </a:prstGeom>
          <a:noFill/>
          <a:ln w="12700">
            <a:noFill/>
            <a:miter lim="800000"/>
            <a:headEnd/>
            <a:tailEnd/>
          </a:ln>
          <a:effectLst/>
        </p:spPr>
        <p:txBody>
          <a:bodyPr wrap="none" lIns="69850" tIns="34925" rIns="69850" bIns="34925">
            <a:spAutoFit/>
          </a:bodyPr>
          <a:lstStyle/>
          <a:p>
            <a:pPr defTabSz="514350">
              <a:defRPr/>
            </a:pPr>
            <a:r>
              <a:rPr lang="en-US" sz="1800" dirty="0">
                <a:solidFill>
                  <a:srgbClr val="FFFF00"/>
                </a:solidFill>
                <a:latin typeface="Arial" pitchFamily="34" charset="0"/>
                <a:cs typeface="Arial" pitchFamily="34" charset="0"/>
              </a:rPr>
              <a:t>Diffracting Balancer</a:t>
            </a:r>
          </a:p>
        </p:txBody>
      </p:sp>
      <p:sp>
        <p:nvSpPr>
          <p:cNvPr id="113" name="Rectangle 55"/>
          <p:cNvSpPr>
            <a:spLocks noChangeArrowheads="1"/>
          </p:cNvSpPr>
          <p:nvPr/>
        </p:nvSpPr>
        <p:spPr bwMode="auto">
          <a:xfrm>
            <a:off x="4767336" y="3428480"/>
            <a:ext cx="2333972" cy="347531"/>
          </a:xfrm>
          <a:prstGeom prst="rect">
            <a:avLst/>
          </a:prstGeom>
          <a:noFill/>
          <a:ln w="12700">
            <a:noFill/>
            <a:miter lim="800000"/>
            <a:headEnd/>
            <a:tailEnd/>
          </a:ln>
          <a:effectLst/>
        </p:spPr>
        <p:txBody>
          <a:bodyPr wrap="none" lIns="69850" tIns="34925" rIns="69850" bIns="34925">
            <a:spAutoFit/>
          </a:bodyPr>
          <a:lstStyle/>
          <a:p>
            <a:pPr defTabSz="514350">
              <a:defRPr/>
            </a:pPr>
            <a:r>
              <a:rPr lang="en-US" sz="1800" dirty="0">
                <a:solidFill>
                  <a:srgbClr val="FFFF00"/>
                </a:solidFill>
                <a:latin typeface="Arial" pitchFamily="34" charset="0"/>
                <a:cs typeface="Arial" pitchFamily="34" charset="0"/>
              </a:rPr>
              <a:t>Diffracting Balancer</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930275" y="266700"/>
            <a:ext cx="7162800" cy="1143000"/>
          </a:xfrm>
          <a:prstGeom prst="rect">
            <a:avLst/>
          </a:prstGeom>
          <a:noFill/>
          <a:ln w="12700">
            <a:noFill/>
            <a:miter lim="800000"/>
            <a:headEnd/>
            <a:tailEnd/>
          </a:ln>
          <a:effectLst/>
        </p:spPr>
        <p:txBody>
          <a:bodyPr lIns="57150" tIns="46038" rIns="57150" bIns="46038" anchor="ctr"/>
          <a:lstStyle/>
          <a:p>
            <a:pPr algn="ctr">
              <a:defRPr/>
            </a:pPr>
            <a:r>
              <a:rPr lang="en-US" sz="4000" b="0" dirty="0">
                <a:solidFill>
                  <a:srgbClr val="FFFF00"/>
                </a:solidFill>
                <a:latin typeface="Arial" pitchFamily="34" charset="0"/>
                <a:cs typeface="Arial" pitchFamily="34" charset="0"/>
              </a:rPr>
              <a:t>Diffracting Tree</a:t>
            </a:r>
          </a:p>
        </p:txBody>
      </p:sp>
      <p:sp>
        <p:nvSpPr>
          <p:cNvPr id="32778" name="Freeform 10"/>
          <p:cNvSpPr>
            <a:spLocks/>
          </p:cNvSpPr>
          <p:nvPr/>
        </p:nvSpPr>
        <p:spPr bwMode="auto">
          <a:xfrm>
            <a:off x="3827699" y="2116438"/>
            <a:ext cx="749622" cy="674816"/>
          </a:xfrm>
          <a:custGeom>
            <a:avLst/>
            <a:gdLst/>
            <a:ahLst/>
            <a:cxnLst>
              <a:cxn ang="0">
                <a:pos x="0" y="375"/>
              </a:cxn>
              <a:cxn ang="0">
                <a:pos x="148" y="375"/>
              </a:cxn>
              <a:cxn ang="0">
                <a:pos x="148" y="0"/>
              </a:cxn>
              <a:cxn ang="0">
                <a:pos x="369" y="0"/>
              </a:cxn>
            </a:cxnLst>
            <a:rect l="0" t="0" r="r" b="b"/>
            <a:pathLst>
              <a:path w="370" h="376">
                <a:moveTo>
                  <a:pt x="0" y="375"/>
                </a:moveTo>
                <a:lnTo>
                  <a:pt x="148" y="375"/>
                </a:lnTo>
                <a:lnTo>
                  <a:pt x="148" y="0"/>
                </a:lnTo>
                <a:lnTo>
                  <a:pt x="369"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779" name="Freeform 11"/>
          <p:cNvSpPr>
            <a:spLocks/>
          </p:cNvSpPr>
          <p:nvPr/>
        </p:nvSpPr>
        <p:spPr bwMode="auto">
          <a:xfrm>
            <a:off x="3845934" y="3345824"/>
            <a:ext cx="749622" cy="674816"/>
          </a:xfrm>
          <a:custGeom>
            <a:avLst/>
            <a:gdLst/>
            <a:ahLst/>
            <a:cxnLst>
              <a:cxn ang="0">
                <a:pos x="0" y="0"/>
              </a:cxn>
              <a:cxn ang="0">
                <a:pos x="148" y="0"/>
              </a:cxn>
              <a:cxn ang="0">
                <a:pos x="148" y="375"/>
              </a:cxn>
              <a:cxn ang="0">
                <a:pos x="369" y="375"/>
              </a:cxn>
            </a:cxnLst>
            <a:rect l="0" t="0" r="r" b="b"/>
            <a:pathLst>
              <a:path w="370" h="376">
                <a:moveTo>
                  <a:pt x="0" y="0"/>
                </a:moveTo>
                <a:lnTo>
                  <a:pt x="148" y="0"/>
                </a:lnTo>
                <a:lnTo>
                  <a:pt x="148" y="375"/>
                </a:lnTo>
                <a:lnTo>
                  <a:pt x="369" y="375"/>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780" name="Rectangle 12"/>
          <p:cNvSpPr>
            <a:spLocks noChangeArrowheads="1"/>
          </p:cNvSpPr>
          <p:nvPr/>
        </p:nvSpPr>
        <p:spPr bwMode="auto">
          <a:xfrm>
            <a:off x="4583400" y="3256088"/>
            <a:ext cx="1551920" cy="1216823"/>
          </a:xfrm>
          <a:prstGeom prst="rect">
            <a:avLst/>
          </a:prstGeom>
          <a:solidFill>
            <a:srgbClr val="C0FEF9"/>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1" name="Rectangle 13"/>
          <p:cNvSpPr>
            <a:spLocks noChangeArrowheads="1"/>
          </p:cNvSpPr>
          <p:nvPr/>
        </p:nvSpPr>
        <p:spPr bwMode="auto">
          <a:xfrm>
            <a:off x="4583400" y="1615710"/>
            <a:ext cx="1588388" cy="1216823"/>
          </a:xfrm>
          <a:prstGeom prst="rect">
            <a:avLst/>
          </a:prstGeom>
          <a:solidFill>
            <a:srgbClr val="C0FEF9"/>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2" name="Rectangle 14"/>
          <p:cNvSpPr>
            <a:spLocks noChangeArrowheads="1"/>
          </p:cNvSpPr>
          <p:nvPr/>
        </p:nvSpPr>
        <p:spPr bwMode="auto">
          <a:xfrm>
            <a:off x="2328455" y="2380262"/>
            <a:ext cx="1588388" cy="1216823"/>
          </a:xfrm>
          <a:prstGeom prst="rect">
            <a:avLst/>
          </a:prstGeom>
          <a:solidFill>
            <a:srgbClr val="C0FEF9"/>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4" name="Rectangle 16"/>
          <p:cNvSpPr>
            <a:spLocks noChangeArrowheads="1"/>
          </p:cNvSpPr>
          <p:nvPr/>
        </p:nvSpPr>
        <p:spPr bwMode="auto">
          <a:xfrm>
            <a:off x="2563472" y="2710492"/>
            <a:ext cx="198549" cy="773526"/>
          </a:xfrm>
          <a:prstGeom prst="rect">
            <a:avLst/>
          </a:prstGeom>
          <a:solidFill>
            <a:srgbClr val="FAFD00"/>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785" name="Line 17"/>
          <p:cNvSpPr>
            <a:spLocks noChangeShapeType="1"/>
          </p:cNvSpPr>
          <p:nvPr/>
        </p:nvSpPr>
        <p:spPr bwMode="auto">
          <a:xfrm>
            <a:off x="2563472" y="2830738"/>
            <a:ext cx="18234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6" name="Line 18"/>
          <p:cNvSpPr>
            <a:spLocks noChangeShapeType="1"/>
          </p:cNvSpPr>
          <p:nvPr/>
        </p:nvSpPr>
        <p:spPr bwMode="auto">
          <a:xfrm>
            <a:off x="2563472" y="2965342"/>
            <a:ext cx="18234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7" name="Line 19"/>
          <p:cNvSpPr>
            <a:spLocks noChangeShapeType="1"/>
          </p:cNvSpPr>
          <p:nvPr/>
        </p:nvSpPr>
        <p:spPr bwMode="auto">
          <a:xfrm>
            <a:off x="2573602" y="3090974"/>
            <a:ext cx="176262" cy="1795"/>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8" name="Line 20"/>
          <p:cNvSpPr>
            <a:spLocks noChangeShapeType="1"/>
          </p:cNvSpPr>
          <p:nvPr/>
        </p:nvSpPr>
        <p:spPr bwMode="auto">
          <a:xfrm>
            <a:off x="2571576" y="3236346"/>
            <a:ext cx="182341" cy="1795"/>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89" name="Line 21"/>
          <p:cNvSpPr>
            <a:spLocks noChangeShapeType="1"/>
          </p:cNvSpPr>
          <p:nvPr/>
        </p:nvSpPr>
        <p:spPr bwMode="auto">
          <a:xfrm>
            <a:off x="2563472" y="3369156"/>
            <a:ext cx="18234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790" name="Rectangle 22"/>
          <p:cNvSpPr>
            <a:spLocks noChangeArrowheads="1"/>
          </p:cNvSpPr>
          <p:nvPr/>
        </p:nvSpPr>
        <p:spPr bwMode="auto">
          <a:xfrm>
            <a:off x="2772150" y="2674597"/>
            <a:ext cx="196523"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1</a:t>
            </a:r>
          </a:p>
        </p:txBody>
      </p:sp>
      <p:sp>
        <p:nvSpPr>
          <p:cNvPr id="32791" name="Rectangle 23"/>
          <p:cNvSpPr>
            <a:spLocks noChangeArrowheads="1"/>
          </p:cNvSpPr>
          <p:nvPr/>
        </p:nvSpPr>
        <p:spPr bwMode="auto">
          <a:xfrm>
            <a:off x="2772150" y="2805612"/>
            <a:ext cx="196523"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2</a:t>
            </a:r>
          </a:p>
        </p:txBody>
      </p:sp>
      <p:sp>
        <p:nvSpPr>
          <p:cNvPr id="32792" name="Rectangle 24"/>
          <p:cNvSpPr>
            <a:spLocks noChangeArrowheads="1"/>
          </p:cNvSpPr>
          <p:nvPr/>
        </p:nvSpPr>
        <p:spPr bwMode="auto">
          <a:xfrm>
            <a:off x="2766072" y="3336851"/>
            <a:ext cx="196523"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k</a:t>
            </a:r>
          </a:p>
        </p:txBody>
      </p:sp>
      <p:sp>
        <p:nvSpPr>
          <p:cNvPr id="32793" name="Rectangle 25"/>
          <p:cNvSpPr>
            <a:spLocks noChangeArrowheads="1"/>
          </p:cNvSpPr>
          <p:nvPr/>
        </p:nvSpPr>
        <p:spPr bwMode="auto">
          <a:xfrm>
            <a:off x="2790385" y="2889965"/>
            <a:ext cx="153976"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4" name="Rectangle 26"/>
          <p:cNvSpPr>
            <a:spLocks noChangeArrowheads="1"/>
          </p:cNvSpPr>
          <p:nvPr/>
        </p:nvSpPr>
        <p:spPr bwMode="auto">
          <a:xfrm>
            <a:off x="2790385" y="2942011"/>
            <a:ext cx="153976"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5" name="Rectangle 27"/>
          <p:cNvSpPr>
            <a:spLocks noChangeArrowheads="1"/>
          </p:cNvSpPr>
          <p:nvPr/>
        </p:nvSpPr>
        <p:spPr bwMode="auto">
          <a:xfrm>
            <a:off x="2794436" y="3074821"/>
            <a:ext cx="162081"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6" name="Rectangle 28"/>
          <p:cNvSpPr>
            <a:spLocks noChangeArrowheads="1"/>
          </p:cNvSpPr>
          <p:nvPr/>
        </p:nvSpPr>
        <p:spPr bwMode="auto">
          <a:xfrm>
            <a:off x="2794436" y="3209426"/>
            <a:ext cx="162081" cy="244082"/>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797" name="Rectangle 29"/>
          <p:cNvSpPr>
            <a:spLocks noChangeArrowheads="1"/>
          </p:cNvSpPr>
          <p:nvPr/>
        </p:nvSpPr>
        <p:spPr bwMode="auto">
          <a:xfrm>
            <a:off x="2358845" y="2475383"/>
            <a:ext cx="593620" cy="267414"/>
          </a:xfrm>
          <a:prstGeom prst="rect">
            <a:avLst/>
          </a:prstGeom>
          <a:noFill/>
          <a:ln w="25400">
            <a:noFill/>
            <a:miter lim="800000"/>
            <a:headEnd/>
            <a:tailEnd/>
          </a:ln>
          <a:effectLst/>
        </p:spPr>
        <p:txBody>
          <a:bodyPr wrap="none" lIns="69850" tIns="34925" rIns="69850" bIns="34925">
            <a:spAutoFit/>
          </a:bodyPr>
          <a:lstStyle/>
          <a:p>
            <a:pPr defTabSz="514350">
              <a:defRPr/>
            </a:pPr>
            <a:r>
              <a:rPr lang="en-US" sz="1800">
                <a:latin typeface="Arial" pitchFamily="34" charset="0"/>
                <a:cs typeface="Arial" pitchFamily="34" charset="0"/>
              </a:rPr>
              <a:t>prism</a:t>
            </a:r>
          </a:p>
        </p:txBody>
      </p:sp>
      <p:grpSp>
        <p:nvGrpSpPr>
          <p:cNvPr id="2" name="Group 42"/>
          <p:cNvGrpSpPr>
            <a:grpSpLocks/>
          </p:cNvGrpSpPr>
          <p:nvPr/>
        </p:nvGrpSpPr>
        <p:grpSpPr bwMode="auto">
          <a:xfrm>
            <a:off x="4865014" y="1996192"/>
            <a:ext cx="654400" cy="685585"/>
            <a:chOff x="2213" y="1547"/>
            <a:chExt cx="323" cy="382"/>
          </a:xfrm>
        </p:grpSpPr>
        <p:sp>
          <p:nvSpPr>
            <p:cNvPr id="32801" name="Rectangle 33"/>
            <p:cNvSpPr>
              <a:spLocks noChangeArrowheads="1"/>
            </p:cNvSpPr>
            <p:nvPr/>
          </p:nvSpPr>
          <p:spPr bwMode="auto">
            <a:xfrm>
              <a:off x="2213" y="1566"/>
              <a:ext cx="99" cy="288"/>
            </a:xfrm>
            <a:prstGeom prst="rect">
              <a:avLst/>
            </a:prstGeom>
            <a:solidFill>
              <a:srgbClr val="FAFD00"/>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802" name="Line 34"/>
            <p:cNvSpPr>
              <a:spLocks noChangeShapeType="1"/>
            </p:cNvSpPr>
            <p:nvPr/>
          </p:nvSpPr>
          <p:spPr bwMode="auto">
            <a:xfrm>
              <a:off x="2213" y="1633"/>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03" name="Line 35"/>
            <p:cNvSpPr>
              <a:spLocks noChangeShapeType="1"/>
            </p:cNvSpPr>
            <p:nvPr/>
          </p:nvSpPr>
          <p:spPr bwMode="auto">
            <a:xfrm>
              <a:off x="2213" y="1705"/>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04" name="Line 36"/>
            <p:cNvSpPr>
              <a:spLocks noChangeShapeType="1"/>
            </p:cNvSpPr>
            <p:nvPr/>
          </p:nvSpPr>
          <p:spPr bwMode="auto">
            <a:xfrm>
              <a:off x="2219" y="1779"/>
              <a:ext cx="87" cy="1"/>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05" name="Rectangle 37"/>
            <p:cNvSpPr>
              <a:spLocks noChangeArrowheads="1"/>
            </p:cNvSpPr>
            <p:nvPr/>
          </p:nvSpPr>
          <p:spPr bwMode="auto">
            <a:xfrm>
              <a:off x="2317" y="1547"/>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1</a:t>
              </a:r>
            </a:p>
          </p:txBody>
        </p:sp>
        <p:sp>
          <p:nvSpPr>
            <p:cNvPr id="32806" name="Rectangle 38"/>
            <p:cNvSpPr>
              <a:spLocks noChangeArrowheads="1"/>
            </p:cNvSpPr>
            <p:nvPr/>
          </p:nvSpPr>
          <p:spPr bwMode="auto">
            <a:xfrm>
              <a:off x="2317" y="1618"/>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2</a:t>
              </a:r>
            </a:p>
          </p:txBody>
        </p:sp>
        <p:sp>
          <p:nvSpPr>
            <p:cNvPr id="32807" name="Rectangle 39"/>
            <p:cNvSpPr>
              <a:spLocks noChangeArrowheads="1"/>
            </p:cNvSpPr>
            <p:nvPr/>
          </p:nvSpPr>
          <p:spPr bwMode="auto">
            <a:xfrm>
              <a:off x="2330" y="1793"/>
              <a:ext cx="20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k / 2</a:t>
              </a:r>
            </a:p>
          </p:txBody>
        </p:sp>
        <p:sp>
          <p:nvSpPr>
            <p:cNvPr id="32808" name="Rectangle 40"/>
            <p:cNvSpPr>
              <a:spLocks noChangeArrowheads="1"/>
            </p:cNvSpPr>
            <p:nvPr/>
          </p:nvSpPr>
          <p:spPr bwMode="auto">
            <a:xfrm>
              <a:off x="2326" y="1666"/>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809" name="Rectangle 41"/>
            <p:cNvSpPr>
              <a:spLocks noChangeArrowheads="1"/>
            </p:cNvSpPr>
            <p:nvPr/>
          </p:nvSpPr>
          <p:spPr bwMode="auto">
            <a:xfrm>
              <a:off x="2326" y="1696"/>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grpSp>
      <p:sp>
        <p:nvSpPr>
          <p:cNvPr id="32811" name="Rectangle 43"/>
          <p:cNvSpPr>
            <a:spLocks noChangeArrowheads="1"/>
          </p:cNvSpPr>
          <p:nvPr/>
        </p:nvSpPr>
        <p:spPr bwMode="auto">
          <a:xfrm>
            <a:off x="4711038" y="1639041"/>
            <a:ext cx="593620" cy="267414"/>
          </a:xfrm>
          <a:prstGeom prst="rect">
            <a:avLst/>
          </a:prstGeom>
          <a:noFill/>
          <a:ln w="25400">
            <a:noFill/>
            <a:miter lim="800000"/>
            <a:headEnd/>
            <a:tailEnd/>
          </a:ln>
          <a:effectLst/>
        </p:spPr>
        <p:txBody>
          <a:bodyPr wrap="none" lIns="69850" tIns="34925" rIns="69850" bIns="34925">
            <a:spAutoFit/>
          </a:bodyPr>
          <a:lstStyle/>
          <a:p>
            <a:pPr defTabSz="514350">
              <a:defRPr/>
            </a:pPr>
            <a:r>
              <a:rPr lang="en-US" sz="1800">
                <a:latin typeface="Arial" pitchFamily="34" charset="0"/>
                <a:cs typeface="Arial" pitchFamily="34" charset="0"/>
              </a:rPr>
              <a:t>prism</a:t>
            </a:r>
          </a:p>
        </p:txBody>
      </p:sp>
      <p:sp>
        <p:nvSpPr>
          <p:cNvPr id="32815" name="Rectangle 47"/>
          <p:cNvSpPr>
            <a:spLocks noChangeArrowheads="1"/>
          </p:cNvSpPr>
          <p:nvPr/>
        </p:nvSpPr>
        <p:spPr bwMode="auto">
          <a:xfrm>
            <a:off x="4706986" y="3277625"/>
            <a:ext cx="593620" cy="267414"/>
          </a:xfrm>
          <a:prstGeom prst="rect">
            <a:avLst/>
          </a:prstGeom>
          <a:noFill/>
          <a:ln w="25400">
            <a:noFill/>
            <a:miter lim="800000"/>
            <a:headEnd/>
            <a:tailEnd/>
          </a:ln>
          <a:effectLst/>
        </p:spPr>
        <p:txBody>
          <a:bodyPr wrap="none" lIns="69850" tIns="34925" rIns="69850" bIns="34925">
            <a:spAutoFit/>
          </a:bodyPr>
          <a:lstStyle/>
          <a:p>
            <a:pPr defTabSz="514350">
              <a:defRPr/>
            </a:pPr>
            <a:r>
              <a:rPr lang="en-US" sz="1800">
                <a:latin typeface="Arial" pitchFamily="34" charset="0"/>
                <a:cs typeface="Arial" pitchFamily="34" charset="0"/>
              </a:rPr>
              <a:t>prism</a:t>
            </a:r>
          </a:p>
        </p:txBody>
      </p:sp>
      <p:sp>
        <p:nvSpPr>
          <p:cNvPr id="32816" name="Freeform 48"/>
          <p:cNvSpPr>
            <a:spLocks/>
          </p:cNvSpPr>
          <p:nvPr/>
        </p:nvSpPr>
        <p:spPr bwMode="auto">
          <a:xfrm>
            <a:off x="6198127" y="1963887"/>
            <a:ext cx="1138616" cy="1795"/>
          </a:xfrm>
          <a:custGeom>
            <a:avLst/>
            <a:gdLst/>
            <a:ahLst/>
            <a:cxnLst>
              <a:cxn ang="0">
                <a:pos x="0" y="0"/>
              </a:cxn>
              <a:cxn ang="0">
                <a:pos x="561" y="0"/>
              </a:cxn>
            </a:cxnLst>
            <a:rect l="0" t="0" r="r" b="b"/>
            <a:pathLst>
              <a:path w="562" h="1">
                <a:moveTo>
                  <a:pt x="0" y="0"/>
                </a:moveTo>
                <a:lnTo>
                  <a:pt x="561"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17" name="Freeform 49"/>
          <p:cNvSpPr>
            <a:spLocks/>
          </p:cNvSpPr>
          <p:nvPr/>
        </p:nvSpPr>
        <p:spPr bwMode="auto">
          <a:xfrm>
            <a:off x="6161658" y="4099609"/>
            <a:ext cx="1140642" cy="1795"/>
          </a:xfrm>
          <a:custGeom>
            <a:avLst/>
            <a:gdLst/>
            <a:ahLst/>
            <a:cxnLst>
              <a:cxn ang="0">
                <a:pos x="0" y="0"/>
              </a:cxn>
              <a:cxn ang="0">
                <a:pos x="562" y="0"/>
              </a:cxn>
            </a:cxnLst>
            <a:rect l="0" t="0" r="r" b="b"/>
            <a:pathLst>
              <a:path w="563" h="1">
                <a:moveTo>
                  <a:pt x="0" y="0"/>
                </a:moveTo>
                <a:lnTo>
                  <a:pt x="562" y="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18" name="Freeform 50"/>
          <p:cNvSpPr>
            <a:spLocks/>
          </p:cNvSpPr>
          <p:nvPr/>
        </p:nvSpPr>
        <p:spPr bwMode="auto">
          <a:xfrm>
            <a:off x="6161658" y="2493330"/>
            <a:ext cx="1158875" cy="1127087"/>
          </a:xfrm>
          <a:custGeom>
            <a:avLst/>
            <a:gdLst/>
            <a:ahLst/>
            <a:cxnLst>
              <a:cxn ang="0">
                <a:pos x="0" y="630"/>
              </a:cxn>
              <a:cxn ang="0">
                <a:pos x="166" y="630"/>
              </a:cxn>
              <a:cxn ang="0">
                <a:pos x="332" y="0"/>
              </a:cxn>
              <a:cxn ang="0">
                <a:pos x="571" y="0"/>
              </a:cxn>
            </a:cxnLst>
            <a:rect l="0" t="0" r="r" b="b"/>
            <a:pathLst>
              <a:path w="572" h="631">
                <a:moveTo>
                  <a:pt x="0" y="630"/>
                </a:moveTo>
                <a:lnTo>
                  <a:pt x="166" y="630"/>
                </a:lnTo>
                <a:lnTo>
                  <a:pt x="332" y="0"/>
                </a:lnTo>
                <a:lnTo>
                  <a:pt x="571" y="0"/>
                </a:lnTo>
              </a:path>
            </a:pathLst>
          </a:custGeom>
          <a:noFill/>
          <a:ln w="12700" cap="rnd" cmpd="sng">
            <a:solidFill>
              <a:schemeClr val="tx2"/>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19" name="Freeform 51"/>
          <p:cNvSpPr>
            <a:spLocks/>
          </p:cNvSpPr>
          <p:nvPr/>
        </p:nvSpPr>
        <p:spPr bwMode="auto">
          <a:xfrm>
            <a:off x="6198127" y="2477178"/>
            <a:ext cx="1156849" cy="1130676"/>
          </a:xfrm>
          <a:custGeom>
            <a:avLst/>
            <a:gdLst/>
            <a:ahLst/>
            <a:cxnLst>
              <a:cxn ang="0">
                <a:pos x="0" y="0"/>
              </a:cxn>
              <a:cxn ang="0">
                <a:pos x="166" y="0"/>
              </a:cxn>
              <a:cxn ang="0">
                <a:pos x="332" y="630"/>
              </a:cxn>
              <a:cxn ang="0">
                <a:pos x="571" y="630"/>
              </a:cxn>
            </a:cxnLst>
            <a:rect l="0" t="0" r="r" b="b"/>
            <a:pathLst>
              <a:path w="572" h="631">
                <a:moveTo>
                  <a:pt x="0" y="0"/>
                </a:moveTo>
                <a:lnTo>
                  <a:pt x="166" y="0"/>
                </a:lnTo>
                <a:lnTo>
                  <a:pt x="332" y="630"/>
                </a:lnTo>
                <a:lnTo>
                  <a:pt x="571" y="630"/>
                </a:lnTo>
              </a:path>
            </a:pathLst>
          </a:custGeom>
          <a:noFill/>
          <a:ln w="76200" cap="rnd" cmpd="sng">
            <a:solidFill>
              <a:schemeClr val="bg1"/>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20" name="Line 52"/>
          <p:cNvSpPr>
            <a:spLocks noChangeShapeType="1"/>
          </p:cNvSpPr>
          <p:nvPr/>
        </p:nvSpPr>
        <p:spPr bwMode="auto">
          <a:xfrm flipH="1">
            <a:off x="1785485" y="3083795"/>
            <a:ext cx="445722" cy="0"/>
          </a:xfrm>
          <a:prstGeom prst="line">
            <a:avLst/>
          </a:prstGeom>
          <a:noFill/>
          <a:ln w="12700">
            <a:solidFill>
              <a:schemeClr val="tx2"/>
            </a:solidFill>
            <a:round/>
            <a:headEnd type="triangle" w="med" len="med"/>
            <a:tailEnd/>
          </a:ln>
          <a:effectLst/>
        </p:spPr>
        <p:txBody>
          <a:bodyPr wrap="none" anchor="ctr"/>
          <a:lstStyle/>
          <a:p>
            <a:pPr>
              <a:defRPr/>
            </a:pPr>
            <a:endParaRPr lang="en-US" sz="3600">
              <a:latin typeface="Arial" pitchFamily="34" charset="0"/>
              <a:cs typeface="Arial" pitchFamily="34" charset="0"/>
            </a:endParaRPr>
          </a:p>
        </p:txBody>
      </p:sp>
      <p:sp>
        <p:nvSpPr>
          <p:cNvPr id="32823" name="Rectangle 55"/>
          <p:cNvSpPr>
            <a:spLocks noChangeArrowheads="1"/>
          </p:cNvSpPr>
          <p:nvPr/>
        </p:nvSpPr>
        <p:spPr bwMode="auto">
          <a:xfrm>
            <a:off x="2231207" y="3607854"/>
            <a:ext cx="2150269" cy="347531"/>
          </a:xfrm>
          <a:prstGeom prst="rect">
            <a:avLst/>
          </a:prstGeom>
          <a:noFill/>
          <a:ln w="12700">
            <a:noFill/>
            <a:miter lim="800000"/>
            <a:headEnd/>
            <a:tailEnd/>
          </a:ln>
          <a:effectLst/>
        </p:spPr>
        <p:txBody>
          <a:bodyPr wrap="none" lIns="69850" tIns="34925" rIns="69850" bIns="34925">
            <a:spAutoFit/>
          </a:bodyPr>
          <a:lstStyle/>
          <a:p>
            <a:pPr defTabSz="514350">
              <a:defRPr/>
            </a:pPr>
            <a:r>
              <a:rPr lang="en-US" sz="1800" b="0" dirty="0">
                <a:solidFill>
                  <a:srgbClr val="FFFF00"/>
                </a:solidFill>
                <a:latin typeface="Arial" pitchFamily="34" charset="0"/>
                <a:cs typeface="Arial" pitchFamily="34" charset="0"/>
              </a:rPr>
              <a:t>Diffracting Balancer</a:t>
            </a:r>
          </a:p>
        </p:txBody>
      </p:sp>
      <p:grpSp>
        <p:nvGrpSpPr>
          <p:cNvPr id="3" name="Group 74"/>
          <p:cNvGrpSpPr>
            <a:grpSpLocks/>
          </p:cNvGrpSpPr>
          <p:nvPr/>
        </p:nvGrpSpPr>
        <p:grpSpPr bwMode="auto">
          <a:xfrm>
            <a:off x="4881223" y="3618622"/>
            <a:ext cx="654400" cy="689174"/>
            <a:chOff x="2221" y="2451"/>
            <a:chExt cx="323" cy="384"/>
          </a:xfrm>
        </p:grpSpPr>
        <p:sp>
          <p:nvSpPr>
            <p:cNvPr id="32833" name="Rectangle 65"/>
            <p:cNvSpPr>
              <a:spLocks noChangeArrowheads="1"/>
            </p:cNvSpPr>
            <p:nvPr/>
          </p:nvSpPr>
          <p:spPr bwMode="auto">
            <a:xfrm>
              <a:off x="2221" y="2471"/>
              <a:ext cx="99" cy="287"/>
            </a:xfrm>
            <a:prstGeom prst="rect">
              <a:avLst/>
            </a:prstGeom>
            <a:solidFill>
              <a:srgbClr val="FAFD00"/>
            </a:solidFill>
            <a:ln w="12700">
              <a:solidFill>
                <a:schemeClr val="tx2"/>
              </a:solidFill>
              <a:miter lim="800000"/>
              <a:headEnd/>
              <a:tailEnd/>
            </a:ln>
            <a:effectLst/>
          </p:spPr>
          <p:txBody>
            <a:bodyPr wrap="none" anchor="ctr"/>
            <a:lstStyle/>
            <a:p>
              <a:pPr>
                <a:defRPr/>
              </a:pPr>
              <a:endParaRPr lang="en-US" sz="3600">
                <a:latin typeface="Arial" pitchFamily="34" charset="0"/>
                <a:cs typeface="Arial" pitchFamily="34" charset="0"/>
              </a:endParaRPr>
            </a:p>
          </p:txBody>
        </p:sp>
        <p:sp>
          <p:nvSpPr>
            <p:cNvPr id="32834" name="Line 66"/>
            <p:cNvSpPr>
              <a:spLocks noChangeShapeType="1"/>
            </p:cNvSpPr>
            <p:nvPr/>
          </p:nvSpPr>
          <p:spPr bwMode="auto">
            <a:xfrm>
              <a:off x="2221" y="2537"/>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35" name="Line 67"/>
            <p:cNvSpPr>
              <a:spLocks noChangeShapeType="1"/>
            </p:cNvSpPr>
            <p:nvPr/>
          </p:nvSpPr>
          <p:spPr bwMode="auto">
            <a:xfrm>
              <a:off x="2221" y="2611"/>
              <a:ext cx="91" cy="0"/>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36" name="Line 68"/>
            <p:cNvSpPr>
              <a:spLocks noChangeShapeType="1"/>
            </p:cNvSpPr>
            <p:nvPr/>
          </p:nvSpPr>
          <p:spPr bwMode="auto">
            <a:xfrm>
              <a:off x="2227" y="2683"/>
              <a:ext cx="87" cy="1"/>
            </a:xfrm>
            <a:prstGeom prst="line">
              <a:avLst/>
            </a:prstGeom>
            <a:noFill/>
            <a:ln w="12700">
              <a:solidFill>
                <a:schemeClr val="tx2"/>
              </a:solidFill>
              <a:round/>
              <a:headEnd/>
              <a:tailEnd/>
            </a:ln>
            <a:effectLst/>
          </p:spPr>
          <p:txBody>
            <a:bodyPr wrap="none" anchor="ctr"/>
            <a:lstStyle/>
            <a:p>
              <a:pPr>
                <a:defRPr/>
              </a:pPr>
              <a:endParaRPr lang="en-US" sz="3600">
                <a:latin typeface="Arial" pitchFamily="34" charset="0"/>
                <a:cs typeface="Arial" pitchFamily="34" charset="0"/>
              </a:endParaRPr>
            </a:p>
          </p:txBody>
        </p:sp>
        <p:sp>
          <p:nvSpPr>
            <p:cNvPr id="32837" name="Rectangle 69"/>
            <p:cNvSpPr>
              <a:spLocks noChangeArrowheads="1"/>
            </p:cNvSpPr>
            <p:nvPr/>
          </p:nvSpPr>
          <p:spPr bwMode="auto">
            <a:xfrm>
              <a:off x="2325" y="2451"/>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1</a:t>
              </a:r>
            </a:p>
          </p:txBody>
        </p:sp>
        <p:sp>
          <p:nvSpPr>
            <p:cNvPr id="32838" name="Rectangle 70"/>
            <p:cNvSpPr>
              <a:spLocks noChangeArrowheads="1"/>
            </p:cNvSpPr>
            <p:nvPr/>
          </p:nvSpPr>
          <p:spPr bwMode="auto">
            <a:xfrm>
              <a:off x="2325" y="2523"/>
              <a:ext cx="97"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2</a:t>
              </a:r>
            </a:p>
          </p:txBody>
        </p:sp>
        <p:sp>
          <p:nvSpPr>
            <p:cNvPr id="32839" name="Rectangle 71"/>
            <p:cNvSpPr>
              <a:spLocks noChangeArrowheads="1"/>
            </p:cNvSpPr>
            <p:nvPr/>
          </p:nvSpPr>
          <p:spPr bwMode="auto">
            <a:xfrm>
              <a:off x="2338" y="2699"/>
              <a:ext cx="20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k / 2</a:t>
              </a:r>
            </a:p>
          </p:txBody>
        </p:sp>
        <p:sp>
          <p:nvSpPr>
            <p:cNvPr id="32840" name="Rectangle 72"/>
            <p:cNvSpPr>
              <a:spLocks noChangeArrowheads="1"/>
            </p:cNvSpPr>
            <p:nvPr/>
          </p:nvSpPr>
          <p:spPr bwMode="auto">
            <a:xfrm>
              <a:off x="2334" y="2570"/>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sp>
          <p:nvSpPr>
            <p:cNvPr id="32841" name="Rectangle 73"/>
            <p:cNvSpPr>
              <a:spLocks noChangeArrowheads="1"/>
            </p:cNvSpPr>
            <p:nvPr/>
          </p:nvSpPr>
          <p:spPr bwMode="auto">
            <a:xfrm>
              <a:off x="2334" y="2601"/>
              <a:ext cx="76" cy="136"/>
            </a:xfrm>
            <a:prstGeom prst="rect">
              <a:avLst/>
            </a:prstGeom>
            <a:noFill/>
            <a:ln w="25400">
              <a:noFill/>
              <a:miter lim="800000"/>
              <a:headEnd/>
              <a:tailEnd/>
            </a:ln>
            <a:effectLst/>
          </p:spPr>
          <p:txBody>
            <a:bodyPr wrap="none" lIns="69850" tIns="34925" rIns="69850" bIns="34925">
              <a:spAutoFit/>
            </a:bodyPr>
            <a:lstStyle/>
            <a:p>
              <a:pPr defTabSz="514350">
                <a:defRPr/>
              </a:pPr>
              <a:r>
                <a:rPr lang="en-US" sz="1600">
                  <a:solidFill>
                    <a:schemeClr val="tx2"/>
                  </a:solidFill>
                  <a:latin typeface="Arial" pitchFamily="34" charset="0"/>
                  <a:cs typeface="Arial" pitchFamily="34" charset="0"/>
                </a:rPr>
                <a:t>.</a:t>
              </a:r>
            </a:p>
          </p:txBody>
        </p:sp>
      </p:grpSp>
      <p:sp>
        <p:nvSpPr>
          <p:cNvPr id="32843" name="Freeform 75"/>
          <p:cNvSpPr>
            <a:spLocks/>
          </p:cNvSpPr>
          <p:nvPr/>
        </p:nvSpPr>
        <p:spPr bwMode="auto">
          <a:xfrm>
            <a:off x="1840187" y="2936627"/>
            <a:ext cx="1637013" cy="477397"/>
          </a:xfrm>
          <a:custGeom>
            <a:avLst/>
            <a:gdLst/>
            <a:ahLst/>
            <a:cxnLst>
              <a:cxn ang="0">
                <a:pos x="0" y="168"/>
              </a:cxn>
              <a:cxn ang="0">
                <a:pos x="428" y="0"/>
              </a:cxn>
              <a:cxn ang="0">
                <a:pos x="808" y="265"/>
              </a:cxn>
            </a:cxnLst>
            <a:rect l="0" t="0" r="r" b="b"/>
            <a:pathLst>
              <a:path w="809" h="266">
                <a:moveTo>
                  <a:pt x="0" y="168"/>
                </a:moveTo>
                <a:lnTo>
                  <a:pt x="428" y="0"/>
                </a:lnTo>
                <a:lnTo>
                  <a:pt x="808" y="265"/>
                </a:lnTo>
              </a:path>
            </a:pathLst>
          </a:custGeom>
          <a:noFill/>
          <a:ln w="25400" cap="rnd" cmpd="sng">
            <a:solidFill>
              <a:srgbClr val="00AE00"/>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44" name="Freeform 76"/>
          <p:cNvSpPr>
            <a:spLocks/>
          </p:cNvSpPr>
          <p:nvPr/>
        </p:nvSpPr>
        <p:spPr bwMode="auto">
          <a:xfrm>
            <a:off x="1840187" y="2642292"/>
            <a:ext cx="1671455" cy="276388"/>
          </a:xfrm>
          <a:custGeom>
            <a:avLst/>
            <a:gdLst/>
            <a:ahLst/>
            <a:cxnLst>
              <a:cxn ang="0">
                <a:pos x="0" y="29"/>
              </a:cxn>
              <a:cxn ang="0">
                <a:pos x="418" y="153"/>
              </a:cxn>
              <a:cxn ang="0">
                <a:pos x="824" y="0"/>
              </a:cxn>
            </a:cxnLst>
            <a:rect l="0" t="0" r="r" b="b"/>
            <a:pathLst>
              <a:path w="825" h="154">
                <a:moveTo>
                  <a:pt x="0" y="29"/>
                </a:moveTo>
                <a:lnTo>
                  <a:pt x="418" y="153"/>
                </a:lnTo>
                <a:lnTo>
                  <a:pt x="824" y="0"/>
                </a:lnTo>
              </a:path>
            </a:pathLst>
          </a:custGeom>
          <a:noFill/>
          <a:ln w="25400" cap="rnd" cmpd="sng">
            <a:solidFill>
              <a:srgbClr val="00AE00"/>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sp>
        <p:nvSpPr>
          <p:cNvPr id="32845" name="Freeform 77"/>
          <p:cNvSpPr>
            <a:spLocks/>
          </p:cNvSpPr>
          <p:nvPr/>
        </p:nvSpPr>
        <p:spPr bwMode="auto">
          <a:xfrm>
            <a:off x="1840187" y="2931243"/>
            <a:ext cx="1347294" cy="393045"/>
          </a:xfrm>
          <a:custGeom>
            <a:avLst/>
            <a:gdLst/>
            <a:ahLst/>
            <a:cxnLst>
              <a:cxn ang="0">
                <a:pos x="0" y="0"/>
              </a:cxn>
              <a:cxn ang="0">
                <a:pos x="396" y="219"/>
              </a:cxn>
              <a:cxn ang="0">
                <a:pos x="664" y="68"/>
              </a:cxn>
            </a:cxnLst>
            <a:rect l="0" t="0" r="r" b="b"/>
            <a:pathLst>
              <a:path w="665" h="220">
                <a:moveTo>
                  <a:pt x="0" y="0"/>
                </a:moveTo>
                <a:lnTo>
                  <a:pt x="396" y="219"/>
                </a:lnTo>
                <a:lnTo>
                  <a:pt x="664" y="68"/>
                </a:lnTo>
              </a:path>
            </a:pathLst>
          </a:custGeom>
          <a:noFill/>
          <a:ln w="25400" cap="rnd" cmpd="sng">
            <a:solidFill>
              <a:srgbClr val="00AE00"/>
            </a:solidFill>
            <a:prstDash val="solid"/>
            <a:round/>
            <a:headEnd type="none" w="med" len="med"/>
            <a:tailEnd type="triangle" w="med" len="med"/>
          </a:ln>
          <a:effectLst/>
        </p:spPr>
        <p:txBody>
          <a:bodyPr/>
          <a:lstStyle/>
          <a:p>
            <a:pPr>
              <a:defRPr/>
            </a:pPr>
            <a:endParaRPr lang="en-US" sz="3600">
              <a:latin typeface="Arial" pitchFamily="34" charset="0"/>
              <a:cs typeface="Arial" pitchFamily="34" charset="0"/>
            </a:endParaRPr>
          </a:p>
        </p:txBody>
      </p:sp>
      <p:grpSp>
        <p:nvGrpSpPr>
          <p:cNvPr id="4" name="Group 20"/>
          <p:cNvGrpSpPr>
            <a:grpSpLocks/>
          </p:cNvGrpSpPr>
          <p:nvPr/>
        </p:nvGrpSpPr>
        <p:grpSpPr bwMode="auto">
          <a:xfrm>
            <a:off x="1197463" y="2570503"/>
            <a:ext cx="702820" cy="216190"/>
            <a:chOff x="1313" y="2496"/>
            <a:chExt cx="1252" cy="427"/>
          </a:xfrm>
          <a:effectLst>
            <a:glow rad="63500">
              <a:schemeClr val="accent3">
                <a:satMod val="175000"/>
                <a:alpha val="40000"/>
              </a:schemeClr>
            </a:glow>
          </a:effectLst>
        </p:grpSpPr>
        <p:sp>
          <p:nvSpPr>
            <p:cNvPr id="8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20"/>
          <p:cNvGrpSpPr>
            <a:grpSpLocks/>
          </p:cNvGrpSpPr>
          <p:nvPr/>
        </p:nvGrpSpPr>
        <p:grpSpPr bwMode="auto">
          <a:xfrm>
            <a:off x="1197463" y="2823148"/>
            <a:ext cx="702820" cy="216190"/>
            <a:chOff x="1313" y="2496"/>
            <a:chExt cx="1252" cy="427"/>
          </a:xfrm>
          <a:effectLst>
            <a:glow rad="63500">
              <a:schemeClr val="accent3">
                <a:satMod val="175000"/>
                <a:alpha val="40000"/>
              </a:schemeClr>
            </a:glow>
          </a:effectLst>
        </p:grpSpPr>
        <p:sp>
          <p:nvSpPr>
            <p:cNvPr id="8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7"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88"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6" name="Group 20"/>
          <p:cNvGrpSpPr>
            <a:grpSpLocks/>
          </p:cNvGrpSpPr>
          <p:nvPr/>
        </p:nvGrpSpPr>
        <p:grpSpPr bwMode="auto">
          <a:xfrm>
            <a:off x="1197463" y="3169530"/>
            <a:ext cx="702820" cy="216190"/>
            <a:chOff x="1313" y="2496"/>
            <a:chExt cx="1252" cy="427"/>
          </a:xfrm>
          <a:effectLst>
            <a:glow rad="63500">
              <a:schemeClr val="accent3">
                <a:satMod val="175000"/>
                <a:alpha val="40000"/>
              </a:schemeClr>
            </a:glow>
          </a:effectLst>
        </p:grpSpPr>
        <p:sp>
          <p:nvSpPr>
            <p:cNvPr id="9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7" name="Group 20"/>
          <p:cNvGrpSpPr>
            <a:grpSpLocks/>
          </p:cNvGrpSpPr>
          <p:nvPr/>
        </p:nvGrpSpPr>
        <p:grpSpPr bwMode="auto">
          <a:xfrm>
            <a:off x="7243718" y="1814102"/>
            <a:ext cx="702820" cy="216190"/>
            <a:chOff x="1313" y="2496"/>
            <a:chExt cx="1252" cy="427"/>
          </a:xfrm>
          <a:effectLst>
            <a:glow rad="63500">
              <a:schemeClr val="accent3">
                <a:satMod val="175000"/>
                <a:alpha val="40000"/>
              </a:schemeClr>
            </a:glow>
          </a:effectLst>
        </p:grpSpPr>
        <p:sp>
          <p:nvSpPr>
            <p:cNvPr id="9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7"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98"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8" name="Group 20"/>
          <p:cNvGrpSpPr>
            <a:grpSpLocks/>
          </p:cNvGrpSpPr>
          <p:nvPr/>
        </p:nvGrpSpPr>
        <p:grpSpPr bwMode="auto">
          <a:xfrm>
            <a:off x="7243718" y="2414363"/>
            <a:ext cx="702820" cy="216190"/>
            <a:chOff x="1313" y="2496"/>
            <a:chExt cx="1252" cy="427"/>
          </a:xfrm>
          <a:effectLst>
            <a:glow rad="63500">
              <a:schemeClr val="accent3">
                <a:satMod val="175000"/>
                <a:alpha val="40000"/>
              </a:schemeClr>
            </a:glow>
          </a:effectLst>
        </p:grpSpPr>
        <p:sp>
          <p:nvSpPr>
            <p:cNvPr id="100"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1"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2"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3"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9" name="Group 20"/>
          <p:cNvGrpSpPr>
            <a:grpSpLocks/>
          </p:cNvGrpSpPr>
          <p:nvPr/>
        </p:nvGrpSpPr>
        <p:grpSpPr bwMode="auto">
          <a:xfrm>
            <a:off x="7243718" y="3512322"/>
            <a:ext cx="702820" cy="216190"/>
            <a:chOff x="1313" y="2496"/>
            <a:chExt cx="1252" cy="427"/>
          </a:xfrm>
          <a:effectLst>
            <a:glow rad="63500">
              <a:schemeClr val="accent3">
                <a:satMod val="175000"/>
                <a:alpha val="40000"/>
              </a:schemeClr>
            </a:glow>
          </a:effectLst>
        </p:grpSpPr>
        <p:sp>
          <p:nvSpPr>
            <p:cNvPr id="105" name="Freeform 21"/>
            <p:cNvSpPr>
              <a:spLocks/>
            </p:cNvSpPr>
            <p:nvPr/>
          </p:nvSpPr>
          <p:spPr bwMode="auto">
            <a:xfrm>
              <a:off x="1945" y="2502"/>
              <a:ext cx="620" cy="421"/>
            </a:xfrm>
            <a:custGeom>
              <a:avLst/>
              <a:gdLst>
                <a:gd name="T0" fmla="*/ 1381 w 348"/>
                <a:gd name="T1" fmla="*/ 6590 h 228"/>
                <a:gd name="T2" fmla="*/ 7002 w 348"/>
                <a:gd name="T3" fmla="*/ 0 h 228"/>
                <a:gd name="T4" fmla="*/ 19838 w 348"/>
                <a:gd name="T5" fmla="*/ 16683 h 228"/>
                <a:gd name="T6" fmla="*/ 12119 w 348"/>
                <a:gd name="T7" fmla="*/ 9683 h 228"/>
                <a:gd name="T8" fmla="*/ 15388 w 348"/>
                <a:gd name="T9" fmla="*/ 14940 h 228"/>
                <a:gd name="T10" fmla="*/ 8220 w 348"/>
                <a:gd name="T11" fmla="*/ 9229 h 228"/>
                <a:gd name="T12" fmla="*/ 12813 w 348"/>
                <a:gd name="T13" fmla="*/ 14078 h 228"/>
                <a:gd name="T14" fmla="*/ 0 w 348"/>
                <a:gd name="T15" fmla="*/ 8141 h 228"/>
                <a:gd name="T16" fmla="*/ 1381 w 348"/>
                <a:gd name="T17" fmla="*/ 659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6" name="Freeform 22"/>
            <p:cNvSpPr>
              <a:spLocks/>
            </p:cNvSpPr>
            <p:nvPr/>
          </p:nvSpPr>
          <p:spPr bwMode="auto">
            <a:xfrm>
              <a:off x="1313" y="2496"/>
              <a:ext cx="620" cy="427"/>
            </a:xfrm>
            <a:custGeom>
              <a:avLst/>
              <a:gdLst>
                <a:gd name="T0" fmla="*/ 18290 w 348"/>
                <a:gd name="T1" fmla="*/ 6438 h 231"/>
                <a:gd name="T2" fmla="*/ 12813 w 348"/>
                <a:gd name="T3" fmla="*/ 0 h 231"/>
                <a:gd name="T4" fmla="*/ 0 w 348"/>
                <a:gd name="T5" fmla="*/ 17023 h 231"/>
                <a:gd name="T6" fmla="*/ 8545 w 348"/>
                <a:gd name="T7" fmla="*/ 9974 h 231"/>
                <a:gd name="T8" fmla="*/ 4450 w 348"/>
                <a:gd name="T9" fmla="*/ 15283 h 231"/>
                <a:gd name="T10" fmla="*/ 12119 w 348"/>
                <a:gd name="T11" fmla="*/ 9738 h 231"/>
                <a:gd name="T12" fmla="*/ 7859 w 348"/>
                <a:gd name="T13" fmla="*/ 14603 h 231"/>
                <a:gd name="T14" fmla="*/ 19838 w 348"/>
                <a:gd name="T15" fmla="*/ 8420 h 231"/>
                <a:gd name="T16" fmla="*/ 18290 w 348"/>
                <a:gd name="T17" fmla="*/ 6438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7" name="Oval 23"/>
            <p:cNvSpPr>
              <a:spLocks noChangeArrowheads="1"/>
            </p:cNvSpPr>
            <p:nvPr/>
          </p:nvSpPr>
          <p:spPr bwMode="auto">
            <a:xfrm>
              <a:off x="1722" y="2579"/>
              <a:ext cx="391" cy="344"/>
            </a:xfrm>
            <a:prstGeom prst="ellipse">
              <a:avLst/>
            </a:prstGeom>
            <a:solidFill>
              <a:srgbClr val="3399FF"/>
            </a:solidFill>
            <a:ln w="38100">
              <a:solidFill>
                <a:schemeClr val="tx1"/>
              </a:solidFill>
              <a:round/>
              <a:headEnd/>
              <a:tailEnd/>
            </a:ln>
          </p:spPr>
          <p:txBody>
            <a:bodyPr wrap="none" anchor="ctr"/>
            <a:lstStyle/>
            <a:p>
              <a:endParaRPr lang="en-US" dirty="0">
                <a:latin typeface="Courier New" pitchFamily="49" charset="0"/>
              </a:endParaRPr>
            </a:p>
          </p:txBody>
        </p:sp>
        <p:sp>
          <p:nvSpPr>
            <p:cNvPr id="108" name="Oval 24"/>
            <p:cNvSpPr>
              <a:spLocks noChangeArrowheads="1"/>
            </p:cNvSpPr>
            <p:nvPr/>
          </p:nvSpPr>
          <p:spPr bwMode="auto">
            <a:xfrm>
              <a:off x="1945" y="2640"/>
              <a:ext cx="102" cy="96"/>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109" name="AutoShape 14"/>
          <p:cNvSpPr>
            <a:spLocks noChangeArrowheads="1"/>
          </p:cNvSpPr>
          <p:nvPr/>
        </p:nvSpPr>
        <p:spPr bwMode="auto">
          <a:xfrm>
            <a:off x="5758554" y="2021193"/>
            <a:ext cx="234874" cy="466077"/>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0" name="AutoShape 14"/>
          <p:cNvSpPr>
            <a:spLocks noChangeArrowheads="1"/>
          </p:cNvSpPr>
          <p:nvPr/>
        </p:nvSpPr>
        <p:spPr bwMode="auto">
          <a:xfrm>
            <a:off x="5709106" y="3654517"/>
            <a:ext cx="234874" cy="466077"/>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1" name="AutoShape 14"/>
          <p:cNvSpPr>
            <a:spLocks noChangeArrowheads="1"/>
          </p:cNvSpPr>
          <p:nvPr/>
        </p:nvSpPr>
        <p:spPr bwMode="auto">
          <a:xfrm>
            <a:off x="3511642" y="2786693"/>
            <a:ext cx="234874" cy="466077"/>
          </a:xfrm>
          <a:prstGeom prst="roundRect">
            <a:avLst>
              <a:gd name="adj" fmla="val 16667"/>
            </a:avLst>
          </a:prstGeom>
          <a:solidFill>
            <a:srgbClr val="00FFFF"/>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 name="Rectangle 55"/>
          <p:cNvSpPr>
            <a:spLocks noChangeArrowheads="1"/>
          </p:cNvSpPr>
          <p:nvPr/>
        </p:nvSpPr>
        <p:spPr bwMode="auto">
          <a:xfrm>
            <a:off x="4405397" y="4472911"/>
            <a:ext cx="2150269" cy="347531"/>
          </a:xfrm>
          <a:prstGeom prst="rect">
            <a:avLst/>
          </a:prstGeom>
          <a:noFill/>
          <a:ln w="12700">
            <a:noFill/>
            <a:miter lim="800000"/>
            <a:headEnd/>
            <a:tailEnd/>
          </a:ln>
          <a:effectLst/>
        </p:spPr>
        <p:txBody>
          <a:bodyPr wrap="none" lIns="69850" tIns="34925" rIns="69850" bIns="34925">
            <a:spAutoFit/>
          </a:bodyPr>
          <a:lstStyle/>
          <a:p>
            <a:pPr defTabSz="514350">
              <a:defRPr/>
            </a:pPr>
            <a:r>
              <a:rPr lang="en-US" sz="1800" b="0" dirty="0">
                <a:solidFill>
                  <a:srgbClr val="FFFF00"/>
                </a:solidFill>
                <a:latin typeface="Arial" pitchFamily="34" charset="0"/>
                <a:cs typeface="Arial" pitchFamily="34" charset="0"/>
              </a:rPr>
              <a:t>Diffracting Balancer</a:t>
            </a:r>
          </a:p>
        </p:txBody>
      </p:sp>
      <p:sp>
        <p:nvSpPr>
          <p:cNvPr id="113" name="Rectangle 55"/>
          <p:cNvSpPr>
            <a:spLocks noChangeArrowheads="1"/>
          </p:cNvSpPr>
          <p:nvPr/>
        </p:nvSpPr>
        <p:spPr bwMode="auto">
          <a:xfrm>
            <a:off x="4577321" y="2866245"/>
            <a:ext cx="2333972" cy="347531"/>
          </a:xfrm>
          <a:prstGeom prst="rect">
            <a:avLst/>
          </a:prstGeom>
          <a:noFill/>
          <a:ln w="12700">
            <a:noFill/>
            <a:miter lim="800000"/>
            <a:headEnd/>
            <a:tailEnd/>
          </a:ln>
          <a:effectLst/>
        </p:spPr>
        <p:txBody>
          <a:bodyPr wrap="none" lIns="69850" tIns="34925" rIns="69850" bIns="34925">
            <a:spAutoFit/>
          </a:bodyPr>
          <a:lstStyle/>
          <a:p>
            <a:pPr defTabSz="514350">
              <a:defRPr/>
            </a:pPr>
            <a:r>
              <a:rPr lang="en-US" sz="1800" dirty="0">
                <a:solidFill>
                  <a:srgbClr val="FFFF00"/>
                </a:solidFill>
                <a:latin typeface="Arial" pitchFamily="34" charset="0"/>
                <a:cs typeface="Arial" pitchFamily="34" charset="0"/>
              </a:rPr>
              <a:t>Diffracting Balancer</a:t>
            </a:r>
          </a:p>
        </p:txBody>
      </p:sp>
      <p:sp>
        <p:nvSpPr>
          <p:cNvPr id="94" name="Rectangle 4"/>
          <p:cNvSpPr>
            <a:spLocks noChangeArrowheads="1"/>
          </p:cNvSpPr>
          <p:nvPr/>
        </p:nvSpPr>
        <p:spPr bwMode="auto">
          <a:xfrm>
            <a:off x="1030336" y="4764463"/>
            <a:ext cx="6543074" cy="459100"/>
          </a:xfrm>
          <a:prstGeom prst="rect">
            <a:avLst/>
          </a:prstGeom>
          <a:noFill/>
          <a:ln w="12700">
            <a:noFill/>
            <a:miter lim="800000"/>
            <a:headEnd/>
            <a:tailEnd/>
          </a:ln>
          <a:effectLst/>
        </p:spPr>
        <p:txBody>
          <a:bodyPr wrap="none" lIns="90488" tIns="44450" rIns="90488" bIns="44450">
            <a:spAutoFit/>
          </a:bodyPr>
          <a:lstStyle/>
          <a:p>
            <a:pPr>
              <a:defRPr/>
            </a:pPr>
            <a:r>
              <a:rPr lang="en-US" b="0" dirty="0">
                <a:solidFill>
                  <a:srgbClr val="FFFF00"/>
                </a:solidFill>
                <a:latin typeface="Arial" pitchFamily="34" charset="0"/>
                <a:cs typeface="Arial" pitchFamily="34" charset="0"/>
              </a:rPr>
              <a:t>High load      Lots of Diffraction + Few Toggles </a:t>
            </a:r>
          </a:p>
        </p:txBody>
      </p:sp>
      <p:sp>
        <p:nvSpPr>
          <p:cNvPr id="99" name="Rectangle 5"/>
          <p:cNvSpPr>
            <a:spLocks noChangeArrowheads="1"/>
          </p:cNvSpPr>
          <p:nvPr/>
        </p:nvSpPr>
        <p:spPr bwMode="auto">
          <a:xfrm>
            <a:off x="1049386" y="5156575"/>
            <a:ext cx="6116675" cy="459100"/>
          </a:xfrm>
          <a:prstGeom prst="rect">
            <a:avLst/>
          </a:prstGeom>
          <a:noFill/>
          <a:ln w="12700">
            <a:noFill/>
            <a:miter lim="800000"/>
            <a:headEnd/>
            <a:tailEnd/>
          </a:ln>
          <a:effectLst/>
        </p:spPr>
        <p:txBody>
          <a:bodyPr wrap="none" lIns="90488" tIns="44450" rIns="90488" bIns="44450">
            <a:spAutoFit/>
          </a:bodyPr>
          <a:lstStyle/>
          <a:p>
            <a:pPr>
              <a:defRPr/>
            </a:pPr>
            <a:r>
              <a:rPr lang="en-US" b="0">
                <a:solidFill>
                  <a:srgbClr val="FFFF00"/>
                </a:solidFill>
                <a:latin typeface="Arial" pitchFamily="34" charset="0"/>
                <a:cs typeface="Arial" pitchFamily="34" charset="0"/>
              </a:rPr>
              <a:t>Low load       Low Diffraction + Few Toggles</a:t>
            </a:r>
          </a:p>
        </p:txBody>
      </p:sp>
      <p:sp>
        <p:nvSpPr>
          <p:cNvPr id="104" name="AutoShape 6"/>
          <p:cNvSpPr>
            <a:spLocks noChangeArrowheads="1"/>
          </p:cNvSpPr>
          <p:nvPr/>
        </p:nvSpPr>
        <p:spPr bwMode="auto">
          <a:xfrm>
            <a:off x="2593531" y="4958138"/>
            <a:ext cx="309562" cy="125412"/>
          </a:xfrm>
          <a:prstGeom prst="rightArrow">
            <a:avLst>
              <a:gd name="adj1" fmla="val 50000"/>
              <a:gd name="adj2" fmla="val 94453"/>
            </a:avLst>
          </a:prstGeom>
          <a:solidFill>
            <a:schemeClr val="tx1"/>
          </a:solidFill>
          <a:ln w="12700">
            <a:solidFill>
              <a:schemeClr val="tx1"/>
            </a:solidFill>
            <a:miter lim="800000"/>
            <a:headEnd/>
            <a:tailEnd/>
          </a:ln>
          <a:effectLst/>
        </p:spPr>
        <p:txBody>
          <a:bodyPr wrap="none" anchor="ctr"/>
          <a:lstStyle/>
          <a:p>
            <a:pPr>
              <a:defRPr/>
            </a:pPr>
            <a:endParaRPr lang="en-US" sz="2800">
              <a:latin typeface="Arial" pitchFamily="34" charset="0"/>
              <a:cs typeface="Arial" pitchFamily="34" charset="0"/>
            </a:endParaRPr>
          </a:p>
        </p:txBody>
      </p:sp>
      <p:sp>
        <p:nvSpPr>
          <p:cNvPr id="114" name="AutoShape 7"/>
          <p:cNvSpPr>
            <a:spLocks noChangeArrowheads="1"/>
          </p:cNvSpPr>
          <p:nvPr/>
        </p:nvSpPr>
        <p:spPr bwMode="auto">
          <a:xfrm>
            <a:off x="2615756" y="5335963"/>
            <a:ext cx="309562" cy="125412"/>
          </a:xfrm>
          <a:prstGeom prst="rightArrow">
            <a:avLst>
              <a:gd name="adj1" fmla="val 50000"/>
              <a:gd name="adj2" fmla="val 94453"/>
            </a:avLst>
          </a:prstGeom>
          <a:solidFill>
            <a:schemeClr val="tx1"/>
          </a:solidFill>
          <a:ln w="12700">
            <a:solidFill>
              <a:schemeClr val="tx1"/>
            </a:solidFill>
            <a:miter lim="800000"/>
            <a:headEnd/>
            <a:tailEnd/>
          </a:ln>
          <a:effectLst/>
        </p:spPr>
        <p:txBody>
          <a:bodyPr wrap="none" anchor="ctr"/>
          <a:lstStyle/>
          <a:p>
            <a:pPr>
              <a:defRPr/>
            </a:pPr>
            <a:endParaRPr lang="en-US" sz="2800">
              <a:latin typeface="Arial" pitchFamily="34" charset="0"/>
              <a:cs typeface="Arial" pitchFamily="34" charset="0"/>
            </a:endParaRPr>
          </a:p>
        </p:txBody>
      </p:sp>
      <p:sp>
        <p:nvSpPr>
          <p:cNvPr id="115" name="AutoShape 8"/>
          <p:cNvSpPr>
            <a:spLocks noChangeArrowheads="1"/>
          </p:cNvSpPr>
          <p:nvPr/>
        </p:nvSpPr>
        <p:spPr bwMode="auto">
          <a:xfrm rot="16200000" flipH="1">
            <a:off x="5092117" y="5167394"/>
            <a:ext cx="252412" cy="1314450"/>
          </a:xfrm>
          <a:prstGeom prst="rightArrow">
            <a:avLst>
              <a:gd name="adj1" fmla="val 50000"/>
              <a:gd name="adj2" fmla="val 50005"/>
            </a:avLst>
          </a:prstGeom>
          <a:solidFill>
            <a:schemeClr val="tx1"/>
          </a:solidFill>
          <a:ln w="12700">
            <a:solidFill>
              <a:schemeClr val="tx1"/>
            </a:solidFill>
            <a:miter lim="800000"/>
            <a:headEnd/>
            <a:tailEnd/>
          </a:ln>
          <a:effectLst/>
        </p:spPr>
        <p:txBody>
          <a:bodyPr wrap="none" anchor="ctr"/>
          <a:lstStyle/>
          <a:p>
            <a:pPr>
              <a:defRPr/>
            </a:pPr>
            <a:endParaRPr lang="en-US" sz="2800">
              <a:latin typeface="Arial" pitchFamily="34" charset="0"/>
              <a:cs typeface="Arial" pitchFamily="34" charset="0"/>
            </a:endParaRPr>
          </a:p>
        </p:txBody>
      </p:sp>
      <p:sp>
        <p:nvSpPr>
          <p:cNvPr id="116" name="Rectangle 9"/>
          <p:cNvSpPr>
            <a:spLocks noChangeArrowheads="1"/>
          </p:cNvSpPr>
          <p:nvPr/>
        </p:nvSpPr>
        <p:spPr bwMode="auto">
          <a:xfrm>
            <a:off x="2303673" y="5968288"/>
            <a:ext cx="5160901" cy="459100"/>
          </a:xfrm>
          <a:prstGeom prst="rect">
            <a:avLst/>
          </a:prstGeom>
          <a:noFill/>
          <a:ln w="12700">
            <a:noFill/>
            <a:miter lim="800000"/>
            <a:headEnd/>
            <a:tailEnd/>
          </a:ln>
          <a:effectLst/>
        </p:spPr>
        <p:txBody>
          <a:bodyPr wrap="none" lIns="90488" tIns="44450" rIns="90488" bIns="44450">
            <a:spAutoFit/>
          </a:bodyPr>
          <a:lstStyle/>
          <a:p>
            <a:pPr>
              <a:defRPr/>
            </a:pPr>
            <a:r>
              <a:rPr lang="en-US" b="0" dirty="0">
                <a:solidFill>
                  <a:srgbClr val="FFFF00"/>
                </a:solidFill>
                <a:latin typeface="Arial" pitchFamily="34" charset="0"/>
                <a:cs typeface="Arial" pitchFamily="34" charset="0"/>
              </a:rPr>
              <a:t>High </a:t>
            </a:r>
            <a:r>
              <a:rPr lang="en-US" b="0" dirty="0" err="1">
                <a:solidFill>
                  <a:srgbClr val="FFFF00"/>
                </a:solidFill>
                <a:latin typeface="Arial" pitchFamily="34" charset="0"/>
                <a:cs typeface="Arial" pitchFamily="34" charset="0"/>
              </a:rPr>
              <a:t>Throuhput</a:t>
            </a:r>
            <a:r>
              <a:rPr lang="en-US" b="0" dirty="0">
                <a:solidFill>
                  <a:srgbClr val="FFFF00"/>
                </a:solidFill>
                <a:latin typeface="Arial" pitchFamily="34" charset="0"/>
                <a:cs typeface="Arial" pitchFamily="34" charset="0"/>
              </a:rPr>
              <a:t> with Low Contention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pPr>
              <a:defRPr/>
            </a:pPr>
            <a:r>
              <a:rPr lang="en-US"/>
              <a:t>Art of Multiprocessor Programming</a:t>
            </a:r>
          </a:p>
        </p:txBody>
      </p:sp>
      <p:sp>
        <p:nvSpPr>
          <p:cNvPr id="6" name="Slide Number Placeholder 2"/>
          <p:cNvSpPr>
            <a:spLocks noGrp="1"/>
          </p:cNvSpPr>
          <p:nvPr>
            <p:ph type="sldNum" sz="quarter" idx="11"/>
          </p:nvPr>
        </p:nvSpPr>
        <p:spPr/>
        <p:txBody>
          <a:bodyPr/>
          <a:lstStyle/>
          <a:p>
            <a:pPr>
              <a:defRPr/>
            </a:pPr>
            <a:fld id="{1E7A11A4-A4F8-4473-9290-72ABD7998CA9}" type="slidenum">
              <a:rPr lang="en-US"/>
              <a:pPr>
                <a:defRPr/>
              </a:pPr>
              <a:t>140</a:t>
            </a:fld>
            <a:endParaRPr lang="en-US"/>
          </a:p>
        </p:txBody>
      </p:sp>
      <p:sp>
        <p:nvSpPr>
          <p:cNvPr id="249860"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a:spcBef>
                <a:spcPct val="0"/>
              </a:spcBef>
            </a:pPr>
            <a:r>
              <a:rPr lang="en-US" b="0" dirty="0">
                <a:solidFill>
                  <a:schemeClr val="tx1"/>
                </a:solidFill>
                <a:latin typeface="Arial" pitchFamily="34" charset="0"/>
                <a:hlinkClick r:id="rId3"/>
              </a:rPr>
              <a:t>  </a:t>
            </a:r>
            <a:r>
              <a:rPr lang="en-US" sz="1800" b="0" dirty="0">
                <a:solidFill>
                  <a:schemeClr val="tx1"/>
                </a:solidFill>
                <a:latin typeface="Arial" pitchFamily="34" charset="0"/>
              </a:rPr>
              <a:t> </a:t>
            </a:r>
            <a:r>
              <a:rPr lang="en-US" b="0" dirty="0">
                <a:solidFill>
                  <a:schemeClr val="tx1"/>
                </a:solidFill>
                <a:latin typeface="Arial" pitchFamily="34" charset="0"/>
              </a:rPr>
              <a:t>        </a:t>
            </a:r>
            <a:br>
              <a:rPr lang="en-US" b="0" dirty="0">
                <a:solidFill>
                  <a:schemeClr val="tx1"/>
                </a:solidFill>
                <a:latin typeface="Arial" pitchFamily="34" charset="0"/>
              </a:rPr>
            </a:br>
            <a:r>
              <a:rPr lang="en-US" b="0" dirty="0">
                <a:solidFill>
                  <a:schemeClr val="tx1"/>
                </a:solidFill>
                <a:latin typeface="Arial" pitchFamily="34" charset="0"/>
              </a:rPr>
              <a:t>This work is licensed under a </a:t>
            </a:r>
            <a:r>
              <a:rPr lang="en-US" b="0" dirty="0">
                <a:solidFill>
                  <a:schemeClr val="tx1"/>
                </a:solidFill>
                <a:latin typeface="Arial" pitchFamily="34" charset="0"/>
                <a:hlinkClick r:id="rId3"/>
              </a:rPr>
              <a:t>Creative Commons Attribution-</a:t>
            </a:r>
            <a:r>
              <a:rPr lang="en-US" b="0" dirty="0" err="1">
                <a:solidFill>
                  <a:schemeClr val="tx1"/>
                </a:solidFill>
                <a:latin typeface="Arial" pitchFamily="34" charset="0"/>
                <a:hlinkClick r:id="rId3"/>
              </a:rPr>
              <a:t>ShareAlike</a:t>
            </a:r>
            <a:r>
              <a:rPr lang="en-US" b="0" dirty="0">
                <a:solidFill>
                  <a:schemeClr val="tx1"/>
                </a:solidFill>
                <a:latin typeface="Arial" pitchFamily="34" charset="0"/>
                <a:hlinkClick r:id="rId3"/>
              </a:rPr>
              <a:t> 2.5 License</a:t>
            </a:r>
            <a:r>
              <a:rPr lang="en-US" b="0" dirty="0">
                <a:solidFill>
                  <a:schemeClr val="tx1"/>
                </a:solidFill>
                <a:latin typeface="Arial" pitchFamily="34" charset="0"/>
              </a:rPr>
              <a:t>. </a:t>
            </a:r>
          </a:p>
        </p:txBody>
      </p:sp>
      <p:pic>
        <p:nvPicPr>
          <p:cNvPr id="249861"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249862" name="Rectangle 5"/>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nSpc>
                <a:spcPct val="80000"/>
              </a:lnSpc>
              <a:buFontTx/>
              <a:buChar char="•"/>
            </a:pPr>
            <a:r>
              <a:rPr lang="en-US" sz="1800" dirty="0">
                <a:solidFill>
                  <a:srgbClr val="FFFF00"/>
                </a:solidFill>
                <a:latin typeface="Lucida Sans" pitchFamily="34" charset="0"/>
              </a:rPr>
              <a:t>You are free</a:t>
            </a:r>
            <a:r>
              <a:rPr lang="en-US" sz="1800" b="0" dirty="0">
                <a:solidFill>
                  <a:srgbClr val="FFFF00"/>
                </a:solidFill>
                <a:latin typeface="Lucida Sans" pitchFamily="34" charset="0"/>
              </a:rPr>
              <a:t>:</a:t>
            </a:r>
          </a:p>
          <a:p>
            <a:pPr marL="742950" lvl="1" indent="-285750">
              <a:lnSpc>
                <a:spcPct val="80000"/>
              </a:lnSpc>
              <a:buFontTx/>
              <a:buChar char="–"/>
            </a:pPr>
            <a:r>
              <a:rPr lang="en-US" sz="1800" dirty="0">
                <a:solidFill>
                  <a:srgbClr val="FFFF00"/>
                </a:solidFill>
                <a:latin typeface="Lucida Sans" pitchFamily="34" charset="0"/>
              </a:rPr>
              <a:t>to Share</a:t>
            </a:r>
            <a:r>
              <a:rPr lang="en-US" sz="1800" b="0" dirty="0">
                <a:solidFill>
                  <a:srgbClr val="FFFF00"/>
                </a:solidFill>
                <a:latin typeface="Lucida Sans" pitchFamily="34" charset="0"/>
              </a:rPr>
              <a:t> — to copy, distribute and transmit the work </a:t>
            </a:r>
          </a:p>
          <a:p>
            <a:pPr marL="742950" lvl="1" indent="-285750">
              <a:lnSpc>
                <a:spcPct val="80000"/>
              </a:lnSpc>
              <a:buFontTx/>
              <a:buChar char="–"/>
            </a:pPr>
            <a:r>
              <a:rPr lang="en-US" sz="1800" dirty="0">
                <a:solidFill>
                  <a:srgbClr val="FFFF00"/>
                </a:solidFill>
                <a:latin typeface="Lucida Sans" pitchFamily="34" charset="0"/>
              </a:rPr>
              <a:t>to Remix</a:t>
            </a:r>
            <a:r>
              <a:rPr lang="en-US" sz="1800" b="0" dirty="0">
                <a:solidFill>
                  <a:srgbClr val="FFFF00"/>
                </a:solidFill>
                <a:latin typeface="Lucida Sans" pitchFamily="34" charset="0"/>
              </a:rPr>
              <a:t> — to adapt the work </a:t>
            </a:r>
          </a:p>
          <a:p>
            <a:pPr marL="342900" indent="-342900">
              <a:lnSpc>
                <a:spcPct val="80000"/>
              </a:lnSpc>
              <a:buFontTx/>
              <a:buChar char="•"/>
            </a:pPr>
            <a:r>
              <a:rPr lang="en-US" sz="1800" dirty="0">
                <a:solidFill>
                  <a:srgbClr val="FFFF00"/>
                </a:solidFill>
                <a:latin typeface="Lucida Sans" pitchFamily="34" charset="0"/>
              </a:rPr>
              <a:t>Under the following conditions</a:t>
            </a:r>
            <a:r>
              <a:rPr lang="en-US" sz="1800" b="0" dirty="0">
                <a:solidFill>
                  <a:srgbClr val="FFFF00"/>
                </a:solidFill>
                <a:latin typeface="Lucida Sans" pitchFamily="34" charset="0"/>
              </a:rPr>
              <a:t>:</a:t>
            </a:r>
          </a:p>
          <a:p>
            <a:pPr marL="742950" lvl="1" indent="-285750">
              <a:lnSpc>
                <a:spcPct val="80000"/>
              </a:lnSpc>
              <a:buFontTx/>
              <a:buChar char="–"/>
            </a:pPr>
            <a:r>
              <a:rPr lang="en-US" sz="1800" dirty="0">
                <a:solidFill>
                  <a:srgbClr val="FFFF00"/>
                </a:solidFill>
                <a:latin typeface="Lucida Sans" pitchFamily="34" charset="0"/>
              </a:rPr>
              <a:t>Attribution</a:t>
            </a:r>
            <a:r>
              <a:rPr lang="en-US" sz="1800" b="0" dirty="0">
                <a:solidFill>
                  <a:srgbClr val="FFFF00"/>
                </a:solidFill>
                <a:latin typeface="Lucida Sans" pitchFamily="34" charset="0"/>
              </a:rPr>
              <a:t>. You must attribute the work to “The Art of Multiprocessor Programming” (but not in any way that suggests that the authors endorse you or your use of the work). </a:t>
            </a:r>
          </a:p>
          <a:p>
            <a:pPr marL="742950" lvl="1" indent="-285750">
              <a:lnSpc>
                <a:spcPct val="80000"/>
              </a:lnSpc>
              <a:buFontTx/>
              <a:buChar char="–"/>
            </a:pPr>
            <a:r>
              <a:rPr lang="en-US" sz="1800" dirty="0">
                <a:solidFill>
                  <a:srgbClr val="FFFF00"/>
                </a:solidFill>
                <a:latin typeface="Lucida Sans" pitchFamily="34" charset="0"/>
              </a:rPr>
              <a:t>Share Alike</a:t>
            </a:r>
            <a:r>
              <a:rPr lang="en-US" sz="1800" b="0" dirty="0">
                <a:solidFill>
                  <a:srgbClr val="FFFF00"/>
                </a:solidFill>
                <a:latin typeface="Lucida Sans" pitchFamily="34" charset="0"/>
              </a:rPr>
              <a:t>. If you alter, transform, or build upon this work, you may distribute the resulting work only under the same, similar or a compatible license. </a:t>
            </a:r>
          </a:p>
          <a:p>
            <a:pPr marL="342900" indent="-342900">
              <a:lnSpc>
                <a:spcPct val="80000"/>
              </a:lnSpc>
              <a:buFontTx/>
              <a:buChar char="•"/>
            </a:pPr>
            <a:r>
              <a:rPr lang="en-US" sz="1800" b="0" dirty="0">
                <a:solidFill>
                  <a:srgbClr val="FFFF00"/>
                </a:solidFill>
                <a:latin typeface="Lucida Sans" pitchFamily="34" charset="0"/>
              </a:rPr>
              <a:t>For any reuse or distribution, you must make clear to others the license terms of this work. The best way to do this is with a link to</a:t>
            </a:r>
          </a:p>
          <a:p>
            <a:pPr marL="742950" lvl="1" indent="-285750">
              <a:lnSpc>
                <a:spcPct val="80000"/>
              </a:lnSpc>
              <a:buFontTx/>
              <a:buChar char="–"/>
            </a:pPr>
            <a:r>
              <a:rPr lang="en-US" sz="1800" b="0" dirty="0">
                <a:solidFill>
                  <a:srgbClr val="FFFF00"/>
                </a:solidFill>
                <a:latin typeface="Lucida Sans" pitchFamily="34" charset="0"/>
              </a:rPr>
              <a:t>http://creativecommons.org/licenses/by-sa/3.0/. </a:t>
            </a:r>
          </a:p>
          <a:p>
            <a:pPr marL="342900" indent="-342900">
              <a:lnSpc>
                <a:spcPct val="80000"/>
              </a:lnSpc>
              <a:buFontTx/>
              <a:buChar char="•"/>
            </a:pPr>
            <a:r>
              <a:rPr lang="en-US" sz="1800" b="0" dirty="0">
                <a:solidFill>
                  <a:srgbClr val="FFFF00"/>
                </a:solidFill>
                <a:latin typeface="Lucida Sans" pitchFamily="34" charset="0"/>
              </a:rPr>
              <a:t>Any of the above conditions can be waived if you get permission from the copyright holder. </a:t>
            </a:r>
          </a:p>
          <a:p>
            <a:pPr marL="342900" indent="-342900">
              <a:lnSpc>
                <a:spcPct val="80000"/>
              </a:lnSpc>
              <a:buFontTx/>
              <a:buChar char="•"/>
            </a:pPr>
            <a:r>
              <a:rPr lang="en-US" sz="1800" b="0" dirty="0">
                <a:solidFill>
                  <a:srgbClr val="FFFF00"/>
                </a:solidFill>
                <a:latin typeface="Lucida Sans" pitchFamily="34" charset="0"/>
              </a:rPr>
              <a:t>Nothing in this license impairs or restricts the author's moral rights. </a:t>
            </a:r>
          </a:p>
          <a:p>
            <a:pPr marL="342900" indent="-342900">
              <a:lnSpc>
                <a:spcPct val="80000"/>
              </a:lnSpc>
              <a:buFontTx/>
              <a:buChar char="•"/>
            </a:pPr>
            <a:endParaRPr lang="en-US" sz="1800" b="0" dirty="0">
              <a:solidFill>
                <a:srgbClr val="FFFF00"/>
              </a:solidFill>
              <a:latin typeface="Lucida Sans"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661851" y="927080"/>
            <a:ext cx="5945858" cy="104028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Adding network depth depends on n</a:t>
            </a:r>
          </a:p>
          <a:p>
            <a:pPr lvl="1"/>
            <a:r>
              <a:rPr lang="en-US" sz="2800" b="0" dirty="0">
                <a:solidFill>
                  <a:srgbClr val="FFFF00"/>
                </a:solidFill>
              </a:rPr>
              <a:t>Unlike counting networks</a:t>
            </a:r>
          </a:p>
        </p:txBody>
      </p:sp>
      <p:sp>
        <p:nvSpPr>
          <p:cNvPr id="4" name="TextBox 3"/>
          <p:cNvSpPr txBox="1"/>
          <p:nvPr/>
        </p:nvSpPr>
        <p:spPr bwMode="auto">
          <a:xfrm>
            <a:off x="834147" y="2840114"/>
            <a:ext cx="4676280" cy="4894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rPr>
              <a:t>What about </a:t>
            </a:r>
            <a:r>
              <a:rPr lang="en-US" sz="2800" dirty="0" err="1">
                <a:solidFill>
                  <a:srgbClr val="FFFF00"/>
                </a:solidFill>
                <a:latin typeface="Courier New" panose="02070309020205020404" pitchFamily="49" charset="0"/>
                <a:cs typeface="Courier New" panose="02070309020205020404" pitchFamily="49" charset="0"/>
              </a:rPr>
              <a:t>getAndAdd</a:t>
            </a:r>
            <a:r>
              <a:rPr lang="en-US" sz="2800" b="0" dirty="0">
                <a:solidFill>
                  <a:srgbClr val="FFFF00"/>
                </a:solidFill>
              </a:rPr>
              <a:t>(x)?</a:t>
            </a:r>
          </a:p>
        </p:txBody>
      </p:sp>
      <p:sp>
        <p:nvSpPr>
          <p:cNvPr id="5" name="TextBox 3"/>
          <p:cNvSpPr txBox="1"/>
          <p:nvPr/>
        </p:nvSpPr>
        <p:spPr bwMode="auto">
          <a:xfrm>
            <a:off x="551216" y="2840114"/>
            <a:ext cx="3785011" cy="1557349"/>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High latency</a:t>
            </a:r>
          </a:p>
          <a:p>
            <a:pPr lvl="1"/>
            <a:r>
              <a:rPr lang="en-US" sz="2800" b="0" dirty="0">
                <a:solidFill>
                  <a:srgbClr val="FFFF00"/>
                </a:solidFill>
              </a:rPr>
              <a:t>Depth linear in n</a:t>
            </a:r>
          </a:p>
          <a:p>
            <a:pPr lvl="1"/>
            <a:r>
              <a:rPr lang="en-US" sz="2800" b="0" dirty="0">
                <a:solidFill>
                  <a:srgbClr val="FFFF00"/>
                </a:solidFill>
              </a:rPr>
              <a:t>Not logarithmic in w</a:t>
            </a:r>
          </a:p>
        </p:txBody>
      </p:sp>
      <p:sp>
        <p:nvSpPr>
          <p:cNvPr id="7" name="TextBox 6"/>
          <p:cNvSpPr txBox="1"/>
          <p:nvPr/>
        </p:nvSpPr>
        <p:spPr bwMode="auto">
          <a:xfrm>
            <a:off x="661851" y="4061011"/>
            <a:ext cx="382534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Takes an even number</a:t>
            </a:r>
          </a:p>
        </p:txBody>
      </p:sp>
      <p:pic>
        <p:nvPicPr>
          <p:cNvPr id="9" name="Picture 2" descr="Toy, Toys, Gift, Gifts, Present, Presents, Christmas, X-mas, Birthday, B-day, Spinning Top, Gif - Jitter.Bug.Girl">
            <a:extLst>
              <a:ext uri="{FF2B5EF4-FFF2-40B4-BE49-F238E27FC236}">
                <a16:creationId xmlns:a16="http://schemas.microsoft.com/office/drawing/2014/main" id="{7A933CB0-2B64-5844-6372-D955BB8C9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8557" y="2132423"/>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58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bwMode="auto">
          <a:xfrm>
            <a:off x="1495402" y="352295"/>
            <a:ext cx="554190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Theorem: for networks of depth </a:t>
            </a:r>
            <a:r>
              <a:rPr lang="en-US" sz="2800" b="0" dirty="0">
                <a:solidFill>
                  <a:srgbClr val="FFC000"/>
                </a:solidFill>
              </a:rPr>
              <a:t>w</a:t>
            </a:r>
            <a:endParaRPr lang="en-US" sz="2800" b="0" dirty="0">
              <a:solidFill>
                <a:srgbClr val="FFFF00"/>
              </a:solidFill>
            </a:endParaRPr>
          </a:p>
        </p:txBody>
      </p:sp>
      <p:sp>
        <p:nvSpPr>
          <p:cNvPr id="8" name="TextBox 7"/>
          <p:cNvSpPr txBox="1"/>
          <p:nvPr/>
        </p:nvSpPr>
        <p:spPr bwMode="auto">
          <a:xfrm>
            <a:off x="962267" y="1191627"/>
            <a:ext cx="669086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Any counting network has depth </a:t>
            </a:r>
            <a:r>
              <a:rPr lang="el-GR" sz="2800" b="0" dirty="0">
                <a:solidFill>
                  <a:srgbClr val="FFC000"/>
                </a:solidFill>
              </a:rPr>
              <a:t>Ω</a:t>
            </a:r>
            <a:r>
              <a:rPr lang="en-US" sz="2800" b="0" dirty="0">
                <a:solidFill>
                  <a:srgbClr val="FFC000"/>
                </a:solidFill>
                <a:cs typeface="Guttman Rashi" pitchFamily="2" charset="-79"/>
              </a:rPr>
              <a:t>(</a:t>
            </a:r>
            <a:r>
              <a:rPr lang="en-US" sz="2800" b="0" dirty="0">
                <a:solidFill>
                  <a:srgbClr val="FFC000"/>
                </a:solidFill>
              </a:rPr>
              <a:t>log w)</a:t>
            </a:r>
          </a:p>
        </p:txBody>
      </p:sp>
      <p:sp>
        <p:nvSpPr>
          <p:cNvPr id="2" name="TextBox 1">
            <a:extLst>
              <a:ext uri="{FF2B5EF4-FFF2-40B4-BE49-F238E27FC236}">
                <a16:creationId xmlns:a16="http://schemas.microsoft.com/office/drawing/2014/main" id="{95017CEF-E282-6E3D-31F1-96D2DF473269}"/>
              </a:ext>
            </a:extLst>
          </p:cNvPr>
          <p:cNvSpPr txBox="1"/>
          <p:nvPr/>
        </p:nvSpPr>
        <p:spPr bwMode="auto">
          <a:xfrm>
            <a:off x="1710338" y="2367333"/>
            <a:ext cx="162576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Theorem</a:t>
            </a:r>
          </a:p>
        </p:txBody>
      </p:sp>
      <p:sp>
        <p:nvSpPr>
          <p:cNvPr id="27" name="TextBox 26">
            <a:extLst>
              <a:ext uri="{FF2B5EF4-FFF2-40B4-BE49-F238E27FC236}">
                <a16:creationId xmlns:a16="http://schemas.microsoft.com/office/drawing/2014/main" id="{806B15E7-F5E9-499F-C084-122051108DA5}"/>
              </a:ext>
            </a:extLst>
          </p:cNvPr>
          <p:cNvSpPr txBox="1"/>
          <p:nvPr/>
        </p:nvSpPr>
        <p:spPr bwMode="auto">
          <a:xfrm>
            <a:off x="1833627" y="2882228"/>
            <a:ext cx="804258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There exists a counting network of </a:t>
            </a:r>
            <a:r>
              <a:rPr lang="el-GR" sz="2800" b="0" dirty="0">
                <a:solidFill>
                  <a:srgbClr val="FFC000"/>
                </a:solidFill>
              </a:rPr>
              <a:t>θ</a:t>
            </a:r>
            <a:r>
              <a:rPr lang="en-US" sz="2800" b="0" dirty="0">
                <a:solidFill>
                  <a:srgbClr val="FFC000"/>
                </a:solidFill>
              </a:rPr>
              <a:t>(log w) </a:t>
            </a:r>
            <a:r>
              <a:rPr lang="en-US" sz="2800" b="0" dirty="0">
                <a:solidFill>
                  <a:srgbClr val="FFFF00"/>
                </a:solidFill>
              </a:rPr>
              <a:t>depth</a:t>
            </a:r>
          </a:p>
        </p:txBody>
      </p:sp>
      <p:sp>
        <p:nvSpPr>
          <p:cNvPr id="28" name="TextBox 27">
            <a:extLst>
              <a:ext uri="{FF2B5EF4-FFF2-40B4-BE49-F238E27FC236}">
                <a16:creationId xmlns:a16="http://schemas.microsoft.com/office/drawing/2014/main" id="{5CCCDFBE-92DA-0BEF-4540-5151AB773F3D}"/>
              </a:ext>
            </a:extLst>
          </p:cNvPr>
          <p:cNvSpPr txBox="1"/>
          <p:nvPr/>
        </p:nvSpPr>
        <p:spPr bwMode="auto">
          <a:xfrm>
            <a:off x="1833627" y="3499995"/>
            <a:ext cx="1081475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Unfortunately, proof is non-constructive and constants in the 1000s</a:t>
            </a:r>
          </a:p>
        </p:txBody>
      </p:sp>
      <p:sp>
        <p:nvSpPr>
          <p:cNvPr id="6" name="TextBox 5">
            <a:extLst>
              <a:ext uri="{FF2B5EF4-FFF2-40B4-BE49-F238E27FC236}">
                <a16:creationId xmlns:a16="http://schemas.microsoft.com/office/drawing/2014/main" id="{A1CBE30C-F4F7-4095-D3DE-5389D96180B8}"/>
              </a:ext>
            </a:extLst>
          </p:cNvPr>
          <p:cNvSpPr txBox="1"/>
          <p:nvPr/>
        </p:nvSpPr>
        <p:spPr bwMode="auto">
          <a:xfrm>
            <a:off x="1833627" y="4327378"/>
            <a:ext cx="2343398"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Waits for I/O</a:t>
            </a:r>
          </a:p>
        </p:txBody>
      </p:sp>
      <p:sp>
        <p:nvSpPr>
          <p:cNvPr id="9" name="TextBox 8">
            <a:extLst>
              <a:ext uri="{FF2B5EF4-FFF2-40B4-BE49-F238E27FC236}">
                <a16:creationId xmlns:a16="http://schemas.microsoft.com/office/drawing/2014/main" id="{B5DB9DC9-96BF-4E78-08FE-76E021DABA19}"/>
              </a:ext>
            </a:extLst>
          </p:cNvPr>
          <p:cNvSpPr txBox="1"/>
          <p:nvPr/>
        </p:nvSpPr>
        <p:spPr bwMode="auto">
          <a:xfrm>
            <a:off x="1833627" y="5313484"/>
            <a:ext cx="511817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which properties are important</a:t>
            </a:r>
          </a:p>
        </p:txBody>
      </p:sp>
      <p:sp>
        <p:nvSpPr>
          <p:cNvPr id="17" name="TextBox 16">
            <a:extLst>
              <a:ext uri="{FF2B5EF4-FFF2-40B4-BE49-F238E27FC236}">
                <a16:creationId xmlns:a16="http://schemas.microsoft.com/office/drawing/2014/main" id="{D1E35ACF-B2AA-B909-3D97-D4305FCB6FFF}"/>
              </a:ext>
            </a:extLst>
          </p:cNvPr>
          <p:cNvSpPr txBox="1"/>
          <p:nvPr/>
        </p:nvSpPr>
        <p:spPr bwMode="auto">
          <a:xfrm>
            <a:off x="1833627" y="5199702"/>
            <a:ext cx="549054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We get that processor back ….</a:t>
            </a:r>
          </a:p>
        </p:txBody>
      </p:sp>
      <p:sp>
        <p:nvSpPr>
          <p:cNvPr id="18" name="TextBox 3">
            <a:extLst>
              <a:ext uri="{FF2B5EF4-FFF2-40B4-BE49-F238E27FC236}">
                <a16:creationId xmlns:a16="http://schemas.microsoft.com/office/drawing/2014/main" id="{A3727B07-10DE-DEF8-7D0F-4E06A3F78FC4}"/>
              </a:ext>
            </a:extLst>
          </p:cNvPr>
          <p:cNvSpPr txBox="1"/>
          <p:nvPr/>
        </p:nvSpPr>
        <p:spPr bwMode="auto">
          <a:xfrm>
            <a:off x="1833627" y="5836704"/>
            <a:ext cx="541113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Must tune fairness parameters</a:t>
            </a:r>
          </a:p>
        </p:txBody>
      </p:sp>
    </p:spTree>
    <p:extLst>
      <p:ext uri="{BB962C8B-B14F-4D97-AF65-F5344CB8AC3E}">
        <p14:creationId xmlns:p14="http://schemas.microsoft.com/office/powerpoint/2010/main" val="207929874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2" grpId="0" animBg="1"/>
      <p:bldP spid="27" grpId="0" animBg="1"/>
      <p:bldP spid="28" grpId="0" animBg="1"/>
      <p:bldP spid="6" grpId="0" animBg="1"/>
      <p:bldP spid="9" grpId="0" animBg="1"/>
      <p:bldP spid="17" grpId="0" animBg="1"/>
      <p:bldP spid="18" grpId="0" animBg="1"/>
    </p:bldLst>
  </p:timing>
</p:sld>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57150" cap="flat" cmpd="sng" algn="ctr">
          <a:solidFill>
            <a:schemeClr val="tx1"/>
          </a:solidFill>
          <a:prstDash val="solid"/>
          <a:round/>
          <a:headEnd type="none" w="med" len="med"/>
          <a:tailEnd type="none" w="med" len="med"/>
        </a:ln>
        <a:effectLst/>
      </a:spPr>
      <a:bodyPr rtlCol="0" anchor="ctr"/>
      <a:lstStyle>
        <a:defPPr algn="ctr">
          <a:defRPr/>
        </a:defPPr>
      </a:lstStyle>
    </a:spDef>
    <a:lnDef>
      <a:spPr bwMode="auto">
        <a:solidFill>
          <a:srgbClr val="FFFFCC"/>
        </a:solidFill>
        <a:ln w="57150" cap="flat" cmpd="sng" algn="ctr">
          <a:solidFill>
            <a:schemeClr val="tx1"/>
          </a:solidFill>
          <a:prstDash val="solid"/>
          <a:round/>
          <a:headEnd type="none" w="med" len="med"/>
          <a:tailEnd type="none" w="med" len="med"/>
        </a:ln>
        <a:effectLst/>
      </a:spPr>
      <a:body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22925</TotalTime>
  <Words>4787</Words>
  <Application>Microsoft Office PowerPoint</Application>
  <PresentationFormat>Overhead</PresentationFormat>
  <Paragraphs>1173</Paragraphs>
  <Slides>142</Slides>
  <Notes>138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142</vt:i4>
      </vt:variant>
    </vt:vector>
  </HeadingPairs>
  <TitlesOfParts>
    <vt:vector size="153" baseType="lpstr">
      <vt:lpstr>Arial</vt:lpstr>
      <vt:lpstr>Comic Sans MS</vt:lpstr>
      <vt:lpstr>Consolas</vt:lpstr>
      <vt:lpstr>Courier New</vt:lpstr>
      <vt:lpstr>Guttman Rashi</vt:lpstr>
      <vt:lpstr>Lucida Console</vt:lpstr>
      <vt:lpstr>Lucida Sans</vt:lpstr>
      <vt:lpstr>Marlett</vt:lpstr>
      <vt:lpstr>Times New Roman</vt:lpstr>
      <vt:lpstr>Blank Presentation</vt:lpstr>
      <vt:lpstr>Equation</vt:lpstr>
      <vt:lpstr>PowerPoint Presentation</vt:lpstr>
      <vt:lpstr>A Shared Pool</vt:lpstr>
      <vt:lpstr>Simple Locking Implementation</vt:lpstr>
      <vt:lpstr>Simple Locking Implementation</vt:lpstr>
      <vt:lpstr>Simple Locking Implementation</vt:lpstr>
      <vt:lpstr>Simple Locking Implementation</vt:lpstr>
      <vt:lpstr>Counting Implementation</vt:lpstr>
      <vt:lpstr>Counting Implementation</vt:lpstr>
      <vt:lpstr>Shared Counter</vt:lpstr>
      <vt:lpstr>Shared Counter</vt:lpstr>
      <vt:lpstr>Shared Counter</vt:lpstr>
      <vt:lpstr>Shared Counter</vt:lpstr>
      <vt:lpstr>Shared Counters</vt:lpstr>
      <vt:lpstr>Parallel Counter Approach</vt:lpstr>
      <vt:lpstr>A Balancer</vt:lpstr>
      <vt:lpstr>Tokens Traverse Balancers</vt:lpstr>
      <vt:lpstr>Tokens Traverse Balancers</vt:lpstr>
      <vt:lpstr>Tokens Traverse Balancers</vt:lpstr>
      <vt:lpstr>Tokens Traverse Balancers</vt:lpstr>
      <vt:lpstr>Tokens Traverse Balancers</vt:lpstr>
      <vt:lpstr>Tokens Traverse Balancers</vt:lpstr>
      <vt:lpstr>Smoothing Network</vt:lpstr>
      <vt:lpstr>Counting Network</vt:lpstr>
      <vt:lpstr>Counting Networks Count!</vt:lpstr>
      <vt:lpstr>Counting Networks Count!</vt:lpstr>
      <vt:lpstr>Counting Networks</vt:lpstr>
      <vt:lpstr>Counting Network </vt:lpstr>
      <vt:lpstr>Counting Network </vt:lpstr>
      <vt:lpstr>Counting Network </vt:lpstr>
      <vt:lpstr>Counting Network </vt:lpstr>
      <vt:lpstr>Counting Network </vt:lpstr>
      <vt:lpstr>Counting Network </vt:lpstr>
      <vt:lpstr>Bitonic[k] Counting Network</vt:lpstr>
      <vt:lpstr>Bitonic[k] Counting Network</vt:lpstr>
      <vt:lpstr>Bitonic[k] not Linearizable</vt:lpstr>
      <vt:lpstr>Bitonic[k] is not Linearizable</vt:lpstr>
      <vt:lpstr>Bitonic[k] is not Linearizable</vt:lpstr>
      <vt:lpstr>Bitonic[k] is not Linearizable</vt:lpstr>
      <vt:lpstr>Bitonic[k] is not Linearizable</vt:lpstr>
      <vt:lpstr> “Quiescently Consistent”</vt:lpstr>
      <vt:lpstr>Bitonic[2k] Inductive Structure</vt:lpstr>
      <vt:lpstr>Bitonic[4] Counting Network</vt:lpstr>
      <vt:lpstr>Bitonic[8] Layout</vt:lpstr>
      <vt:lpstr>Unfolded Bitonic[8] Network</vt:lpstr>
      <vt:lpstr>Unfolded Bitonic[8] Network</vt:lpstr>
      <vt:lpstr>Unfolded Bitonic[8] Network</vt:lpstr>
      <vt:lpstr>Bitonic[k] Depth</vt:lpstr>
      <vt:lpstr>Proof by Induction</vt:lpstr>
      <vt:lpstr>Bitonic[2k] Schematic</vt:lpstr>
      <vt:lpstr>Need to Prove only Merger[2k]</vt:lpstr>
      <vt:lpstr>Merger[2k] Schematic</vt:lpstr>
      <vt:lpstr>Merger[2k] Layout</vt:lpstr>
      <vt:lpstr>Induction Step</vt:lpstr>
      <vt:lpstr>Assume Bitonic[k] and Merger[k] and Prove Merger[2k]</vt:lpstr>
      <vt:lpstr>Proof: Lemma 1</vt:lpstr>
      <vt:lpstr>Lemma 1</vt:lpstr>
      <vt:lpstr>Lemma 1</vt:lpstr>
      <vt:lpstr>Lemma 2</vt:lpstr>
      <vt:lpstr>Bitonic[2k] Layout Details</vt:lpstr>
      <vt:lpstr>By induction hypothesis</vt:lpstr>
      <vt:lpstr>By Lemma 1 </vt:lpstr>
      <vt:lpstr>By Lemma 2</vt:lpstr>
      <vt:lpstr>By Induction Hypothesis</vt:lpstr>
      <vt:lpstr>By Lemma 2</vt:lpstr>
      <vt:lpstr>Last Row of Balancers</vt:lpstr>
      <vt:lpstr>Last Row of Balancers</vt:lpstr>
      <vt:lpstr>Last Row of Balancers</vt:lpstr>
      <vt:lpstr>Last Row of Balancers</vt:lpstr>
      <vt:lpstr>So Bitonic Networks Count</vt:lpstr>
      <vt:lpstr>Periodic Network Block</vt:lpstr>
      <vt:lpstr>Periodic Network Block</vt:lpstr>
      <vt:lpstr>Periodic Network Block</vt:lpstr>
      <vt:lpstr>Periodic Network Block</vt:lpstr>
      <vt:lpstr>Block[2k] Schematic</vt:lpstr>
      <vt:lpstr>Block[2k] Layout</vt:lpstr>
      <vt:lpstr>Periodic[8]</vt:lpstr>
      <vt:lpstr>Network Depth</vt:lpstr>
      <vt:lpstr>Lower Bound on Depth</vt:lpstr>
      <vt:lpstr>Sequential Theorem</vt:lpstr>
      <vt:lpstr>Red First, Blue Second</vt:lpstr>
      <vt:lpstr>Blue First, Red Second</vt:lpstr>
      <vt:lpstr>Either Way</vt:lpstr>
      <vt:lpstr>Order Doesn’t Matter</vt:lpstr>
      <vt:lpstr>Index Distribution Benchmark</vt:lpstr>
      <vt:lpstr>Performance (Simulated)</vt:lpstr>
      <vt:lpstr>Performance (Simulated)</vt:lpstr>
      <vt:lpstr>Performance (Simulated)</vt:lpstr>
      <vt:lpstr>Saturation and Performance</vt:lpstr>
      <vt:lpstr>Throughput vs. Size</vt:lpstr>
      <vt:lpstr>Shared Pool</vt:lpstr>
      <vt:lpstr>What About</vt:lpstr>
      <vt:lpstr>First Step</vt:lpstr>
      <vt:lpstr>Anti-Tokens</vt:lpstr>
      <vt:lpstr>Tokens &amp; Anti-Tokens Cancel</vt:lpstr>
      <vt:lpstr>Tokens &amp; Anti-Tokens Cancel</vt:lpstr>
      <vt:lpstr>Tokens &amp; Anti-Tokens Cancel</vt:lpstr>
      <vt:lpstr>Tokens &amp; Anti-Tokens Cancel</vt:lpstr>
      <vt:lpstr>Tokens vs Antitokens</vt:lpstr>
      <vt:lpstr>Pumping Lemma</vt:lpstr>
      <vt:lpstr>Anti-Token Effect</vt:lpstr>
      <vt:lpstr>Observation</vt:lpstr>
      <vt:lpstr>Before Antitoken</vt:lpstr>
      <vt:lpstr>Balancer states as if …</vt:lpstr>
      <vt:lpstr>Post Antitoken</vt:lpstr>
      <vt:lpstr>Implication</vt:lpstr>
      <vt:lpstr>Adding Networks?</vt:lpstr>
      <vt:lpstr>Bad News</vt:lpstr>
      <vt:lpstr>Uh-Oh</vt:lpstr>
      <vt:lpstr>Generic Counting Network</vt:lpstr>
      <vt:lpstr>First Token</vt:lpstr>
      <vt:lpstr>Claim</vt:lpstr>
      <vt:lpstr>Second Token</vt:lpstr>
      <vt:lpstr>Second Token</vt:lpstr>
      <vt:lpstr>If Second avoids First’s Path</vt:lpstr>
      <vt:lpstr>If Second avoids First’s Path</vt:lpstr>
      <vt:lpstr>Second Token</vt:lpstr>
      <vt:lpstr>Third Token</vt:lpstr>
      <vt:lpstr>Third Token</vt:lpstr>
      <vt:lpstr>First,Second, &amp; Third Tokens must be Ordered</vt:lpstr>
      <vt:lpstr>First,Second, &amp; Third Tokens must be Ordered</vt:lpstr>
      <vt:lpstr>Third Token</vt:lpstr>
      <vt:lpstr>Continuing in this way</vt:lpstr>
      <vt:lpstr>Theorem</vt:lpstr>
      <vt:lpstr>Shared Pool</vt:lpstr>
      <vt:lpstr>Counting Trees</vt:lpstr>
      <vt:lpstr>Counting Trees</vt:lpstr>
      <vt:lpstr>Counting Trees</vt:lpstr>
      <vt:lpstr>Counting Trees</vt:lpstr>
      <vt:lpstr>Counting Trees</vt:lpstr>
      <vt:lpstr>PowerPoint Presentation</vt:lpstr>
      <vt:lpstr>Inductive Construction</vt:lpstr>
      <vt:lpstr>Inductive Construction</vt:lpstr>
      <vt:lpstr>PowerPoint Presentation</vt:lpstr>
      <vt:lpstr>Example </vt:lpstr>
      <vt:lpstr>Example </vt:lpstr>
      <vt:lpstr>PowerPoint Presentation</vt:lpstr>
      <vt:lpstr>Diffraction Balancing</vt:lpstr>
      <vt:lpstr>PowerPoint Presentation</vt:lpstr>
      <vt:lpstr>PowerPoint Presentation</vt:lpstr>
      <vt:lpstr>PowerPoint Presentation</vt:lpstr>
      <vt:lpstr>PowerPoint Presentation</vt:lpstr>
      <vt:lpstr>PowerPoint Presentation</vt:lpstr>
    </vt:vector>
  </TitlesOfParts>
  <Company>Brown University &amp; Tel Aviv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Multiprocessor Synchronization</dc:title>
  <dc:creator>Maurice Herlihy &amp; Nir Shavit</dc:creator>
  <cp:lastModifiedBy>Maurice Herlih</cp:lastModifiedBy>
  <cp:revision>394</cp:revision>
  <cp:lastPrinted>1999-06-08T19:53:37Z</cp:lastPrinted>
  <dcterms:created xsi:type="dcterms:W3CDTF">1999-05-12T13:47:53Z</dcterms:created>
  <dcterms:modified xsi:type="dcterms:W3CDTF">2024-12-03T00:04:15Z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